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Roboto Medium"/>
      <p:regular r:id="rId15"/>
    </p:embeddedFont>
    <p:embeddedFont>
      <p:font typeface="Roboto Medium"/>
      <p:regular r:id="rId16"/>
    </p:embeddedFont>
    <p:embeddedFont>
      <p:font typeface="Roboto Medium"/>
      <p:regular r:id="rId17"/>
    </p:embeddedFont>
    <p:embeddedFont>
      <p:font typeface="Roboto Medium"/>
      <p:regular r:id="rId18"/>
    </p:embeddedFont>
    <p:embeddedFont>
      <p:font typeface="Roboto"/>
      <p:regular r:id="rId19"/>
    </p:embeddedFont>
    <p:embeddedFont>
      <p:font typeface="Roboto"/>
      <p:regular r:id="rId20"/>
    </p:embeddedFont>
    <p:embeddedFont>
      <p:font typeface="Roboto"/>
      <p:regular r:id="rId21"/>
    </p:embeddedFont>
    <p:embeddedFont>
      <p:font typeface="Roboto"/>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 Id="rId21" Type="http://schemas.openxmlformats.org/officeDocument/2006/relationships/font" Target="fonts/font7.fntdata"/><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2-1.png"/><Relationship Id="rId2" Type="http://schemas.openxmlformats.org/officeDocument/2006/relationships/image" Target="../media/image-1002-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3-1.png"/><Relationship Id="rId2" Type="http://schemas.openxmlformats.org/officeDocument/2006/relationships/image" Target="../media/image-1003-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4-1.png"/><Relationship Id="rId2" Type="http://schemas.openxmlformats.org/officeDocument/2006/relationships/image" Target="../media/image-1004-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5-1.png"/><Relationship Id="rId2" Type="http://schemas.openxmlformats.org/officeDocument/2006/relationships/image" Target="../media/image-1005-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6-1.png"/><Relationship Id="rId2" Type="http://schemas.openxmlformats.org/officeDocument/2006/relationships/image" Target="../media/image-1006-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7-1.png"/><Relationship Id="rId2" Type="http://schemas.openxmlformats.org/officeDocument/2006/relationships/image" Target="../media/image-1007-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8-1.png"/><Relationship Id="rId2" Type="http://schemas.openxmlformats.org/officeDocument/2006/relationships/image" Target="../media/image-1008-2.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9-1.png"/><Relationship Id="rId2" Type="http://schemas.openxmlformats.org/officeDocument/2006/relationships/image" Target="../media/image-1009-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062633"/>
            <a:ext cx="7556421" cy="2934653"/>
          </a:xfrm>
          <a:prstGeom prst="rect">
            <a:avLst/>
          </a:prstGeom>
          <a:noFill/>
          <a:ln/>
        </p:spPr>
        <p:txBody>
          <a:bodyPr wrap="square" lIns="0" tIns="0" rIns="0" bIns="0" rtlCol="0" anchor="t"/>
          <a:lstStyle/>
          <a:p>
            <a:pPr indent="0" marL="0">
              <a:lnSpc>
                <a:spcPts val="7700"/>
              </a:lnSpc>
              <a:buNone/>
            </a:pPr>
            <a:r>
              <a:rPr lang="en-US" sz="6150" dirty="0">
                <a:solidFill>
                  <a:srgbClr val="FFFFFF"/>
                </a:solidFill>
                <a:latin typeface="Roboto Medium" pitchFamily="34" charset="0"/>
                <a:ea typeface="Roboto Medium" pitchFamily="34" charset="-122"/>
                <a:cs typeface="Roboto Medium" pitchFamily="34" charset="-120"/>
              </a:rPr>
              <a:t>Diferencia entre texto emocional y texto poético</a:t>
            </a:r>
            <a:endParaRPr lang="en-US" sz="6150" dirty="0"/>
          </a:p>
        </p:txBody>
      </p:sp>
      <p:sp>
        <p:nvSpPr>
          <p:cNvPr id="4" name="Text 1"/>
          <p:cNvSpPr/>
          <p:nvPr/>
        </p:nvSpPr>
        <p:spPr>
          <a:xfrm>
            <a:off x="6280190" y="4337447"/>
            <a:ext cx="7556421" cy="2177415"/>
          </a:xfrm>
          <a:prstGeom prst="rect">
            <a:avLst/>
          </a:prstGeom>
          <a:noFill/>
          <a:ln/>
        </p:spPr>
        <p:txBody>
          <a:bodyPr wrap="square" lIns="0" tIns="0" rIns="0" bIns="0" rtlCol="0" anchor="t"/>
          <a:lstStyle/>
          <a:p>
            <a:pPr indent="0" marL="0">
              <a:lnSpc>
                <a:spcPts val="2850"/>
              </a:lnSpc>
              <a:buNone/>
            </a:pPr>
            <a:r>
              <a:rPr lang="en-US" sz="1750" dirty="0">
                <a:solidFill>
                  <a:srgbClr val="CFD0D8"/>
                </a:solidFill>
                <a:latin typeface="Roboto" pitchFamily="34" charset="0"/>
                <a:ea typeface="Roboto" pitchFamily="34" charset="-122"/>
                <a:cs typeface="Roboto" pitchFamily="34" charset="-120"/>
              </a:rPr>
              <a:t>El texto emocional y el texto poético son dos formas de expresión escrita que, si bien comparten algunas características, se diferencian en su propósito y enfoque. El texto emocional se caracteriza por una expresión sincera y directa de sentimientos, mientras que el texto poético utiliza el lenguaje de manera más simbólica y evocativa, buscando despertar emociones en el lector a través de recursos literarios.</a:t>
            </a:r>
            <a:endParaRPr lang="en-US" sz="1750" dirty="0"/>
          </a:p>
        </p:txBody>
      </p:sp>
      <p:sp>
        <p:nvSpPr>
          <p:cNvPr id="5" name="Shape 2"/>
          <p:cNvSpPr/>
          <p:nvPr/>
        </p:nvSpPr>
        <p:spPr>
          <a:xfrm>
            <a:off x="6280190" y="6786920"/>
            <a:ext cx="362903" cy="362903"/>
          </a:xfrm>
          <a:prstGeom prst="roundRect">
            <a:avLst>
              <a:gd name="adj" fmla="val 25194296"/>
            </a:avLst>
          </a:prstGeom>
          <a:solidFill>
            <a:srgbClr val="90FCBE"/>
          </a:solidFill>
          <a:ln w="7620">
            <a:solidFill>
              <a:srgbClr val="FFFFFF"/>
            </a:solidFill>
            <a:prstDash val="solid"/>
          </a:ln>
        </p:spPr>
      </p:sp>
      <p:sp>
        <p:nvSpPr>
          <p:cNvPr id="6" name="Text 3"/>
          <p:cNvSpPr/>
          <p:nvPr/>
        </p:nvSpPr>
        <p:spPr>
          <a:xfrm>
            <a:off x="6397228" y="6919555"/>
            <a:ext cx="128707" cy="97512"/>
          </a:xfrm>
          <a:prstGeom prst="rect">
            <a:avLst/>
          </a:prstGeom>
          <a:noFill/>
          <a:ln/>
        </p:spPr>
        <p:txBody>
          <a:bodyPr wrap="none" lIns="0" tIns="0" rIns="0" bIns="0" rtlCol="0" anchor="t"/>
          <a:lstStyle/>
          <a:p>
            <a:pPr algn="ctr" indent="0" marL="0">
              <a:lnSpc>
                <a:spcPts val="750"/>
              </a:lnSpc>
              <a:buNone/>
            </a:pPr>
            <a:r>
              <a:rPr lang="en-US" sz="750" dirty="0">
                <a:solidFill>
                  <a:srgbClr val="3C3838"/>
                </a:solidFill>
                <a:latin typeface="Roboto Medium" pitchFamily="34" charset="0"/>
                <a:ea typeface="Roboto Medium" pitchFamily="34" charset="-122"/>
                <a:cs typeface="Roboto Medium" pitchFamily="34" charset="-120"/>
              </a:rPr>
              <a:t>Gp</a:t>
            </a:r>
            <a:endParaRPr lang="en-US" sz="750" dirty="0"/>
          </a:p>
        </p:txBody>
      </p:sp>
      <p:sp>
        <p:nvSpPr>
          <p:cNvPr id="7" name="Text 4"/>
          <p:cNvSpPr/>
          <p:nvPr/>
        </p:nvSpPr>
        <p:spPr>
          <a:xfrm>
            <a:off x="6756440" y="6770013"/>
            <a:ext cx="2333030" cy="396835"/>
          </a:xfrm>
          <a:prstGeom prst="rect">
            <a:avLst/>
          </a:prstGeom>
          <a:noFill/>
          <a:ln/>
        </p:spPr>
        <p:txBody>
          <a:bodyPr wrap="none" lIns="0" tIns="0" rIns="0" bIns="0" rtlCol="0" anchor="t"/>
          <a:lstStyle/>
          <a:p>
            <a:pPr algn="l" indent="0" marL="0">
              <a:lnSpc>
                <a:spcPts val="3100"/>
              </a:lnSpc>
              <a:buNone/>
            </a:pPr>
            <a:r>
              <a:rPr lang="en-US" sz="2200" b="1" dirty="0">
                <a:solidFill>
                  <a:srgbClr val="CFD0D8"/>
                </a:solidFill>
                <a:latin typeface="Roboto Bold" pitchFamily="34" charset="0"/>
                <a:ea typeface="Roboto Bold" pitchFamily="34" charset="-122"/>
                <a:cs typeface="Roboto Bold" pitchFamily="34" charset="-120"/>
              </a:rPr>
              <a:t>by Gladys paredes</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18066" y="1058823"/>
            <a:ext cx="6820257" cy="641152"/>
          </a:xfrm>
          <a:prstGeom prst="rect">
            <a:avLst/>
          </a:prstGeom>
          <a:noFill/>
          <a:ln/>
        </p:spPr>
        <p:txBody>
          <a:bodyPr wrap="none" lIns="0" tIns="0" rIns="0" bIns="0" rtlCol="0" anchor="t"/>
          <a:lstStyle/>
          <a:p>
            <a:pPr indent="0" marL="0">
              <a:lnSpc>
                <a:spcPts val="5000"/>
              </a:lnSpc>
              <a:buNone/>
            </a:pPr>
            <a:r>
              <a:rPr lang="en-US" sz="4000" dirty="0">
                <a:solidFill>
                  <a:srgbClr val="FFFFFF"/>
                </a:solidFill>
                <a:latin typeface="Roboto Medium" pitchFamily="34" charset="0"/>
                <a:ea typeface="Roboto Medium" pitchFamily="34" charset="-122"/>
                <a:cs typeface="Roboto Medium" pitchFamily="34" charset="-120"/>
              </a:rPr>
              <a:t>Definición de texto emocional</a:t>
            </a:r>
            <a:endParaRPr lang="en-US" sz="4000" dirty="0"/>
          </a:p>
        </p:txBody>
      </p:sp>
      <p:sp>
        <p:nvSpPr>
          <p:cNvPr id="4" name="Shape 1"/>
          <p:cNvSpPr/>
          <p:nvPr/>
        </p:nvSpPr>
        <p:spPr>
          <a:xfrm>
            <a:off x="718066" y="2238375"/>
            <a:ext cx="461605" cy="461605"/>
          </a:xfrm>
          <a:prstGeom prst="roundRect">
            <a:avLst>
              <a:gd name="adj" fmla="val 18668"/>
            </a:avLst>
          </a:prstGeom>
          <a:solidFill>
            <a:srgbClr val="182567"/>
          </a:solidFill>
          <a:ln w="7620">
            <a:solidFill>
              <a:srgbClr val="313E80"/>
            </a:solidFill>
            <a:prstDash val="solid"/>
          </a:ln>
        </p:spPr>
      </p:sp>
      <p:sp>
        <p:nvSpPr>
          <p:cNvPr id="5" name="Text 2"/>
          <p:cNvSpPr/>
          <p:nvPr/>
        </p:nvSpPr>
        <p:spPr>
          <a:xfrm>
            <a:off x="861417" y="2315289"/>
            <a:ext cx="174903" cy="307777"/>
          </a:xfrm>
          <a:prstGeom prst="rect">
            <a:avLst/>
          </a:prstGeom>
          <a:noFill/>
          <a:ln/>
        </p:spPr>
        <p:txBody>
          <a:bodyPr wrap="none" lIns="0" tIns="0" rIns="0" bIns="0" rtlCol="0" anchor="t"/>
          <a:lstStyle/>
          <a:p>
            <a:pPr algn="ctr" indent="0" marL="0">
              <a:lnSpc>
                <a:spcPts val="2400"/>
              </a:lnSpc>
              <a:buNone/>
            </a:pPr>
            <a:r>
              <a:rPr lang="en-US" sz="2400" dirty="0">
                <a:solidFill>
                  <a:srgbClr val="CFD0D8"/>
                </a:solidFill>
                <a:latin typeface="Roboto Medium" pitchFamily="34" charset="0"/>
                <a:ea typeface="Roboto Medium" pitchFamily="34" charset="-122"/>
                <a:cs typeface="Roboto Medium" pitchFamily="34" charset="-120"/>
              </a:rPr>
              <a:t>1</a:t>
            </a:r>
            <a:endParaRPr lang="en-US" sz="2400" dirty="0"/>
          </a:p>
        </p:txBody>
      </p:sp>
      <p:sp>
        <p:nvSpPr>
          <p:cNvPr id="6" name="Text 3"/>
          <p:cNvSpPr/>
          <p:nvPr/>
        </p:nvSpPr>
        <p:spPr>
          <a:xfrm>
            <a:off x="1384816" y="2238375"/>
            <a:ext cx="2564606" cy="320516"/>
          </a:xfrm>
          <a:prstGeom prst="rect">
            <a:avLst/>
          </a:prstGeom>
          <a:noFill/>
          <a:ln/>
        </p:spPr>
        <p:txBody>
          <a:bodyPr wrap="none" lIns="0" tIns="0" rIns="0" bIns="0" rtlCol="0" anchor="t"/>
          <a:lstStyle/>
          <a:p>
            <a:pPr indent="0" marL="0">
              <a:lnSpc>
                <a:spcPts val="2500"/>
              </a:lnSpc>
              <a:buNone/>
            </a:pPr>
            <a:r>
              <a:rPr lang="en-US" sz="2000" dirty="0">
                <a:solidFill>
                  <a:srgbClr val="CFD0D8"/>
                </a:solidFill>
                <a:latin typeface="Roboto Medium" pitchFamily="34" charset="0"/>
                <a:ea typeface="Roboto Medium" pitchFamily="34" charset="-122"/>
                <a:cs typeface="Roboto Medium" pitchFamily="34" charset="-120"/>
              </a:rPr>
              <a:t>Expresión Directa</a:t>
            </a:r>
            <a:endParaRPr lang="en-US" sz="2000" dirty="0"/>
          </a:p>
        </p:txBody>
      </p:sp>
      <p:sp>
        <p:nvSpPr>
          <p:cNvPr id="7" name="Text 4"/>
          <p:cNvSpPr/>
          <p:nvPr/>
        </p:nvSpPr>
        <p:spPr>
          <a:xfrm>
            <a:off x="1384816" y="2681883"/>
            <a:ext cx="3084671" cy="2625090"/>
          </a:xfrm>
          <a:prstGeom prst="rect">
            <a:avLst/>
          </a:prstGeom>
          <a:noFill/>
          <a:ln/>
        </p:spPr>
        <p:txBody>
          <a:bodyPr wrap="square" lIns="0" tIns="0" rIns="0" bIns="0" rtlCol="0" anchor="t"/>
          <a:lstStyle/>
          <a:p>
            <a:pPr indent="0" marL="0">
              <a:lnSpc>
                <a:spcPts val="2550"/>
              </a:lnSpc>
              <a:buNone/>
            </a:pPr>
            <a:r>
              <a:rPr lang="en-US" sz="1600" dirty="0">
                <a:solidFill>
                  <a:srgbClr val="CFD0D8"/>
                </a:solidFill>
                <a:latin typeface="Roboto" pitchFamily="34" charset="0"/>
                <a:ea typeface="Roboto" pitchFamily="34" charset="-122"/>
                <a:cs typeface="Roboto" pitchFamily="34" charset="-120"/>
              </a:rPr>
              <a:t>El texto emocional se caracteriza por una expresión directa y sincera de los sentimientos y emociones del autor. Puede incluir descripciones detalladas de estados de ánimo, experiencias personales y reacciones ante situaciones.</a:t>
            </a:r>
            <a:endParaRPr lang="en-US" sz="1600" dirty="0"/>
          </a:p>
        </p:txBody>
      </p:sp>
      <p:sp>
        <p:nvSpPr>
          <p:cNvPr id="8" name="Shape 5"/>
          <p:cNvSpPr/>
          <p:nvPr/>
        </p:nvSpPr>
        <p:spPr>
          <a:xfrm>
            <a:off x="4674632" y="2238375"/>
            <a:ext cx="461605" cy="461605"/>
          </a:xfrm>
          <a:prstGeom prst="roundRect">
            <a:avLst>
              <a:gd name="adj" fmla="val 18668"/>
            </a:avLst>
          </a:prstGeom>
          <a:solidFill>
            <a:srgbClr val="182567"/>
          </a:solidFill>
          <a:ln w="7620">
            <a:solidFill>
              <a:srgbClr val="313E80"/>
            </a:solidFill>
            <a:prstDash val="solid"/>
          </a:ln>
        </p:spPr>
      </p:sp>
      <p:sp>
        <p:nvSpPr>
          <p:cNvPr id="9" name="Text 6"/>
          <p:cNvSpPr/>
          <p:nvPr/>
        </p:nvSpPr>
        <p:spPr>
          <a:xfrm>
            <a:off x="4817983" y="2315289"/>
            <a:ext cx="174903" cy="307777"/>
          </a:xfrm>
          <a:prstGeom prst="rect">
            <a:avLst/>
          </a:prstGeom>
          <a:noFill/>
          <a:ln/>
        </p:spPr>
        <p:txBody>
          <a:bodyPr wrap="none" lIns="0" tIns="0" rIns="0" bIns="0" rtlCol="0" anchor="t"/>
          <a:lstStyle/>
          <a:p>
            <a:pPr algn="ctr" indent="0" marL="0">
              <a:lnSpc>
                <a:spcPts val="2400"/>
              </a:lnSpc>
              <a:buNone/>
            </a:pPr>
            <a:r>
              <a:rPr lang="en-US" sz="2400" dirty="0">
                <a:solidFill>
                  <a:srgbClr val="CFD0D8"/>
                </a:solidFill>
                <a:latin typeface="Roboto Medium" pitchFamily="34" charset="0"/>
                <a:ea typeface="Roboto Medium" pitchFamily="34" charset="-122"/>
                <a:cs typeface="Roboto Medium" pitchFamily="34" charset="-120"/>
              </a:rPr>
              <a:t>2</a:t>
            </a:r>
            <a:endParaRPr lang="en-US" sz="2400" dirty="0"/>
          </a:p>
        </p:txBody>
      </p:sp>
      <p:sp>
        <p:nvSpPr>
          <p:cNvPr id="10" name="Text 7"/>
          <p:cNvSpPr/>
          <p:nvPr/>
        </p:nvSpPr>
        <p:spPr>
          <a:xfrm>
            <a:off x="5341382" y="2238375"/>
            <a:ext cx="2564606" cy="320516"/>
          </a:xfrm>
          <a:prstGeom prst="rect">
            <a:avLst/>
          </a:prstGeom>
          <a:noFill/>
          <a:ln/>
        </p:spPr>
        <p:txBody>
          <a:bodyPr wrap="none" lIns="0" tIns="0" rIns="0" bIns="0" rtlCol="0" anchor="t"/>
          <a:lstStyle/>
          <a:p>
            <a:pPr indent="0" marL="0">
              <a:lnSpc>
                <a:spcPts val="2500"/>
              </a:lnSpc>
              <a:buNone/>
            </a:pPr>
            <a:r>
              <a:rPr lang="en-US" sz="2000" dirty="0">
                <a:solidFill>
                  <a:srgbClr val="CFD0D8"/>
                </a:solidFill>
                <a:latin typeface="Roboto Medium" pitchFamily="34" charset="0"/>
                <a:ea typeface="Roboto Medium" pitchFamily="34" charset="-122"/>
                <a:cs typeface="Roboto Medium" pitchFamily="34" charset="-120"/>
              </a:rPr>
              <a:t>Lenguaje Sencillo</a:t>
            </a:r>
            <a:endParaRPr lang="en-US" sz="2000" dirty="0"/>
          </a:p>
        </p:txBody>
      </p:sp>
      <p:sp>
        <p:nvSpPr>
          <p:cNvPr id="11" name="Text 8"/>
          <p:cNvSpPr/>
          <p:nvPr/>
        </p:nvSpPr>
        <p:spPr>
          <a:xfrm>
            <a:off x="5341382" y="2681883"/>
            <a:ext cx="3084671" cy="1968817"/>
          </a:xfrm>
          <a:prstGeom prst="rect">
            <a:avLst/>
          </a:prstGeom>
          <a:noFill/>
          <a:ln/>
        </p:spPr>
        <p:txBody>
          <a:bodyPr wrap="square" lIns="0" tIns="0" rIns="0" bIns="0" rtlCol="0" anchor="t"/>
          <a:lstStyle/>
          <a:p>
            <a:pPr indent="0" marL="0">
              <a:lnSpc>
                <a:spcPts val="2550"/>
              </a:lnSpc>
              <a:buNone/>
            </a:pPr>
            <a:r>
              <a:rPr lang="en-US" sz="1600" dirty="0">
                <a:solidFill>
                  <a:srgbClr val="CFD0D8"/>
                </a:solidFill>
                <a:latin typeface="Roboto" pitchFamily="34" charset="0"/>
                <a:ea typeface="Roboto" pitchFamily="34" charset="-122"/>
                <a:cs typeface="Roboto" pitchFamily="34" charset="-120"/>
              </a:rPr>
              <a:t>El texto emocional suele utilizar un lenguaje sencillo y accesible, sin buscar elaboraciones estilísticas complejas. El objetivo es transmitir de manera clara y efectiva el mensaje emocional.</a:t>
            </a:r>
            <a:endParaRPr lang="en-US" sz="1600" dirty="0"/>
          </a:p>
        </p:txBody>
      </p:sp>
      <p:sp>
        <p:nvSpPr>
          <p:cNvPr id="12" name="Shape 9"/>
          <p:cNvSpPr/>
          <p:nvPr/>
        </p:nvSpPr>
        <p:spPr>
          <a:xfrm>
            <a:off x="718066" y="5742861"/>
            <a:ext cx="461605" cy="461605"/>
          </a:xfrm>
          <a:prstGeom prst="roundRect">
            <a:avLst>
              <a:gd name="adj" fmla="val 18668"/>
            </a:avLst>
          </a:prstGeom>
          <a:solidFill>
            <a:srgbClr val="182567"/>
          </a:solidFill>
          <a:ln w="7620">
            <a:solidFill>
              <a:srgbClr val="313E80"/>
            </a:solidFill>
            <a:prstDash val="solid"/>
          </a:ln>
        </p:spPr>
      </p:sp>
      <p:sp>
        <p:nvSpPr>
          <p:cNvPr id="13" name="Text 10"/>
          <p:cNvSpPr/>
          <p:nvPr/>
        </p:nvSpPr>
        <p:spPr>
          <a:xfrm>
            <a:off x="861417" y="5819775"/>
            <a:ext cx="174903" cy="307777"/>
          </a:xfrm>
          <a:prstGeom prst="rect">
            <a:avLst/>
          </a:prstGeom>
          <a:noFill/>
          <a:ln/>
        </p:spPr>
        <p:txBody>
          <a:bodyPr wrap="none" lIns="0" tIns="0" rIns="0" bIns="0" rtlCol="0" anchor="t"/>
          <a:lstStyle/>
          <a:p>
            <a:pPr algn="ctr" indent="0" marL="0">
              <a:lnSpc>
                <a:spcPts val="2400"/>
              </a:lnSpc>
              <a:buNone/>
            </a:pPr>
            <a:r>
              <a:rPr lang="en-US" sz="2400" dirty="0">
                <a:solidFill>
                  <a:srgbClr val="CFD0D8"/>
                </a:solidFill>
                <a:latin typeface="Roboto Medium" pitchFamily="34" charset="0"/>
                <a:ea typeface="Roboto Medium" pitchFamily="34" charset="-122"/>
                <a:cs typeface="Roboto Medium" pitchFamily="34" charset="-120"/>
              </a:rPr>
              <a:t>3</a:t>
            </a:r>
            <a:endParaRPr lang="en-US" sz="2400" dirty="0"/>
          </a:p>
        </p:txBody>
      </p:sp>
      <p:sp>
        <p:nvSpPr>
          <p:cNvPr id="14" name="Text 11"/>
          <p:cNvSpPr/>
          <p:nvPr/>
        </p:nvSpPr>
        <p:spPr>
          <a:xfrm>
            <a:off x="1384816" y="5742861"/>
            <a:ext cx="2743676" cy="320516"/>
          </a:xfrm>
          <a:prstGeom prst="rect">
            <a:avLst/>
          </a:prstGeom>
          <a:noFill/>
          <a:ln/>
        </p:spPr>
        <p:txBody>
          <a:bodyPr wrap="none" lIns="0" tIns="0" rIns="0" bIns="0" rtlCol="0" anchor="t"/>
          <a:lstStyle/>
          <a:p>
            <a:pPr indent="0" marL="0">
              <a:lnSpc>
                <a:spcPts val="2500"/>
              </a:lnSpc>
              <a:buNone/>
            </a:pPr>
            <a:r>
              <a:rPr lang="en-US" sz="2000" dirty="0">
                <a:solidFill>
                  <a:srgbClr val="CFD0D8"/>
                </a:solidFill>
                <a:latin typeface="Roboto Medium" pitchFamily="34" charset="0"/>
                <a:ea typeface="Roboto Medium" pitchFamily="34" charset="-122"/>
                <a:cs typeface="Roboto Medium" pitchFamily="34" charset="-120"/>
              </a:rPr>
              <a:t>Carácter Autobiográfico</a:t>
            </a:r>
            <a:endParaRPr lang="en-US" sz="2000" dirty="0"/>
          </a:p>
        </p:txBody>
      </p:sp>
      <p:sp>
        <p:nvSpPr>
          <p:cNvPr id="15" name="Text 12"/>
          <p:cNvSpPr/>
          <p:nvPr/>
        </p:nvSpPr>
        <p:spPr>
          <a:xfrm>
            <a:off x="1384816" y="6186368"/>
            <a:ext cx="7041118" cy="984409"/>
          </a:xfrm>
          <a:prstGeom prst="rect">
            <a:avLst/>
          </a:prstGeom>
          <a:noFill/>
          <a:ln/>
        </p:spPr>
        <p:txBody>
          <a:bodyPr wrap="square" lIns="0" tIns="0" rIns="0" bIns="0" rtlCol="0" anchor="t"/>
          <a:lstStyle/>
          <a:p>
            <a:pPr indent="0" marL="0">
              <a:lnSpc>
                <a:spcPts val="2550"/>
              </a:lnSpc>
              <a:buNone/>
            </a:pPr>
            <a:r>
              <a:rPr lang="en-US" sz="1600" dirty="0">
                <a:solidFill>
                  <a:srgbClr val="CFD0D8"/>
                </a:solidFill>
                <a:latin typeface="Roboto" pitchFamily="34" charset="0"/>
                <a:ea typeface="Roboto" pitchFamily="34" charset="-122"/>
                <a:cs typeface="Roboto" pitchFamily="34" charset="-120"/>
              </a:rPr>
              <a:t>Muchos textos emocionales tienen un carácter autobiográfico, ya que el autor expresa sus propias vivencias y emociones. Esto los convierte en una herramienta poderosa para la introspección y la autoexpresión.</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995607"/>
            <a:ext cx="8959810" cy="708779"/>
          </a:xfrm>
          <a:prstGeom prst="rect">
            <a:avLst/>
          </a:prstGeom>
          <a:noFill/>
          <a:ln/>
        </p:spPr>
        <p:txBody>
          <a:bodyPr wrap="none" lIns="0" tIns="0" rIns="0" bIns="0" rtlCol="0" anchor="t"/>
          <a:lstStyle/>
          <a:p>
            <a:pPr indent="0" marL="0">
              <a:lnSpc>
                <a:spcPts val="5550"/>
              </a:lnSpc>
              <a:buNone/>
            </a:pPr>
            <a:r>
              <a:rPr lang="en-US" sz="4450" dirty="0">
                <a:solidFill>
                  <a:srgbClr val="FFFFFF"/>
                </a:solidFill>
                <a:latin typeface="Roboto Medium" pitchFamily="34" charset="0"/>
                <a:ea typeface="Roboto Medium" pitchFamily="34" charset="-122"/>
                <a:cs typeface="Roboto Medium" pitchFamily="34" charset="-120"/>
              </a:rPr>
              <a:t>Características del texto emocional</a:t>
            </a:r>
            <a:endParaRPr lang="en-US" sz="4450" dirty="0"/>
          </a:p>
        </p:txBody>
      </p:sp>
      <p:sp>
        <p:nvSpPr>
          <p:cNvPr id="3" name="Text 1"/>
          <p:cNvSpPr/>
          <p:nvPr/>
        </p:nvSpPr>
        <p:spPr>
          <a:xfrm>
            <a:off x="793790" y="3271361"/>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FFFFF"/>
                </a:solidFill>
                <a:latin typeface="Roboto Medium" pitchFamily="34" charset="0"/>
                <a:ea typeface="Roboto Medium" pitchFamily="34" charset="-122"/>
                <a:cs typeface="Roboto Medium" pitchFamily="34" charset="-120"/>
              </a:rPr>
              <a:t>Énfasis Emocional</a:t>
            </a:r>
            <a:endParaRPr lang="en-US" sz="2200" dirty="0"/>
          </a:p>
        </p:txBody>
      </p:sp>
      <p:sp>
        <p:nvSpPr>
          <p:cNvPr id="4" name="Text 2"/>
          <p:cNvSpPr/>
          <p:nvPr/>
        </p:nvSpPr>
        <p:spPr>
          <a:xfrm>
            <a:off x="793790" y="3852505"/>
            <a:ext cx="3978116" cy="2177415"/>
          </a:xfrm>
          <a:prstGeom prst="rect">
            <a:avLst/>
          </a:prstGeom>
          <a:noFill/>
          <a:ln/>
        </p:spPr>
        <p:txBody>
          <a:bodyPr wrap="square" lIns="0" tIns="0" rIns="0" bIns="0" rtlCol="0" anchor="t"/>
          <a:lstStyle/>
          <a:p>
            <a:pPr indent="0" marL="0">
              <a:lnSpc>
                <a:spcPts val="2850"/>
              </a:lnSpc>
              <a:buNone/>
            </a:pPr>
            <a:r>
              <a:rPr lang="en-US" sz="1750" dirty="0">
                <a:solidFill>
                  <a:srgbClr val="CFD0D8"/>
                </a:solidFill>
                <a:latin typeface="Roboto" pitchFamily="34" charset="0"/>
                <a:ea typeface="Roboto" pitchFamily="34" charset="-122"/>
                <a:cs typeface="Roboto" pitchFamily="34" charset="-120"/>
              </a:rPr>
              <a:t>El texto emocional se centra en la expresión de los sentimientos y emociones del autor, como alegría, tristeza, miedo, ira, amor, etc. Estas emociones se transmiten de manera directa y sincera.</a:t>
            </a:r>
            <a:endParaRPr lang="en-US" sz="1750" dirty="0"/>
          </a:p>
        </p:txBody>
      </p:sp>
      <p:sp>
        <p:nvSpPr>
          <p:cNvPr id="5" name="Text 3"/>
          <p:cNvSpPr/>
          <p:nvPr/>
        </p:nvSpPr>
        <p:spPr>
          <a:xfrm>
            <a:off x="5332928" y="3271361"/>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FFFFF"/>
                </a:solidFill>
                <a:latin typeface="Roboto Medium" pitchFamily="34" charset="0"/>
                <a:ea typeface="Roboto Medium" pitchFamily="34" charset="-122"/>
                <a:cs typeface="Roboto Medium" pitchFamily="34" charset="-120"/>
              </a:rPr>
              <a:t>Lenguaje Subjetivo</a:t>
            </a:r>
            <a:endParaRPr lang="en-US" sz="2200" dirty="0"/>
          </a:p>
        </p:txBody>
      </p:sp>
      <p:sp>
        <p:nvSpPr>
          <p:cNvPr id="6" name="Text 4"/>
          <p:cNvSpPr/>
          <p:nvPr/>
        </p:nvSpPr>
        <p:spPr>
          <a:xfrm>
            <a:off x="5332928" y="3852505"/>
            <a:ext cx="3978116" cy="2177415"/>
          </a:xfrm>
          <a:prstGeom prst="rect">
            <a:avLst/>
          </a:prstGeom>
          <a:noFill/>
          <a:ln/>
        </p:spPr>
        <p:txBody>
          <a:bodyPr wrap="square" lIns="0" tIns="0" rIns="0" bIns="0" rtlCol="0" anchor="t"/>
          <a:lstStyle/>
          <a:p>
            <a:pPr indent="0" marL="0">
              <a:lnSpc>
                <a:spcPts val="2850"/>
              </a:lnSpc>
              <a:buNone/>
            </a:pPr>
            <a:r>
              <a:rPr lang="en-US" sz="1750" dirty="0">
                <a:solidFill>
                  <a:srgbClr val="CFD0D8"/>
                </a:solidFill>
                <a:latin typeface="Roboto" pitchFamily="34" charset="0"/>
                <a:ea typeface="Roboto" pitchFamily="34" charset="-122"/>
                <a:cs typeface="Roboto" pitchFamily="34" charset="-120"/>
              </a:rPr>
              <a:t>El texto emocional utiliza un lenguaje subjetivo, con abundancia de pronombres personales (yo, tú, nosotros) y adjetivos calificativos que reflejan la percepción individual del autor.</a:t>
            </a:r>
            <a:endParaRPr lang="en-US" sz="1750" dirty="0"/>
          </a:p>
        </p:txBody>
      </p:sp>
      <p:sp>
        <p:nvSpPr>
          <p:cNvPr id="7" name="Text 5"/>
          <p:cNvSpPr/>
          <p:nvPr/>
        </p:nvSpPr>
        <p:spPr>
          <a:xfrm>
            <a:off x="9872067" y="3271361"/>
            <a:ext cx="3058120" cy="354330"/>
          </a:xfrm>
          <a:prstGeom prst="rect">
            <a:avLst/>
          </a:prstGeom>
          <a:noFill/>
          <a:ln/>
        </p:spPr>
        <p:txBody>
          <a:bodyPr wrap="none" lIns="0" tIns="0" rIns="0" bIns="0" rtlCol="0" anchor="t"/>
          <a:lstStyle/>
          <a:p>
            <a:pPr indent="0" marL="0">
              <a:lnSpc>
                <a:spcPts val="2750"/>
              </a:lnSpc>
              <a:buNone/>
            </a:pPr>
            <a:r>
              <a:rPr lang="en-US" sz="2200" dirty="0">
                <a:solidFill>
                  <a:srgbClr val="FFFFFF"/>
                </a:solidFill>
                <a:latin typeface="Roboto Medium" pitchFamily="34" charset="0"/>
                <a:ea typeface="Roboto Medium" pitchFamily="34" charset="-122"/>
                <a:cs typeface="Roboto Medium" pitchFamily="34" charset="-120"/>
              </a:rPr>
              <a:t>Ausencia de Objetividad</a:t>
            </a:r>
            <a:endParaRPr lang="en-US" sz="2200" dirty="0"/>
          </a:p>
        </p:txBody>
      </p:sp>
      <p:sp>
        <p:nvSpPr>
          <p:cNvPr id="8" name="Text 6"/>
          <p:cNvSpPr/>
          <p:nvPr/>
        </p:nvSpPr>
        <p:spPr>
          <a:xfrm>
            <a:off x="9872067" y="3852505"/>
            <a:ext cx="3978116" cy="2177415"/>
          </a:xfrm>
          <a:prstGeom prst="rect">
            <a:avLst/>
          </a:prstGeom>
          <a:noFill/>
          <a:ln/>
        </p:spPr>
        <p:txBody>
          <a:bodyPr wrap="square" lIns="0" tIns="0" rIns="0" bIns="0" rtlCol="0" anchor="t"/>
          <a:lstStyle/>
          <a:p>
            <a:pPr indent="0" marL="0">
              <a:lnSpc>
                <a:spcPts val="2850"/>
              </a:lnSpc>
              <a:buNone/>
            </a:pPr>
            <a:r>
              <a:rPr lang="en-US" sz="1750" dirty="0">
                <a:solidFill>
                  <a:srgbClr val="CFD0D8"/>
                </a:solidFill>
                <a:latin typeface="Roboto" pitchFamily="34" charset="0"/>
                <a:ea typeface="Roboto" pitchFamily="34" charset="-122"/>
                <a:cs typeface="Roboto" pitchFamily="34" charset="-120"/>
              </a:rPr>
              <a:t>A diferencia de otros tipos de texto, el texto emocional carece de objetividad y se aleja del distanciamiento propio de los textos informativos o científicos. La subjetividad es su característica principal.</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702600"/>
          </a:xfrm>
          <a:prstGeom prst="rect">
            <a:avLst/>
          </a:prstGeom>
        </p:spPr>
      </p:pic>
      <p:sp>
        <p:nvSpPr>
          <p:cNvPr id="3" name="Text 0"/>
          <p:cNvSpPr/>
          <p:nvPr/>
        </p:nvSpPr>
        <p:spPr>
          <a:xfrm>
            <a:off x="756642" y="3298150"/>
            <a:ext cx="6470332" cy="675680"/>
          </a:xfrm>
          <a:prstGeom prst="rect">
            <a:avLst/>
          </a:prstGeom>
          <a:noFill/>
          <a:ln/>
        </p:spPr>
        <p:txBody>
          <a:bodyPr wrap="none" lIns="0" tIns="0" rIns="0" bIns="0" rtlCol="0" anchor="t"/>
          <a:lstStyle/>
          <a:p>
            <a:pPr indent="0" marL="0">
              <a:lnSpc>
                <a:spcPts val="5300"/>
              </a:lnSpc>
              <a:buNone/>
            </a:pPr>
            <a:r>
              <a:rPr lang="en-US" sz="4250" dirty="0">
                <a:solidFill>
                  <a:srgbClr val="FFFFFF"/>
                </a:solidFill>
                <a:latin typeface="Roboto Medium" pitchFamily="34" charset="0"/>
                <a:ea typeface="Roboto Medium" pitchFamily="34" charset="-122"/>
                <a:cs typeface="Roboto Medium" pitchFamily="34" charset="-120"/>
              </a:rPr>
              <a:t>Definición de texto poético</a:t>
            </a:r>
            <a:endParaRPr lang="en-US" sz="4250" dirty="0"/>
          </a:p>
        </p:txBody>
      </p:sp>
      <p:sp>
        <p:nvSpPr>
          <p:cNvPr id="4" name="Shape 1"/>
          <p:cNvSpPr/>
          <p:nvPr/>
        </p:nvSpPr>
        <p:spPr>
          <a:xfrm>
            <a:off x="756642" y="4298037"/>
            <a:ext cx="4228267" cy="3336012"/>
          </a:xfrm>
          <a:prstGeom prst="roundRect">
            <a:avLst>
              <a:gd name="adj" fmla="val 2722"/>
            </a:avLst>
          </a:prstGeom>
          <a:solidFill>
            <a:srgbClr val="182567"/>
          </a:solidFill>
          <a:ln w="7620">
            <a:solidFill>
              <a:srgbClr val="313E80"/>
            </a:solidFill>
            <a:prstDash val="solid"/>
          </a:ln>
        </p:spPr>
      </p:sp>
      <p:sp>
        <p:nvSpPr>
          <p:cNvPr id="5" name="Text 2"/>
          <p:cNvSpPr/>
          <p:nvPr/>
        </p:nvSpPr>
        <p:spPr>
          <a:xfrm>
            <a:off x="980361" y="4521756"/>
            <a:ext cx="2702600" cy="337780"/>
          </a:xfrm>
          <a:prstGeom prst="rect">
            <a:avLst/>
          </a:prstGeom>
          <a:noFill/>
          <a:ln/>
        </p:spPr>
        <p:txBody>
          <a:bodyPr wrap="none" lIns="0" tIns="0" rIns="0" bIns="0" rtlCol="0" anchor="t"/>
          <a:lstStyle/>
          <a:p>
            <a:pPr indent="0" marL="0">
              <a:lnSpc>
                <a:spcPts val="2650"/>
              </a:lnSpc>
              <a:buNone/>
            </a:pPr>
            <a:r>
              <a:rPr lang="en-US" sz="2100" dirty="0">
                <a:solidFill>
                  <a:srgbClr val="CFD0D8"/>
                </a:solidFill>
                <a:latin typeface="Roboto Medium" pitchFamily="34" charset="0"/>
                <a:ea typeface="Roboto Medium" pitchFamily="34" charset="-122"/>
                <a:cs typeface="Roboto Medium" pitchFamily="34" charset="-120"/>
              </a:rPr>
              <a:t>Expresión Artística</a:t>
            </a:r>
            <a:endParaRPr lang="en-US" sz="2100" dirty="0"/>
          </a:p>
        </p:txBody>
      </p:sp>
      <p:sp>
        <p:nvSpPr>
          <p:cNvPr id="6" name="Text 3"/>
          <p:cNvSpPr/>
          <p:nvPr/>
        </p:nvSpPr>
        <p:spPr>
          <a:xfrm>
            <a:off x="980361" y="4989195"/>
            <a:ext cx="3780830" cy="2421136"/>
          </a:xfrm>
          <a:prstGeom prst="rect">
            <a:avLst/>
          </a:prstGeom>
          <a:noFill/>
          <a:ln/>
        </p:spPr>
        <p:txBody>
          <a:bodyPr wrap="square" lIns="0" tIns="0" rIns="0" bIns="0" rtlCol="0" anchor="t"/>
          <a:lstStyle/>
          <a:p>
            <a:pPr indent="0" marL="0">
              <a:lnSpc>
                <a:spcPts val="2700"/>
              </a:lnSpc>
              <a:buNone/>
            </a:pPr>
            <a:r>
              <a:rPr lang="en-US" sz="1700" dirty="0">
                <a:solidFill>
                  <a:srgbClr val="CFD0D8"/>
                </a:solidFill>
                <a:latin typeface="Roboto" pitchFamily="34" charset="0"/>
                <a:ea typeface="Roboto" pitchFamily="34" charset="-122"/>
                <a:cs typeface="Roboto" pitchFamily="34" charset="-120"/>
              </a:rPr>
              <a:t>El texto poético es una forma de expresión artística que utiliza el lenguaje de manera creativa y evocativa, buscando transmitir emociones, ideas y experiencias a través de recursos literarios como metáforas, símbolos y ritmo.</a:t>
            </a:r>
            <a:endParaRPr lang="en-US" sz="1700" dirty="0"/>
          </a:p>
        </p:txBody>
      </p:sp>
      <p:sp>
        <p:nvSpPr>
          <p:cNvPr id="7" name="Shape 4"/>
          <p:cNvSpPr/>
          <p:nvPr/>
        </p:nvSpPr>
        <p:spPr>
          <a:xfrm>
            <a:off x="5201007" y="4298037"/>
            <a:ext cx="4228267" cy="3336012"/>
          </a:xfrm>
          <a:prstGeom prst="roundRect">
            <a:avLst>
              <a:gd name="adj" fmla="val 2722"/>
            </a:avLst>
          </a:prstGeom>
          <a:solidFill>
            <a:srgbClr val="182567"/>
          </a:solidFill>
          <a:ln w="7620">
            <a:solidFill>
              <a:srgbClr val="313E80"/>
            </a:solidFill>
            <a:prstDash val="solid"/>
          </a:ln>
        </p:spPr>
      </p:sp>
      <p:sp>
        <p:nvSpPr>
          <p:cNvPr id="8" name="Text 5"/>
          <p:cNvSpPr/>
          <p:nvPr/>
        </p:nvSpPr>
        <p:spPr>
          <a:xfrm>
            <a:off x="5424726" y="4521756"/>
            <a:ext cx="2702600" cy="337780"/>
          </a:xfrm>
          <a:prstGeom prst="rect">
            <a:avLst/>
          </a:prstGeom>
          <a:noFill/>
          <a:ln/>
        </p:spPr>
        <p:txBody>
          <a:bodyPr wrap="none" lIns="0" tIns="0" rIns="0" bIns="0" rtlCol="0" anchor="t"/>
          <a:lstStyle/>
          <a:p>
            <a:pPr indent="0" marL="0">
              <a:lnSpc>
                <a:spcPts val="2650"/>
              </a:lnSpc>
              <a:buNone/>
            </a:pPr>
            <a:r>
              <a:rPr lang="en-US" sz="2100" dirty="0">
                <a:solidFill>
                  <a:srgbClr val="CFD0D8"/>
                </a:solidFill>
                <a:latin typeface="Roboto Medium" pitchFamily="34" charset="0"/>
                <a:ea typeface="Roboto Medium" pitchFamily="34" charset="-122"/>
                <a:cs typeface="Roboto Medium" pitchFamily="34" charset="-120"/>
              </a:rPr>
              <a:t>Lenguaje Elaborado</a:t>
            </a:r>
            <a:endParaRPr lang="en-US" sz="2100" dirty="0"/>
          </a:p>
        </p:txBody>
      </p:sp>
      <p:sp>
        <p:nvSpPr>
          <p:cNvPr id="9" name="Text 6"/>
          <p:cNvSpPr/>
          <p:nvPr/>
        </p:nvSpPr>
        <p:spPr>
          <a:xfrm>
            <a:off x="5424726" y="4989195"/>
            <a:ext cx="3780830" cy="2075259"/>
          </a:xfrm>
          <a:prstGeom prst="rect">
            <a:avLst/>
          </a:prstGeom>
          <a:noFill/>
          <a:ln/>
        </p:spPr>
        <p:txBody>
          <a:bodyPr wrap="square" lIns="0" tIns="0" rIns="0" bIns="0" rtlCol="0" anchor="t"/>
          <a:lstStyle/>
          <a:p>
            <a:pPr indent="0" marL="0">
              <a:lnSpc>
                <a:spcPts val="2700"/>
              </a:lnSpc>
              <a:buNone/>
            </a:pPr>
            <a:r>
              <a:rPr lang="en-US" sz="1700" dirty="0">
                <a:solidFill>
                  <a:srgbClr val="CFD0D8"/>
                </a:solidFill>
                <a:latin typeface="Roboto" pitchFamily="34" charset="0"/>
                <a:ea typeface="Roboto" pitchFamily="34" charset="-122"/>
                <a:cs typeface="Roboto" pitchFamily="34" charset="-120"/>
              </a:rPr>
              <a:t>A diferencia del texto emocional, el texto poético se caracteriza por un lenguaje más elaborado y complejo, que juega con las palabras y la sonoridad del lenguaje para lograr efectos estéticos y emocionales.</a:t>
            </a:r>
            <a:endParaRPr lang="en-US" sz="1700" dirty="0"/>
          </a:p>
        </p:txBody>
      </p:sp>
      <p:sp>
        <p:nvSpPr>
          <p:cNvPr id="10" name="Shape 7"/>
          <p:cNvSpPr/>
          <p:nvPr/>
        </p:nvSpPr>
        <p:spPr>
          <a:xfrm>
            <a:off x="9645372" y="4298037"/>
            <a:ext cx="4228267" cy="3336012"/>
          </a:xfrm>
          <a:prstGeom prst="roundRect">
            <a:avLst>
              <a:gd name="adj" fmla="val 2722"/>
            </a:avLst>
          </a:prstGeom>
          <a:solidFill>
            <a:srgbClr val="182567"/>
          </a:solidFill>
          <a:ln w="7620">
            <a:solidFill>
              <a:srgbClr val="313E80"/>
            </a:solidFill>
            <a:prstDash val="solid"/>
          </a:ln>
        </p:spPr>
      </p:sp>
      <p:sp>
        <p:nvSpPr>
          <p:cNvPr id="11" name="Text 8"/>
          <p:cNvSpPr/>
          <p:nvPr/>
        </p:nvSpPr>
        <p:spPr>
          <a:xfrm>
            <a:off x="9869091" y="4521756"/>
            <a:ext cx="2702600" cy="337780"/>
          </a:xfrm>
          <a:prstGeom prst="rect">
            <a:avLst/>
          </a:prstGeom>
          <a:noFill/>
          <a:ln/>
        </p:spPr>
        <p:txBody>
          <a:bodyPr wrap="none" lIns="0" tIns="0" rIns="0" bIns="0" rtlCol="0" anchor="t"/>
          <a:lstStyle/>
          <a:p>
            <a:pPr indent="0" marL="0">
              <a:lnSpc>
                <a:spcPts val="2650"/>
              </a:lnSpc>
              <a:buNone/>
            </a:pPr>
            <a:r>
              <a:rPr lang="en-US" sz="2100" dirty="0">
                <a:solidFill>
                  <a:srgbClr val="CFD0D8"/>
                </a:solidFill>
                <a:latin typeface="Roboto Medium" pitchFamily="34" charset="0"/>
                <a:ea typeface="Roboto Medium" pitchFamily="34" charset="-122"/>
                <a:cs typeface="Roboto Medium" pitchFamily="34" charset="-120"/>
              </a:rPr>
              <a:t>Carácter Simbólico</a:t>
            </a:r>
            <a:endParaRPr lang="en-US" sz="2100" dirty="0"/>
          </a:p>
        </p:txBody>
      </p:sp>
      <p:sp>
        <p:nvSpPr>
          <p:cNvPr id="12" name="Text 9"/>
          <p:cNvSpPr/>
          <p:nvPr/>
        </p:nvSpPr>
        <p:spPr>
          <a:xfrm>
            <a:off x="9869091" y="4989195"/>
            <a:ext cx="3780830" cy="2075259"/>
          </a:xfrm>
          <a:prstGeom prst="rect">
            <a:avLst/>
          </a:prstGeom>
          <a:noFill/>
          <a:ln/>
        </p:spPr>
        <p:txBody>
          <a:bodyPr wrap="square" lIns="0" tIns="0" rIns="0" bIns="0" rtlCol="0" anchor="t"/>
          <a:lstStyle/>
          <a:p>
            <a:pPr indent="0" marL="0">
              <a:lnSpc>
                <a:spcPts val="2700"/>
              </a:lnSpc>
              <a:buNone/>
            </a:pPr>
            <a:r>
              <a:rPr lang="en-US" sz="1700" dirty="0">
                <a:solidFill>
                  <a:srgbClr val="CFD0D8"/>
                </a:solidFill>
                <a:latin typeface="Roboto" pitchFamily="34" charset="0"/>
                <a:ea typeface="Roboto" pitchFamily="34" charset="-122"/>
                <a:cs typeface="Roboto" pitchFamily="34" charset="-120"/>
              </a:rPr>
              <a:t>El texto poético utiliza un lenguaje simbólico y metafórico, alejándose de la literalidad y buscando transmitir significados más amplios y profundos que van más allá de lo puramente denotativo.</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73775" y="889635"/>
            <a:ext cx="6966466" cy="601504"/>
          </a:xfrm>
          <a:prstGeom prst="rect">
            <a:avLst/>
          </a:prstGeom>
          <a:noFill/>
          <a:ln/>
        </p:spPr>
        <p:txBody>
          <a:bodyPr wrap="none" lIns="0" tIns="0" rIns="0" bIns="0" rtlCol="0" anchor="t"/>
          <a:lstStyle/>
          <a:p>
            <a:pPr indent="0" marL="0">
              <a:lnSpc>
                <a:spcPts val="4700"/>
              </a:lnSpc>
              <a:buNone/>
            </a:pPr>
            <a:r>
              <a:rPr lang="en-US" sz="3750" dirty="0">
                <a:solidFill>
                  <a:srgbClr val="FFFFFF"/>
                </a:solidFill>
                <a:latin typeface="Roboto Medium" pitchFamily="34" charset="0"/>
                <a:ea typeface="Roboto Medium" pitchFamily="34" charset="-122"/>
                <a:cs typeface="Roboto Medium" pitchFamily="34" charset="-120"/>
              </a:rPr>
              <a:t>Características del texto poético</a:t>
            </a:r>
            <a:endParaRPr lang="en-US" sz="3750" dirty="0"/>
          </a:p>
        </p:txBody>
      </p:sp>
      <p:sp>
        <p:nvSpPr>
          <p:cNvPr id="4" name="Shape 1"/>
          <p:cNvSpPr/>
          <p:nvPr/>
        </p:nvSpPr>
        <p:spPr>
          <a:xfrm>
            <a:off x="951071" y="1779865"/>
            <a:ext cx="22860" cy="5560100"/>
          </a:xfrm>
          <a:prstGeom prst="roundRect">
            <a:avLst>
              <a:gd name="adj" fmla="val 353700"/>
            </a:avLst>
          </a:prstGeom>
          <a:solidFill>
            <a:srgbClr val="313E80"/>
          </a:solidFill>
          <a:ln/>
        </p:spPr>
      </p:sp>
      <p:sp>
        <p:nvSpPr>
          <p:cNvPr id="5" name="Shape 2"/>
          <p:cNvSpPr/>
          <p:nvPr/>
        </p:nvSpPr>
        <p:spPr>
          <a:xfrm>
            <a:off x="1156216" y="2201585"/>
            <a:ext cx="673775" cy="22860"/>
          </a:xfrm>
          <a:prstGeom prst="roundRect">
            <a:avLst>
              <a:gd name="adj" fmla="val 353700"/>
            </a:avLst>
          </a:prstGeom>
          <a:solidFill>
            <a:srgbClr val="313E80"/>
          </a:solidFill>
          <a:ln/>
        </p:spPr>
      </p:sp>
      <p:sp>
        <p:nvSpPr>
          <p:cNvPr id="6" name="Shape 3"/>
          <p:cNvSpPr/>
          <p:nvPr/>
        </p:nvSpPr>
        <p:spPr>
          <a:xfrm>
            <a:off x="745927" y="1996440"/>
            <a:ext cx="433149" cy="433149"/>
          </a:xfrm>
          <a:prstGeom prst="roundRect">
            <a:avLst>
              <a:gd name="adj" fmla="val 18667"/>
            </a:avLst>
          </a:prstGeom>
          <a:solidFill>
            <a:srgbClr val="182567"/>
          </a:solidFill>
          <a:ln w="7620">
            <a:solidFill>
              <a:srgbClr val="313E80"/>
            </a:solidFill>
            <a:prstDash val="solid"/>
          </a:ln>
        </p:spPr>
      </p:sp>
      <p:sp>
        <p:nvSpPr>
          <p:cNvPr id="7" name="Text 4"/>
          <p:cNvSpPr/>
          <p:nvPr/>
        </p:nvSpPr>
        <p:spPr>
          <a:xfrm>
            <a:off x="880467" y="2068592"/>
            <a:ext cx="164068" cy="288727"/>
          </a:xfrm>
          <a:prstGeom prst="rect">
            <a:avLst/>
          </a:prstGeom>
          <a:noFill/>
          <a:ln/>
        </p:spPr>
        <p:txBody>
          <a:bodyPr wrap="none" lIns="0" tIns="0" rIns="0" bIns="0" rtlCol="0" anchor="t"/>
          <a:lstStyle/>
          <a:p>
            <a:pPr algn="ctr" indent="0" marL="0">
              <a:lnSpc>
                <a:spcPts val="2250"/>
              </a:lnSpc>
              <a:buNone/>
            </a:pPr>
            <a:r>
              <a:rPr lang="en-US" sz="2250" dirty="0">
                <a:solidFill>
                  <a:srgbClr val="CFD0D8"/>
                </a:solidFill>
                <a:latin typeface="Roboto Medium" pitchFamily="34" charset="0"/>
                <a:ea typeface="Roboto Medium" pitchFamily="34" charset="-122"/>
                <a:cs typeface="Roboto Medium" pitchFamily="34" charset="-120"/>
              </a:rPr>
              <a:t>1</a:t>
            </a:r>
            <a:endParaRPr lang="en-US" sz="2250" dirty="0"/>
          </a:p>
        </p:txBody>
      </p:sp>
      <p:sp>
        <p:nvSpPr>
          <p:cNvPr id="8" name="Text 5"/>
          <p:cNvSpPr/>
          <p:nvPr/>
        </p:nvSpPr>
        <p:spPr>
          <a:xfrm>
            <a:off x="2021324" y="1972270"/>
            <a:ext cx="2406372" cy="300752"/>
          </a:xfrm>
          <a:prstGeom prst="rect">
            <a:avLst/>
          </a:prstGeom>
          <a:noFill/>
          <a:ln/>
        </p:spPr>
        <p:txBody>
          <a:bodyPr wrap="none" lIns="0" tIns="0" rIns="0" bIns="0" rtlCol="0" anchor="t"/>
          <a:lstStyle/>
          <a:p>
            <a:pPr algn="l" indent="0" marL="0">
              <a:lnSpc>
                <a:spcPts val="2350"/>
              </a:lnSpc>
              <a:buNone/>
            </a:pPr>
            <a:r>
              <a:rPr lang="en-US" sz="1850" dirty="0">
                <a:solidFill>
                  <a:srgbClr val="CFD0D8"/>
                </a:solidFill>
                <a:latin typeface="Roboto Medium" pitchFamily="34" charset="0"/>
                <a:ea typeface="Roboto Medium" pitchFamily="34" charset="-122"/>
                <a:cs typeface="Roboto Medium" pitchFamily="34" charset="-120"/>
              </a:rPr>
              <a:t>Ritmo y Musicalidad</a:t>
            </a:r>
            <a:endParaRPr lang="en-US" sz="1850" dirty="0"/>
          </a:p>
        </p:txBody>
      </p:sp>
      <p:sp>
        <p:nvSpPr>
          <p:cNvPr id="9" name="Text 6"/>
          <p:cNvSpPr/>
          <p:nvPr/>
        </p:nvSpPr>
        <p:spPr>
          <a:xfrm>
            <a:off x="2021324" y="2388513"/>
            <a:ext cx="6448901" cy="924044"/>
          </a:xfrm>
          <a:prstGeom prst="rect">
            <a:avLst/>
          </a:prstGeom>
          <a:noFill/>
          <a:ln/>
        </p:spPr>
        <p:txBody>
          <a:bodyPr wrap="square" lIns="0" tIns="0" rIns="0" bIns="0" rtlCol="0" anchor="t"/>
          <a:lstStyle/>
          <a:p>
            <a:pPr algn="l" indent="0" marL="0">
              <a:lnSpc>
                <a:spcPts val="2400"/>
              </a:lnSpc>
              <a:buNone/>
            </a:pPr>
            <a:r>
              <a:rPr lang="en-US" sz="1500" dirty="0">
                <a:solidFill>
                  <a:srgbClr val="CFD0D8"/>
                </a:solidFill>
                <a:latin typeface="Roboto" pitchFamily="34" charset="0"/>
                <a:ea typeface="Roboto" pitchFamily="34" charset="-122"/>
                <a:cs typeface="Roboto" pitchFamily="34" charset="-120"/>
              </a:rPr>
              <a:t>El texto poético se caracteriza por una estructuración rítmica y musical, con recursos como la rima, el ritmo, la aliteración y la cadencia, que le otorgan una sonoridad particular y una musicalidad inherente.</a:t>
            </a:r>
            <a:endParaRPr lang="en-US" sz="1500" dirty="0"/>
          </a:p>
        </p:txBody>
      </p:sp>
      <p:sp>
        <p:nvSpPr>
          <p:cNvPr id="10" name="Shape 7"/>
          <p:cNvSpPr/>
          <p:nvPr/>
        </p:nvSpPr>
        <p:spPr>
          <a:xfrm>
            <a:off x="1156216" y="4119086"/>
            <a:ext cx="673775" cy="22860"/>
          </a:xfrm>
          <a:prstGeom prst="roundRect">
            <a:avLst>
              <a:gd name="adj" fmla="val 353700"/>
            </a:avLst>
          </a:prstGeom>
          <a:solidFill>
            <a:srgbClr val="313E80"/>
          </a:solidFill>
          <a:ln/>
        </p:spPr>
      </p:sp>
      <p:sp>
        <p:nvSpPr>
          <p:cNvPr id="11" name="Shape 8"/>
          <p:cNvSpPr/>
          <p:nvPr/>
        </p:nvSpPr>
        <p:spPr>
          <a:xfrm>
            <a:off x="745927" y="3913942"/>
            <a:ext cx="433149" cy="433149"/>
          </a:xfrm>
          <a:prstGeom prst="roundRect">
            <a:avLst>
              <a:gd name="adj" fmla="val 18667"/>
            </a:avLst>
          </a:prstGeom>
          <a:solidFill>
            <a:srgbClr val="182567"/>
          </a:solidFill>
          <a:ln w="7620">
            <a:solidFill>
              <a:srgbClr val="313E80"/>
            </a:solidFill>
            <a:prstDash val="solid"/>
          </a:ln>
        </p:spPr>
      </p:sp>
      <p:sp>
        <p:nvSpPr>
          <p:cNvPr id="12" name="Text 9"/>
          <p:cNvSpPr/>
          <p:nvPr/>
        </p:nvSpPr>
        <p:spPr>
          <a:xfrm>
            <a:off x="880467" y="3986093"/>
            <a:ext cx="164068" cy="288727"/>
          </a:xfrm>
          <a:prstGeom prst="rect">
            <a:avLst/>
          </a:prstGeom>
          <a:noFill/>
          <a:ln/>
        </p:spPr>
        <p:txBody>
          <a:bodyPr wrap="none" lIns="0" tIns="0" rIns="0" bIns="0" rtlCol="0" anchor="t"/>
          <a:lstStyle/>
          <a:p>
            <a:pPr algn="ctr" indent="0" marL="0">
              <a:lnSpc>
                <a:spcPts val="2250"/>
              </a:lnSpc>
              <a:buNone/>
            </a:pPr>
            <a:r>
              <a:rPr lang="en-US" sz="2250" dirty="0">
                <a:solidFill>
                  <a:srgbClr val="CFD0D8"/>
                </a:solidFill>
                <a:latin typeface="Roboto Medium" pitchFamily="34" charset="0"/>
                <a:ea typeface="Roboto Medium" pitchFamily="34" charset="-122"/>
                <a:cs typeface="Roboto Medium" pitchFamily="34" charset="-120"/>
              </a:rPr>
              <a:t>2</a:t>
            </a:r>
            <a:endParaRPr lang="en-US" sz="2250" dirty="0"/>
          </a:p>
        </p:txBody>
      </p:sp>
      <p:sp>
        <p:nvSpPr>
          <p:cNvPr id="13" name="Text 10"/>
          <p:cNvSpPr/>
          <p:nvPr/>
        </p:nvSpPr>
        <p:spPr>
          <a:xfrm>
            <a:off x="2021324" y="3889772"/>
            <a:ext cx="2674382" cy="300752"/>
          </a:xfrm>
          <a:prstGeom prst="rect">
            <a:avLst/>
          </a:prstGeom>
          <a:noFill/>
          <a:ln/>
        </p:spPr>
        <p:txBody>
          <a:bodyPr wrap="none" lIns="0" tIns="0" rIns="0" bIns="0" rtlCol="0" anchor="t"/>
          <a:lstStyle/>
          <a:p>
            <a:pPr algn="l" indent="0" marL="0">
              <a:lnSpc>
                <a:spcPts val="2350"/>
              </a:lnSpc>
              <a:buNone/>
            </a:pPr>
            <a:r>
              <a:rPr lang="en-US" sz="1850" dirty="0">
                <a:solidFill>
                  <a:srgbClr val="CFD0D8"/>
                </a:solidFill>
                <a:latin typeface="Roboto Medium" pitchFamily="34" charset="0"/>
                <a:ea typeface="Roboto Medium" pitchFamily="34" charset="-122"/>
                <a:cs typeface="Roboto Medium" pitchFamily="34" charset="-120"/>
              </a:rPr>
              <a:t>Uso de Figuras Literarias</a:t>
            </a:r>
            <a:endParaRPr lang="en-US" sz="1850" dirty="0"/>
          </a:p>
        </p:txBody>
      </p:sp>
      <p:sp>
        <p:nvSpPr>
          <p:cNvPr id="14" name="Text 11"/>
          <p:cNvSpPr/>
          <p:nvPr/>
        </p:nvSpPr>
        <p:spPr>
          <a:xfrm>
            <a:off x="2021324" y="4306014"/>
            <a:ext cx="6448901" cy="924044"/>
          </a:xfrm>
          <a:prstGeom prst="rect">
            <a:avLst/>
          </a:prstGeom>
          <a:noFill/>
          <a:ln/>
        </p:spPr>
        <p:txBody>
          <a:bodyPr wrap="square" lIns="0" tIns="0" rIns="0" bIns="0" rtlCol="0" anchor="t"/>
          <a:lstStyle/>
          <a:p>
            <a:pPr algn="l" indent="0" marL="0">
              <a:lnSpc>
                <a:spcPts val="2400"/>
              </a:lnSpc>
              <a:buNone/>
            </a:pPr>
            <a:r>
              <a:rPr lang="en-US" sz="1500" dirty="0">
                <a:solidFill>
                  <a:srgbClr val="CFD0D8"/>
                </a:solidFill>
                <a:latin typeface="Roboto" pitchFamily="34" charset="0"/>
                <a:ea typeface="Roboto" pitchFamily="34" charset="-122"/>
                <a:cs typeface="Roboto" pitchFamily="34" charset="-120"/>
              </a:rPr>
              <a:t>El texto poético emplea de manera abundante figuras literarias como metáforas, símbolos, comparaciones y personificaciones, con el fin de enriquecer el lenguaje y transmitir significados más profundos.</a:t>
            </a:r>
            <a:endParaRPr lang="en-US" sz="1500" dirty="0"/>
          </a:p>
        </p:txBody>
      </p:sp>
      <p:sp>
        <p:nvSpPr>
          <p:cNvPr id="15" name="Shape 12"/>
          <p:cNvSpPr/>
          <p:nvPr/>
        </p:nvSpPr>
        <p:spPr>
          <a:xfrm>
            <a:off x="1156216" y="6036588"/>
            <a:ext cx="673775" cy="22860"/>
          </a:xfrm>
          <a:prstGeom prst="roundRect">
            <a:avLst>
              <a:gd name="adj" fmla="val 353700"/>
            </a:avLst>
          </a:prstGeom>
          <a:solidFill>
            <a:srgbClr val="313E80"/>
          </a:solidFill>
          <a:ln/>
        </p:spPr>
      </p:sp>
      <p:sp>
        <p:nvSpPr>
          <p:cNvPr id="16" name="Shape 13"/>
          <p:cNvSpPr/>
          <p:nvPr/>
        </p:nvSpPr>
        <p:spPr>
          <a:xfrm>
            <a:off x="745927" y="5831443"/>
            <a:ext cx="433149" cy="433149"/>
          </a:xfrm>
          <a:prstGeom prst="roundRect">
            <a:avLst>
              <a:gd name="adj" fmla="val 18667"/>
            </a:avLst>
          </a:prstGeom>
          <a:solidFill>
            <a:srgbClr val="182567"/>
          </a:solidFill>
          <a:ln w="7620">
            <a:solidFill>
              <a:srgbClr val="313E80"/>
            </a:solidFill>
            <a:prstDash val="solid"/>
          </a:ln>
        </p:spPr>
      </p:sp>
      <p:sp>
        <p:nvSpPr>
          <p:cNvPr id="17" name="Text 14"/>
          <p:cNvSpPr/>
          <p:nvPr/>
        </p:nvSpPr>
        <p:spPr>
          <a:xfrm>
            <a:off x="880467" y="5903595"/>
            <a:ext cx="164068" cy="288727"/>
          </a:xfrm>
          <a:prstGeom prst="rect">
            <a:avLst/>
          </a:prstGeom>
          <a:noFill/>
          <a:ln/>
        </p:spPr>
        <p:txBody>
          <a:bodyPr wrap="none" lIns="0" tIns="0" rIns="0" bIns="0" rtlCol="0" anchor="t"/>
          <a:lstStyle/>
          <a:p>
            <a:pPr algn="ctr" indent="0" marL="0">
              <a:lnSpc>
                <a:spcPts val="2250"/>
              </a:lnSpc>
              <a:buNone/>
            </a:pPr>
            <a:r>
              <a:rPr lang="en-US" sz="2250" dirty="0">
                <a:solidFill>
                  <a:srgbClr val="CFD0D8"/>
                </a:solidFill>
                <a:latin typeface="Roboto Medium" pitchFamily="34" charset="0"/>
                <a:ea typeface="Roboto Medium" pitchFamily="34" charset="-122"/>
                <a:cs typeface="Roboto Medium" pitchFamily="34" charset="-120"/>
              </a:rPr>
              <a:t>3</a:t>
            </a:r>
            <a:endParaRPr lang="en-US" sz="2250" dirty="0"/>
          </a:p>
        </p:txBody>
      </p:sp>
      <p:sp>
        <p:nvSpPr>
          <p:cNvPr id="18" name="Text 15"/>
          <p:cNvSpPr/>
          <p:nvPr/>
        </p:nvSpPr>
        <p:spPr>
          <a:xfrm>
            <a:off x="2021324" y="5807273"/>
            <a:ext cx="2406372" cy="300752"/>
          </a:xfrm>
          <a:prstGeom prst="rect">
            <a:avLst/>
          </a:prstGeom>
          <a:noFill/>
          <a:ln/>
        </p:spPr>
        <p:txBody>
          <a:bodyPr wrap="none" lIns="0" tIns="0" rIns="0" bIns="0" rtlCol="0" anchor="t"/>
          <a:lstStyle/>
          <a:p>
            <a:pPr algn="l" indent="0" marL="0">
              <a:lnSpc>
                <a:spcPts val="2350"/>
              </a:lnSpc>
              <a:buNone/>
            </a:pPr>
            <a:r>
              <a:rPr lang="en-US" sz="1850" dirty="0">
                <a:solidFill>
                  <a:srgbClr val="CFD0D8"/>
                </a:solidFill>
                <a:latin typeface="Roboto Medium" pitchFamily="34" charset="0"/>
                <a:ea typeface="Roboto Medium" pitchFamily="34" charset="-122"/>
                <a:cs typeface="Roboto Medium" pitchFamily="34" charset="-120"/>
              </a:rPr>
              <a:t>Enfoque Evocativo</a:t>
            </a:r>
            <a:endParaRPr lang="en-US" sz="1850" dirty="0"/>
          </a:p>
        </p:txBody>
      </p:sp>
      <p:sp>
        <p:nvSpPr>
          <p:cNvPr id="19" name="Text 16"/>
          <p:cNvSpPr/>
          <p:nvPr/>
        </p:nvSpPr>
        <p:spPr>
          <a:xfrm>
            <a:off x="2021324" y="6223516"/>
            <a:ext cx="6448901" cy="924044"/>
          </a:xfrm>
          <a:prstGeom prst="rect">
            <a:avLst/>
          </a:prstGeom>
          <a:noFill/>
          <a:ln/>
        </p:spPr>
        <p:txBody>
          <a:bodyPr wrap="square" lIns="0" tIns="0" rIns="0" bIns="0" rtlCol="0" anchor="t"/>
          <a:lstStyle/>
          <a:p>
            <a:pPr algn="l" indent="0" marL="0">
              <a:lnSpc>
                <a:spcPts val="2400"/>
              </a:lnSpc>
              <a:buNone/>
            </a:pPr>
            <a:r>
              <a:rPr lang="en-US" sz="1500" dirty="0">
                <a:solidFill>
                  <a:srgbClr val="CFD0D8"/>
                </a:solidFill>
                <a:latin typeface="Roboto" pitchFamily="34" charset="0"/>
                <a:ea typeface="Roboto" pitchFamily="34" charset="-122"/>
                <a:cs typeface="Roboto" pitchFamily="34" charset="-120"/>
              </a:rPr>
              <a:t>A diferencia del texto emocional, el texto poético no busca una expresión directa de los sentimientos, sino más bien una evocación de emociones y sensaciones en el lector a través de la belleza y la sugerencia del lenguaje.</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632704"/>
            <a:ext cx="12931973" cy="708779"/>
          </a:xfrm>
          <a:prstGeom prst="rect">
            <a:avLst/>
          </a:prstGeom>
          <a:noFill/>
          <a:ln/>
        </p:spPr>
        <p:txBody>
          <a:bodyPr wrap="none" lIns="0" tIns="0" rIns="0" bIns="0" rtlCol="0" anchor="t"/>
          <a:lstStyle/>
          <a:p>
            <a:pPr indent="0" marL="0">
              <a:lnSpc>
                <a:spcPts val="5550"/>
              </a:lnSpc>
              <a:buNone/>
            </a:pPr>
            <a:r>
              <a:rPr lang="en-US" sz="4450" dirty="0">
                <a:solidFill>
                  <a:srgbClr val="FFFFFF"/>
                </a:solidFill>
                <a:latin typeface="Roboto Medium" pitchFamily="34" charset="0"/>
                <a:ea typeface="Roboto Medium" pitchFamily="34" charset="-122"/>
                <a:cs typeface="Roboto Medium" pitchFamily="34" charset="-120"/>
              </a:rPr>
              <a:t>Comparación entre texto emocional y texto poético</a:t>
            </a:r>
            <a:endParaRPr lang="en-US" sz="4450" dirty="0"/>
          </a:p>
        </p:txBody>
      </p:sp>
      <p:sp>
        <p:nvSpPr>
          <p:cNvPr id="3" name="Text 1"/>
          <p:cNvSpPr/>
          <p:nvPr/>
        </p:nvSpPr>
        <p:spPr>
          <a:xfrm>
            <a:off x="793790" y="2908459"/>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FFFFF"/>
                </a:solidFill>
                <a:latin typeface="Roboto Medium" pitchFamily="34" charset="0"/>
                <a:ea typeface="Roboto Medium" pitchFamily="34" charset="-122"/>
                <a:cs typeface="Roboto Medium" pitchFamily="34" charset="-120"/>
              </a:rPr>
              <a:t>Propósito</a:t>
            </a:r>
            <a:endParaRPr lang="en-US" sz="2200" dirty="0"/>
          </a:p>
        </p:txBody>
      </p:sp>
      <p:sp>
        <p:nvSpPr>
          <p:cNvPr id="4" name="Text 2"/>
          <p:cNvSpPr/>
          <p:nvPr/>
        </p:nvSpPr>
        <p:spPr>
          <a:xfrm>
            <a:off x="793790" y="3489603"/>
            <a:ext cx="3978116" cy="2540318"/>
          </a:xfrm>
          <a:prstGeom prst="rect">
            <a:avLst/>
          </a:prstGeom>
          <a:noFill/>
          <a:ln/>
        </p:spPr>
        <p:txBody>
          <a:bodyPr wrap="square" lIns="0" tIns="0" rIns="0" bIns="0" rtlCol="0" anchor="t"/>
          <a:lstStyle/>
          <a:p>
            <a:pPr indent="0" marL="0">
              <a:lnSpc>
                <a:spcPts val="2850"/>
              </a:lnSpc>
              <a:buNone/>
            </a:pPr>
            <a:r>
              <a:rPr lang="en-US" sz="1750" dirty="0">
                <a:solidFill>
                  <a:srgbClr val="CFD0D8"/>
                </a:solidFill>
                <a:latin typeface="Roboto" pitchFamily="34" charset="0"/>
                <a:ea typeface="Roboto" pitchFamily="34" charset="-122"/>
                <a:cs typeface="Roboto" pitchFamily="34" charset="-120"/>
              </a:rPr>
              <a:t>El texto emocional tiene como objetivo la expresión sincera de sentimientos y experiencias personales, mientras que el texto poético busca despertar emociones y transmitir ideas y experiencias a través de un lenguaje elaborado y simbólico.</a:t>
            </a:r>
            <a:endParaRPr lang="en-US" sz="1750" dirty="0"/>
          </a:p>
        </p:txBody>
      </p:sp>
      <p:sp>
        <p:nvSpPr>
          <p:cNvPr id="5" name="Text 3"/>
          <p:cNvSpPr/>
          <p:nvPr/>
        </p:nvSpPr>
        <p:spPr>
          <a:xfrm>
            <a:off x="5332928" y="2908459"/>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FFFFF"/>
                </a:solidFill>
                <a:latin typeface="Roboto Medium" pitchFamily="34" charset="0"/>
                <a:ea typeface="Roboto Medium" pitchFamily="34" charset="-122"/>
                <a:cs typeface="Roboto Medium" pitchFamily="34" charset="-120"/>
              </a:rPr>
              <a:t>Lenguaje</a:t>
            </a:r>
            <a:endParaRPr lang="en-US" sz="2200" dirty="0"/>
          </a:p>
        </p:txBody>
      </p:sp>
      <p:sp>
        <p:nvSpPr>
          <p:cNvPr id="6" name="Text 4"/>
          <p:cNvSpPr/>
          <p:nvPr/>
        </p:nvSpPr>
        <p:spPr>
          <a:xfrm>
            <a:off x="5332928" y="3489603"/>
            <a:ext cx="3978116" cy="2177415"/>
          </a:xfrm>
          <a:prstGeom prst="rect">
            <a:avLst/>
          </a:prstGeom>
          <a:noFill/>
          <a:ln/>
        </p:spPr>
        <p:txBody>
          <a:bodyPr wrap="square" lIns="0" tIns="0" rIns="0" bIns="0" rtlCol="0" anchor="t"/>
          <a:lstStyle/>
          <a:p>
            <a:pPr indent="0" marL="0">
              <a:lnSpc>
                <a:spcPts val="2850"/>
              </a:lnSpc>
              <a:buNone/>
            </a:pPr>
            <a:r>
              <a:rPr lang="en-US" sz="1750" dirty="0">
                <a:solidFill>
                  <a:srgbClr val="CFD0D8"/>
                </a:solidFill>
                <a:latin typeface="Roboto" pitchFamily="34" charset="0"/>
                <a:ea typeface="Roboto" pitchFamily="34" charset="-122"/>
                <a:cs typeface="Roboto" pitchFamily="34" charset="-120"/>
              </a:rPr>
              <a:t>El texto emocional utiliza un lenguaje sencillo y directo, mientras que el texto poético se caracteriza por un lenguaje más elaborado, con abundancia de recursos literarios y una búsqueda de la musicalidad y la evocación.</a:t>
            </a:r>
            <a:endParaRPr lang="en-US" sz="1750" dirty="0"/>
          </a:p>
        </p:txBody>
      </p:sp>
      <p:sp>
        <p:nvSpPr>
          <p:cNvPr id="7" name="Text 5"/>
          <p:cNvSpPr/>
          <p:nvPr/>
        </p:nvSpPr>
        <p:spPr>
          <a:xfrm>
            <a:off x="9872067" y="2908459"/>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FFFFF"/>
                </a:solidFill>
                <a:latin typeface="Roboto Medium" pitchFamily="34" charset="0"/>
                <a:ea typeface="Roboto Medium" pitchFamily="34" charset="-122"/>
                <a:cs typeface="Roboto Medium" pitchFamily="34" charset="-120"/>
              </a:rPr>
              <a:t>Subjetividad</a:t>
            </a:r>
            <a:endParaRPr lang="en-US" sz="2200" dirty="0"/>
          </a:p>
        </p:txBody>
      </p:sp>
      <p:sp>
        <p:nvSpPr>
          <p:cNvPr id="8" name="Text 6"/>
          <p:cNvSpPr/>
          <p:nvPr/>
        </p:nvSpPr>
        <p:spPr>
          <a:xfrm>
            <a:off x="9872067" y="3489603"/>
            <a:ext cx="3978116" cy="2903220"/>
          </a:xfrm>
          <a:prstGeom prst="rect">
            <a:avLst/>
          </a:prstGeom>
          <a:noFill/>
          <a:ln/>
        </p:spPr>
        <p:txBody>
          <a:bodyPr wrap="square" lIns="0" tIns="0" rIns="0" bIns="0" rtlCol="0" anchor="t"/>
          <a:lstStyle/>
          <a:p>
            <a:pPr indent="0" marL="0">
              <a:lnSpc>
                <a:spcPts val="2850"/>
              </a:lnSpc>
              <a:buNone/>
            </a:pPr>
            <a:r>
              <a:rPr lang="en-US" sz="1750" dirty="0">
                <a:solidFill>
                  <a:srgbClr val="CFD0D8"/>
                </a:solidFill>
                <a:latin typeface="Roboto" pitchFamily="34" charset="0"/>
                <a:ea typeface="Roboto" pitchFamily="34" charset="-122"/>
                <a:cs typeface="Roboto" pitchFamily="34" charset="-120"/>
              </a:rPr>
              <a:t>Tanto el texto emocional como el texto poético se caracterizan por una marcada subjetividad, pero mientras que el primero se enfoca en la expresión de emociones personales, el segundo busca transmitir sensaciones y experiencias de manera más universal.</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37434" y="511969"/>
            <a:ext cx="7841933" cy="1162526"/>
          </a:xfrm>
          <a:prstGeom prst="rect">
            <a:avLst/>
          </a:prstGeom>
          <a:noFill/>
          <a:ln/>
        </p:spPr>
        <p:txBody>
          <a:bodyPr wrap="square" lIns="0" tIns="0" rIns="0" bIns="0" rtlCol="0" anchor="t"/>
          <a:lstStyle/>
          <a:p>
            <a:pPr indent="0" marL="0">
              <a:lnSpc>
                <a:spcPts val="4550"/>
              </a:lnSpc>
              <a:buNone/>
            </a:pPr>
            <a:r>
              <a:rPr lang="en-US" sz="3650" dirty="0">
                <a:solidFill>
                  <a:srgbClr val="FFFFFF"/>
                </a:solidFill>
                <a:latin typeface="Roboto Medium" pitchFamily="34" charset="0"/>
                <a:ea typeface="Roboto Medium" pitchFamily="34" charset="-122"/>
                <a:cs typeface="Roboto Medium" pitchFamily="34" charset="-120"/>
              </a:rPr>
              <a:t>Ejemplos prácticos de cada tipo de texto</a:t>
            </a:r>
            <a:endParaRPr lang="en-US" sz="3650" dirty="0"/>
          </a:p>
        </p:txBody>
      </p:sp>
      <p:pic>
        <p:nvPicPr>
          <p:cNvPr id="4" name="Image 1" descr="preencoded.png">    </p:cNvPr>
          <p:cNvPicPr>
            <a:picLocks noChangeAspect="1"/>
          </p:cNvPicPr>
          <p:nvPr/>
        </p:nvPicPr>
        <p:blipFill>
          <a:blip r:embed="rId2"/>
          <a:stretch>
            <a:fillRect/>
          </a:stretch>
        </p:blipFill>
        <p:spPr>
          <a:xfrm>
            <a:off x="6137434" y="1953458"/>
            <a:ext cx="465058" cy="465058"/>
          </a:xfrm>
          <a:prstGeom prst="rect">
            <a:avLst/>
          </a:prstGeom>
        </p:spPr>
      </p:pic>
      <p:sp>
        <p:nvSpPr>
          <p:cNvPr id="5" name="Text 1"/>
          <p:cNvSpPr/>
          <p:nvPr/>
        </p:nvSpPr>
        <p:spPr>
          <a:xfrm>
            <a:off x="6137434" y="2604492"/>
            <a:ext cx="2325410" cy="290632"/>
          </a:xfrm>
          <a:prstGeom prst="rect">
            <a:avLst/>
          </a:prstGeom>
          <a:noFill/>
          <a:ln/>
        </p:spPr>
        <p:txBody>
          <a:bodyPr wrap="none" lIns="0" tIns="0" rIns="0" bIns="0" rtlCol="0" anchor="t"/>
          <a:lstStyle/>
          <a:p>
            <a:pPr algn="l" indent="0" marL="0">
              <a:lnSpc>
                <a:spcPts val="2250"/>
              </a:lnSpc>
              <a:buNone/>
            </a:pPr>
            <a:r>
              <a:rPr lang="en-US" sz="1800" dirty="0">
                <a:solidFill>
                  <a:srgbClr val="CFD0D8"/>
                </a:solidFill>
                <a:latin typeface="Roboto Medium" pitchFamily="34" charset="0"/>
                <a:ea typeface="Roboto Medium" pitchFamily="34" charset="-122"/>
                <a:cs typeface="Roboto Medium" pitchFamily="34" charset="-120"/>
              </a:rPr>
              <a:t>Texto Emocional</a:t>
            </a:r>
            <a:endParaRPr lang="en-US" sz="1800" dirty="0"/>
          </a:p>
        </p:txBody>
      </p:sp>
      <p:sp>
        <p:nvSpPr>
          <p:cNvPr id="6" name="Text 2"/>
          <p:cNvSpPr/>
          <p:nvPr/>
        </p:nvSpPr>
        <p:spPr>
          <a:xfrm>
            <a:off x="6137434" y="3006685"/>
            <a:ext cx="7841933" cy="595313"/>
          </a:xfrm>
          <a:prstGeom prst="rect">
            <a:avLst/>
          </a:prstGeom>
          <a:noFill/>
          <a:ln/>
        </p:spPr>
        <p:txBody>
          <a:bodyPr wrap="square" lIns="0" tIns="0" rIns="0" bIns="0" rtlCol="0" anchor="t"/>
          <a:lstStyle/>
          <a:p>
            <a:pPr algn="l" indent="0" marL="0">
              <a:lnSpc>
                <a:spcPts val="2300"/>
              </a:lnSpc>
              <a:buNone/>
            </a:pPr>
            <a:r>
              <a:rPr lang="en-US" sz="1450" dirty="0">
                <a:solidFill>
                  <a:srgbClr val="CFD0D8"/>
                </a:solidFill>
                <a:latin typeface="Roboto" pitchFamily="34" charset="0"/>
                <a:ea typeface="Roboto" pitchFamily="34" charset="-122"/>
                <a:cs typeface="Roboto" pitchFamily="34" charset="-120"/>
              </a:rPr>
              <a:t>Diarios personales, cartas de amor, ensayos autobiográficos, relatos de experiencias personales.</a:t>
            </a:r>
            <a:endParaRPr lang="en-US" sz="1450" dirty="0"/>
          </a:p>
        </p:txBody>
      </p:sp>
      <p:pic>
        <p:nvPicPr>
          <p:cNvPr id="7" name="Image 2" descr="preencoded.png">    </p:cNvPr>
          <p:cNvPicPr>
            <a:picLocks noChangeAspect="1"/>
          </p:cNvPicPr>
          <p:nvPr/>
        </p:nvPicPr>
        <p:blipFill>
          <a:blip r:embed="rId3"/>
          <a:stretch>
            <a:fillRect/>
          </a:stretch>
        </p:blipFill>
        <p:spPr>
          <a:xfrm>
            <a:off x="6137434" y="4160044"/>
            <a:ext cx="465058" cy="465058"/>
          </a:xfrm>
          <a:prstGeom prst="rect">
            <a:avLst/>
          </a:prstGeom>
        </p:spPr>
      </p:pic>
      <p:sp>
        <p:nvSpPr>
          <p:cNvPr id="8" name="Text 3"/>
          <p:cNvSpPr/>
          <p:nvPr/>
        </p:nvSpPr>
        <p:spPr>
          <a:xfrm>
            <a:off x="6137434" y="4811077"/>
            <a:ext cx="2325410" cy="290632"/>
          </a:xfrm>
          <a:prstGeom prst="rect">
            <a:avLst/>
          </a:prstGeom>
          <a:noFill/>
          <a:ln/>
        </p:spPr>
        <p:txBody>
          <a:bodyPr wrap="none" lIns="0" tIns="0" rIns="0" bIns="0" rtlCol="0" anchor="t"/>
          <a:lstStyle/>
          <a:p>
            <a:pPr algn="l" indent="0" marL="0">
              <a:lnSpc>
                <a:spcPts val="2250"/>
              </a:lnSpc>
              <a:buNone/>
            </a:pPr>
            <a:r>
              <a:rPr lang="en-US" sz="1800" dirty="0">
                <a:solidFill>
                  <a:srgbClr val="CFD0D8"/>
                </a:solidFill>
                <a:latin typeface="Roboto Medium" pitchFamily="34" charset="0"/>
                <a:ea typeface="Roboto Medium" pitchFamily="34" charset="-122"/>
                <a:cs typeface="Roboto Medium" pitchFamily="34" charset="-120"/>
              </a:rPr>
              <a:t>Texto Poético</a:t>
            </a:r>
            <a:endParaRPr lang="en-US" sz="1800" dirty="0"/>
          </a:p>
        </p:txBody>
      </p:sp>
      <p:sp>
        <p:nvSpPr>
          <p:cNvPr id="9" name="Text 4"/>
          <p:cNvSpPr/>
          <p:nvPr/>
        </p:nvSpPr>
        <p:spPr>
          <a:xfrm>
            <a:off x="6137434" y="5213271"/>
            <a:ext cx="7841933" cy="297656"/>
          </a:xfrm>
          <a:prstGeom prst="rect">
            <a:avLst/>
          </a:prstGeom>
          <a:noFill/>
          <a:ln/>
        </p:spPr>
        <p:txBody>
          <a:bodyPr wrap="none" lIns="0" tIns="0" rIns="0" bIns="0" rtlCol="0" anchor="t"/>
          <a:lstStyle/>
          <a:p>
            <a:pPr algn="l" indent="0" marL="0">
              <a:lnSpc>
                <a:spcPts val="2300"/>
              </a:lnSpc>
              <a:buNone/>
            </a:pPr>
            <a:r>
              <a:rPr lang="en-US" sz="1450" dirty="0">
                <a:solidFill>
                  <a:srgbClr val="CFD0D8"/>
                </a:solidFill>
                <a:latin typeface="Roboto" pitchFamily="34" charset="0"/>
                <a:ea typeface="Roboto" pitchFamily="34" charset="-122"/>
                <a:cs typeface="Roboto" pitchFamily="34" charset="-120"/>
              </a:rPr>
              <a:t>Poemas, letras de canciones, prosa poética, cuentos con un fuerte componente lírico.</a:t>
            </a:r>
            <a:endParaRPr lang="en-US" sz="1450" dirty="0"/>
          </a:p>
        </p:txBody>
      </p:sp>
      <p:pic>
        <p:nvPicPr>
          <p:cNvPr id="10" name="Image 3" descr="preencoded.png">    </p:cNvPr>
          <p:cNvPicPr>
            <a:picLocks noChangeAspect="1"/>
          </p:cNvPicPr>
          <p:nvPr/>
        </p:nvPicPr>
        <p:blipFill>
          <a:blip r:embed="rId4"/>
          <a:stretch>
            <a:fillRect/>
          </a:stretch>
        </p:blipFill>
        <p:spPr>
          <a:xfrm>
            <a:off x="6137434" y="6068973"/>
            <a:ext cx="465058" cy="465058"/>
          </a:xfrm>
          <a:prstGeom prst="rect">
            <a:avLst/>
          </a:prstGeom>
        </p:spPr>
      </p:pic>
      <p:sp>
        <p:nvSpPr>
          <p:cNvPr id="11" name="Text 5"/>
          <p:cNvSpPr/>
          <p:nvPr/>
        </p:nvSpPr>
        <p:spPr>
          <a:xfrm>
            <a:off x="6137434" y="6720007"/>
            <a:ext cx="2325410" cy="290632"/>
          </a:xfrm>
          <a:prstGeom prst="rect">
            <a:avLst/>
          </a:prstGeom>
          <a:noFill/>
          <a:ln/>
        </p:spPr>
        <p:txBody>
          <a:bodyPr wrap="none" lIns="0" tIns="0" rIns="0" bIns="0" rtlCol="0" anchor="t"/>
          <a:lstStyle/>
          <a:p>
            <a:pPr algn="l" indent="0" marL="0">
              <a:lnSpc>
                <a:spcPts val="2250"/>
              </a:lnSpc>
              <a:buNone/>
            </a:pPr>
            <a:r>
              <a:rPr lang="en-US" sz="1800" dirty="0">
                <a:solidFill>
                  <a:srgbClr val="CFD0D8"/>
                </a:solidFill>
                <a:latin typeface="Roboto Medium" pitchFamily="34" charset="0"/>
                <a:ea typeface="Roboto Medium" pitchFamily="34" charset="-122"/>
                <a:cs typeface="Roboto Medium" pitchFamily="34" charset="-120"/>
              </a:rPr>
              <a:t>Diferencias</a:t>
            </a:r>
            <a:endParaRPr lang="en-US" sz="1800" dirty="0"/>
          </a:p>
        </p:txBody>
      </p:sp>
      <p:sp>
        <p:nvSpPr>
          <p:cNvPr id="12" name="Text 6"/>
          <p:cNvSpPr/>
          <p:nvPr/>
        </p:nvSpPr>
        <p:spPr>
          <a:xfrm>
            <a:off x="6137434" y="7122200"/>
            <a:ext cx="7841933" cy="595313"/>
          </a:xfrm>
          <a:prstGeom prst="rect">
            <a:avLst/>
          </a:prstGeom>
          <a:noFill/>
          <a:ln/>
        </p:spPr>
        <p:txBody>
          <a:bodyPr wrap="square" lIns="0" tIns="0" rIns="0" bIns="0" rtlCol="0" anchor="t"/>
          <a:lstStyle/>
          <a:p>
            <a:pPr algn="l" indent="0" marL="0">
              <a:lnSpc>
                <a:spcPts val="2300"/>
              </a:lnSpc>
              <a:buNone/>
            </a:pPr>
            <a:r>
              <a:rPr lang="en-US" sz="1450" dirty="0">
                <a:solidFill>
                  <a:srgbClr val="CFD0D8"/>
                </a:solidFill>
                <a:latin typeface="Roboto" pitchFamily="34" charset="0"/>
                <a:ea typeface="Roboto" pitchFamily="34" charset="-122"/>
                <a:cs typeface="Roboto" pitchFamily="34" charset="-120"/>
              </a:rPr>
              <a:t>El texto emocional se centra en la expresión de sentimientos, mientras que el texto poético utiliza el lenguaje de manera más simbólica y evocativa.</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784271"/>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FFFFFF"/>
                </a:solidFill>
                <a:latin typeface="Roboto Medium" pitchFamily="34" charset="0"/>
                <a:ea typeface="Roboto Medium" pitchFamily="34" charset="-122"/>
                <a:cs typeface="Roboto Medium" pitchFamily="34" charset="-120"/>
              </a:rPr>
              <a:t>Conclusiones y reflexiones finales</a:t>
            </a:r>
            <a:endParaRPr lang="en-US" sz="4450" dirty="0"/>
          </a:p>
        </p:txBody>
      </p:sp>
      <p:sp>
        <p:nvSpPr>
          <p:cNvPr id="4" name="Text 1"/>
          <p:cNvSpPr/>
          <p:nvPr/>
        </p:nvSpPr>
        <p:spPr>
          <a:xfrm>
            <a:off x="6280190" y="3541990"/>
            <a:ext cx="7556421" cy="2903220"/>
          </a:xfrm>
          <a:prstGeom prst="rect">
            <a:avLst/>
          </a:prstGeom>
          <a:noFill/>
          <a:ln/>
        </p:spPr>
        <p:txBody>
          <a:bodyPr wrap="square" lIns="0" tIns="0" rIns="0" bIns="0" rtlCol="0" anchor="t"/>
          <a:lstStyle/>
          <a:p>
            <a:pPr indent="0" marL="0">
              <a:lnSpc>
                <a:spcPts val="2850"/>
              </a:lnSpc>
              <a:buNone/>
            </a:pPr>
            <a:r>
              <a:rPr lang="en-US" sz="1750" dirty="0">
                <a:solidFill>
                  <a:srgbClr val="CFD0D8"/>
                </a:solidFill>
                <a:latin typeface="Roboto" pitchFamily="34" charset="0"/>
                <a:ea typeface="Roboto" pitchFamily="34" charset="-122"/>
                <a:cs typeface="Roboto" pitchFamily="34" charset="-120"/>
              </a:rPr>
              <a:t>En resumen, el texto emocional y el texto poético son dos formas de expresión escrita que, si bien comparten algunas características, se diferencian en su propósito y enfoque. Mientras que el texto emocional se centra en la expresión sincera de sentimientos y experiencias personales, el texto poético utiliza el lenguaje de manera más elaborada y simbólica, buscando transmitir emociones y significados más amplios. Ambos tipos de texto son válidos y valiosos, y pueden complementarse para crear una expresión artística y emocional más completa.</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2024-10-23T21:02:20Z</dcterms:created>
  <dcterms:modified xsi:type="dcterms:W3CDTF">2024-10-23T21:02:20Z</dcterms:modified>
</cp:coreProperties>
</file>