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5"/>
  </p:notesMasterIdLst>
  <p:sldIdLst>
    <p:sldId id="267" r:id="rId2"/>
    <p:sldId id="260" r:id="rId3"/>
    <p:sldId id="269" r:id="rId4"/>
  </p:sldIdLst>
  <p:sldSz cx="14630400" cy="8229600"/>
  <p:notesSz cx="8229600" cy="14630400"/>
  <p:embeddedFontLst>
    <p:embeddedFont>
      <p:font typeface="Cambria Math" panose="02040503050406030204" pitchFamily="18" charset="0"/>
      <p:regular r:id="rId6"/>
    </p:embeddedFont>
    <p:embeddedFont>
      <p:font typeface="Inter" panose="020B0604020202020204" charset="0"/>
      <p:regular r:id="rId7"/>
    </p:embeddedFont>
    <p:embeddedFont>
      <p:font typeface="Petrona Bold" panose="020B0604020202020204" charset="0"/>
      <p:regular r:id="rId8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4" d="100"/>
          <a:sy n="54" d="100"/>
        </p:scale>
        <p:origin x="7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330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33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178391" y="701754"/>
            <a:ext cx="7760018" cy="13592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350"/>
              </a:lnSpc>
              <a:buNone/>
            </a:pPr>
            <a:r>
              <a:rPr lang="en-US" sz="4250" b="1" kern="0" spc="-86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Ecuaciones </a:t>
            </a:r>
            <a:r>
              <a:rPr lang="en-US" sz="4250" b="1" kern="0" spc="-86" dirty="0" err="1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diferenciales</a:t>
            </a:r>
            <a:r>
              <a:rPr lang="en-US" sz="4250" b="1" kern="0" spc="-86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 </a:t>
            </a:r>
            <a:r>
              <a:rPr lang="en-US" sz="4250" b="1" kern="0" spc="-86" dirty="0" err="1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lineales</a:t>
            </a:r>
            <a:endParaRPr lang="en-US" sz="4250" dirty="0"/>
          </a:p>
        </p:txBody>
      </p:sp>
      <p:sp>
        <p:nvSpPr>
          <p:cNvPr id="4" name="Shape 1"/>
          <p:cNvSpPr/>
          <p:nvPr/>
        </p:nvSpPr>
        <p:spPr>
          <a:xfrm>
            <a:off x="6463426" y="2286188"/>
            <a:ext cx="45719" cy="1827447"/>
          </a:xfrm>
          <a:prstGeom prst="roundRect">
            <a:avLst>
              <a:gd name="adj" fmla="val 363264"/>
            </a:avLst>
          </a:prstGeom>
          <a:solidFill>
            <a:srgbClr val="C6BDDA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5" name="Shape 2"/>
          <p:cNvSpPr/>
          <p:nvPr/>
        </p:nvSpPr>
        <p:spPr>
          <a:xfrm>
            <a:off x="6674406" y="2054556"/>
            <a:ext cx="691991" cy="22860"/>
          </a:xfrm>
          <a:prstGeom prst="roundRect">
            <a:avLst>
              <a:gd name="adj" fmla="val 363264"/>
            </a:avLst>
          </a:prstGeom>
          <a:solidFill>
            <a:srgbClr val="C6BDDA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6" name="Shape 3"/>
          <p:cNvSpPr/>
          <p:nvPr/>
        </p:nvSpPr>
        <p:spPr>
          <a:xfrm>
            <a:off x="6252448" y="1843577"/>
            <a:ext cx="444818" cy="444818"/>
          </a:xfrm>
          <a:prstGeom prst="roundRect">
            <a:avLst>
              <a:gd name="adj" fmla="val 18669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7" name="Text 4"/>
          <p:cNvSpPr/>
          <p:nvPr/>
        </p:nvSpPr>
        <p:spPr>
          <a:xfrm>
            <a:off x="6376033" y="1971913"/>
            <a:ext cx="133112" cy="326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b="1" kern="0" spc="-5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2550" dirty="0"/>
          </a:p>
        </p:txBody>
      </p:sp>
      <p:sp>
        <p:nvSpPr>
          <p:cNvPr id="8" name="Text 5"/>
          <p:cNvSpPr/>
          <p:nvPr/>
        </p:nvSpPr>
        <p:spPr>
          <a:xfrm>
            <a:off x="7486171" y="1899091"/>
            <a:ext cx="2914412" cy="4448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kern="0" spc="-43" dirty="0" err="1">
                <a:solidFill>
                  <a:srgbClr val="272525"/>
                </a:solidFill>
                <a:latin typeface="Petrona Bold" pitchFamily="34" charset="0"/>
              </a:rPr>
              <a:t>Definición</a:t>
            </a:r>
            <a:endParaRPr lang="en-US" sz="2100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E1FBC06-DA6F-1510-6204-51C387991BBD}"/>
              </a:ext>
            </a:extLst>
          </p:cNvPr>
          <p:cNvSpPr/>
          <p:nvPr/>
        </p:nvSpPr>
        <p:spPr>
          <a:xfrm>
            <a:off x="6376032" y="5196830"/>
            <a:ext cx="8017241" cy="1897126"/>
          </a:xfrm>
          <a:prstGeom prst="rect">
            <a:avLst/>
          </a:prstGeom>
          <a:noFill/>
          <a:ln w="38100">
            <a:solidFill>
              <a:srgbClr val="2FB8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 w="22225">
                <a:solidFill>
                  <a:srgbClr val="0070C0"/>
                </a:solidFill>
              </a:ln>
              <a:noFill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411ED6F6-DB22-2BBF-93D8-4AA8DCFBFF90}"/>
                  </a:ext>
                </a:extLst>
              </p:cNvPr>
              <p:cNvSpPr txBox="1"/>
              <p:nvPr/>
            </p:nvSpPr>
            <p:spPr>
              <a:xfrm>
                <a:off x="6376033" y="5382609"/>
                <a:ext cx="7972118" cy="1823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sz="1500" dirty="0"/>
                  <a:t>Cuando </a:t>
                </a:r>
                <a14:m>
                  <m:oMath xmlns:m="http://schemas.openxmlformats.org/officeDocument/2006/math">
                    <m:r>
                      <a:rPr lang="es-ES" sz="15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s-ES" sz="1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15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500" i="1" dirty="0" smtClean="0">
                        <a:latin typeface="Cambria Math" panose="02040503050406030204" pitchFamily="18" charset="0"/>
                      </a:rPr>
                      <m:t>) = 0</m:t>
                    </m:r>
                  </m:oMath>
                </a14:m>
                <a:r>
                  <a:rPr lang="es-ES" sz="1500" dirty="0"/>
                  <a:t>, se dice que la ecuación lineal  es homogénea; de lo contrario, es no homogénea.</a:t>
                </a:r>
              </a:p>
              <a:p>
                <a:pPr algn="just"/>
                <a:endParaRPr lang="es-ES" sz="1500" dirty="0"/>
              </a:p>
              <a:p>
                <a:pPr algn="just"/>
                <a:r>
                  <a:rPr lang="en-GB" sz="1500" dirty="0"/>
                  <a:t>Al </a:t>
                </a:r>
                <a:r>
                  <a:rPr lang="en-GB" sz="1500" dirty="0" err="1"/>
                  <a:t>dividir</a:t>
                </a:r>
                <a:r>
                  <a:rPr lang="en-GB" sz="1500" dirty="0"/>
                  <a:t> entre </a:t>
                </a:r>
                <a:r>
                  <a:rPr lang="en-GB" sz="1500" dirty="0" err="1"/>
                  <a:t>el</a:t>
                </a:r>
                <a:r>
                  <a:rPr lang="en-GB" sz="1500" dirty="0"/>
                  <a:t> primer </a:t>
                </a:r>
                <a:r>
                  <a:rPr lang="en-GB" sz="1500" dirty="0" err="1"/>
                  <a:t>coeficiente</a:t>
                </a:r>
                <a:r>
                  <a:rPr lang="en-GB" sz="15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500" dirty="0"/>
                  <a:t>, </a:t>
                </a:r>
                <a:r>
                  <a:rPr lang="en-GB" sz="1500" dirty="0" err="1"/>
                  <a:t>obtenemos</a:t>
                </a:r>
                <a:r>
                  <a:rPr lang="en-GB" sz="1500" dirty="0"/>
                  <a:t> la ecuación </a:t>
                </a:r>
                <a:r>
                  <a:rPr lang="en-GB" sz="1500" dirty="0" err="1"/>
                  <a:t>estándar</a:t>
                </a:r>
                <a:r>
                  <a:rPr lang="en-GB" sz="1500" dirty="0"/>
                  <a:t> de la ecuación lineal.</a:t>
                </a:r>
                <a:endParaRPr lang="es-ES" sz="1500" dirty="0"/>
              </a:p>
              <a:p>
                <a:pPr algn="just"/>
                <a:endParaRPr lang="es-ES" sz="1500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s-ES" sz="1500" dirty="0"/>
              </a:p>
              <a:p>
                <a:pPr algn="ctr"/>
                <a:endParaRPr lang="es-ES" sz="2400" dirty="0"/>
              </a:p>
            </p:txBody>
          </p:sp>
        </mc:Choice>
        <mc:Fallback xmlns="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411ED6F6-DB22-2BBF-93D8-4AA8DCFBF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033" y="5382609"/>
                <a:ext cx="7972118" cy="1823320"/>
              </a:xfrm>
              <a:prstGeom prst="rect">
                <a:avLst/>
              </a:prstGeom>
              <a:blipFill>
                <a:blip r:embed="rId3"/>
                <a:stretch>
                  <a:fillRect l="-306" t="-66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 0" descr="preencoded.png">
            <a:extLst>
              <a:ext uri="{FF2B5EF4-FFF2-40B4-BE49-F238E27FC236}">
                <a16:creationId xmlns:a16="http://schemas.microsoft.com/office/drawing/2014/main" id="{1C93B201-266C-C296-A771-028A7069AF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AB532AC-606C-A986-F797-9CB4153201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2058" y="2548991"/>
            <a:ext cx="8191216" cy="21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51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7317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0447" y="3302437"/>
            <a:ext cx="13189506" cy="14151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 kern="0" spc="-89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Método de resolución de </a:t>
            </a:r>
            <a:r>
              <a:rPr lang="en-US" sz="4450" b="1" kern="0" spc="-89" dirty="0" err="1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ecuaciones</a:t>
            </a:r>
            <a:r>
              <a:rPr lang="en-US" sz="4450" b="1" kern="0" spc="-89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 </a:t>
            </a:r>
            <a:r>
              <a:rPr lang="en-US" sz="4450" b="1" kern="0" spc="-89" dirty="0" err="1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lineales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447" y="5026343"/>
            <a:ext cx="4396502" cy="82343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926306" y="6158508"/>
            <a:ext cx="2830473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45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Paso 1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2"/>
              <p:cNvSpPr/>
              <p:nvPr/>
            </p:nvSpPr>
            <p:spPr>
              <a:xfrm>
                <a:off x="926306" y="6635710"/>
                <a:ext cx="3984784" cy="103575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t"/>
              <a:lstStyle/>
              <a:p>
                <a:r>
                  <a:rPr lang="es-ES" dirty="0"/>
                  <a:t>Convierta una ecuación lineal a la forma estándar, y después determine </a:t>
                </a:r>
                <a14:m>
                  <m:oMath xmlns:m="http://schemas.openxmlformats.org/officeDocument/2006/math">
                    <m:r>
                      <a:rPr lang="es-E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s-E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s-ES" dirty="0"/>
                  <a:t>y el factor integrante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nary>
                      </m:sup>
                    </m:sSup>
                  </m:oMath>
                </a14:m>
                <a:r>
                  <a:rPr lang="en-US" sz="1600" dirty="0"/>
                  <a:t>.</a:t>
                </a:r>
              </a:p>
            </p:txBody>
          </p:sp>
        </mc:Choice>
        <mc:Fallback xmlns="">
          <p:sp>
            <p:nvSpPr>
              <p:cNvPr id="6" name="Tex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306" y="6635710"/>
                <a:ext cx="3984784" cy="1035750"/>
              </a:xfrm>
              <a:prstGeom prst="rect">
                <a:avLst/>
              </a:prstGeom>
              <a:blipFill>
                <a:blip r:embed="rId5"/>
                <a:stretch>
                  <a:fillRect l="-3670" t="-7692" b="-39053"/>
                </a:stretch>
              </a:blipFill>
              <a:ln/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6949" y="5026343"/>
            <a:ext cx="4396502" cy="82343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322808" y="6158508"/>
            <a:ext cx="2830473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45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Paso 2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4"/>
              <p:cNvSpPr/>
              <p:nvPr/>
            </p:nvSpPr>
            <p:spPr>
              <a:xfrm>
                <a:off x="5322808" y="6635710"/>
                <a:ext cx="3984784" cy="658654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t"/>
              <a:lstStyle/>
              <a:p>
                <a:pPr marL="0" indent="0" algn="l">
                  <a:lnSpc>
                    <a:spcPts val="2550"/>
                  </a:lnSpc>
                  <a:buNone/>
                </a:pPr>
                <a:r>
                  <a:rPr lang="en-US" sz="1600" kern="0" spc="-32" dirty="0">
                    <a:solidFill>
                      <a:srgbClr val="272525"/>
                    </a:solidFill>
                    <a:latin typeface="Inter" pitchFamily="34" charset="0"/>
                    <a:ea typeface="Inter" pitchFamily="34" charset="-122"/>
                    <a:cs typeface="Inter" pitchFamily="34" charset="-120"/>
                  </a:rPr>
                  <a:t>O</a:t>
                </a:r>
                <a:r>
                  <a:rPr lang="en-US" sz="1600" kern="0" spc="-32" dirty="0" err="1">
                    <a:solidFill>
                      <a:srgbClr val="272525"/>
                    </a:solidFill>
                    <a:latin typeface="Inter" pitchFamily="34" charset="0"/>
                    <a:ea typeface="Inter" pitchFamily="34" charset="-122"/>
                    <a:cs typeface="Inter" pitchFamily="34" charset="-120"/>
                  </a:rPr>
                  <a:t>btener</a:t>
                </a:r>
                <a:r>
                  <a:rPr lang="en-US" sz="1600" kern="0" spc="-32" dirty="0">
                    <a:solidFill>
                      <a:srgbClr val="272525"/>
                    </a:solidFill>
                    <a:latin typeface="Inter" pitchFamily="34" charset="0"/>
                    <a:ea typeface="Inter" pitchFamily="34" charset="-122"/>
                    <a:cs typeface="Inter" pitchFamily="34" charset="-120"/>
                  </a:rPr>
                  <a:t> la </a:t>
                </a:r>
                <a:r>
                  <a:rPr lang="en-US" sz="1600" kern="0" spc="-32" dirty="0" err="1">
                    <a:solidFill>
                      <a:srgbClr val="272525"/>
                    </a:solidFill>
                    <a:latin typeface="Inter" pitchFamily="34" charset="0"/>
                    <a:ea typeface="Inter" pitchFamily="34" charset="-122"/>
                    <a:cs typeface="Inter" pitchFamily="34" charset="-120"/>
                  </a:rPr>
                  <a:t>solución</a:t>
                </a:r>
                <a:r>
                  <a:rPr lang="en-US" sz="1600" kern="0" spc="-32" dirty="0">
                    <a:solidFill>
                      <a:srgbClr val="272525"/>
                    </a:solidFill>
                    <a:latin typeface="Inter" pitchFamily="34" charset="0"/>
                    <a:ea typeface="Inter" pitchFamily="34" charset="-122"/>
                    <a:cs typeface="Inter" pitchFamily="34" charset="-120"/>
                  </a:rPr>
                  <a:t> general</a:t>
                </a:r>
              </a:p>
              <a:p>
                <a:pPr marL="0" indent="0" algn="l">
                  <a:lnSpc>
                    <a:spcPts val="2550"/>
                  </a:lnSpc>
                  <a:buNone/>
                </a:pPr>
                <a:endParaRPr lang="en-US" sz="1600" kern="0" spc="-32" dirty="0">
                  <a:solidFill>
                    <a:srgbClr val="272525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endParaRPr>
              </a:p>
              <a:p>
                <a:pPr marL="0" indent="0" algn="l">
                  <a:lnSpc>
                    <a:spcPts val="255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kern="0" spc="-32" smtClean="0">
                          <a:solidFill>
                            <a:srgbClr val="272525"/>
                          </a:solidFill>
                          <a:latin typeface="Cambria Math" panose="02040503050406030204" pitchFamily="18" charset="0"/>
                          <a:ea typeface="Inter" pitchFamily="34" charset="-122"/>
                          <a:cs typeface="Inter" pitchFamily="34" charset="-120"/>
                        </a:rPr>
                        <m:t>𝑦</m:t>
                      </m:r>
                      <m:r>
                        <a:rPr lang="en-GB" sz="1600" b="0" i="1" kern="0" spc="-32" smtClean="0">
                          <a:solidFill>
                            <a:srgbClr val="272525"/>
                          </a:solidFill>
                          <a:latin typeface="Cambria Math" panose="02040503050406030204" pitchFamily="18" charset="0"/>
                          <a:ea typeface="Inter" pitchFamily="34" charset="-122"/>
                          <a:cs typeface="Inter" pitchFamily="34" charset="-120"/>
                        </a:rPr>
                        <m:t>(</m:t>
                      </m:r>
                      <m:r>
                        <a:rPr lang="en-GB" sz="1600" b="0" i="1" kern="0" spc="-32" smtClean="0">
                          <a:solidFill>
                            <a:srgbClr val="272525"/>
                          </a:solidFill>
                          <a:latin typeface="Cambria Math" panose="02040503050406030204" pitchFamily="18" charset="0"/>
                          <a:ea typeface="Inter" pitchFamily="34" charset="-122"/>
                          <a:cs typeface="Inter" pitchFamily="34" charset="-120"/>
                        </a:rPr>
                        <m:t>𝑥</m:t>
                      </m:r>
                      <m:r>
                        <a:rPr lang="en-GB" sz="1600" b="0" i="1" kern="0" spc="-32" smtClean="0">
                          <a:solidFill>
                            <a:srgbClr val="272525"/>
                          </a:solidFill>
                          <a:latin typeface="Cambria Math" panose="02040503050406030204" pitchFamily="18" charset="0"/>
                          <a:ea typeface="Inter" pitchFamily="34" charset="-122"/>
                          <a:cs typeface="Inter" pitchFamily="34" charset="-120"/>
                        </a:rPr>
                        <m:t>)=</m:t>
                      </m:r>
                      <m:f>
                        <m:fPr>
                          <m:ctrlPr>
                            <a:rPr lang="en-GB" sz="1600" b="0" i="1" kern="0" spc="-32" smtClean="0">
                              <a:solidFill>
                                <a:srgbClr val="272525"/>
                              </a:solidFill>
                              <a:latin typeface="Cambria Math" panose="02040503050406030204" pitchFamily="18" charset="0"/>
                              <a:ea typeface="Inter" pitchFamily="34" charset="-122"/>
                            </a:rPr>
                          </m:ctrlPr>
                        </m:fPr>
                        <m:num>
                          <m:r>
                            <a:rPr lang="en-GB" sz="1600" b="0" i="1" kern="0" spc="-32" smtClean="0">
                              <a:solidFill>
                                <a:srgbClr val="272525"/>
                              </a:solidFill>
                              <a:latin typeface="Cambria Math" panose="02040503050406030204" pitchFamily="18" charset="0"/>
                              <a:ea typeface="Inter" pitchFamily="34" charset="-122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kern="0" spc="-32" smtClean="0">
                              <a:solidFill>
                                <a:srgbClr val="272525"/>
                              </a:solidFill>
                              <a:latin typeface="Cambria Math" panose="02040503050406030204" pitchFamily="18" charset="0"/>
                              <a:ea typeface="Inter" pitchFamily="34" charset="-122"/>
                            </a:rPr>
                            <m:t>𝑢</m:t>
                          </m:r>
                          <m:r>
                            <a:rPr lang="en-GB" sz="1600" b="0" i="1" kern="0" spc="-32" smtClean="0">
                              <a:solidFill>
                                <a:srgbClr val="272525"/>
                              </a:solidFill>
                              <a:latin typeface="Cambria Math" panose="02040503050406030204" pitchFamily="18" charset="0"/>
                              <a:ea typeface="Inter" pitchFamily="34" charset="-122"/>
                            </a:rPr>
                            <m:t>(</m:t>
                          </m:r>
                          <m:r>
                            <a:rPr lang="en-GB" sz="1600" b="0" i="1" kern="0" spc="-32" smtClean="0">
                              <a:solidFill>
                                <a:srgbClr val="272525"/>
                              </a:solidFill>
                              <a:latin typeface="Cambria Math" panose="02040503050406030204" pitchFamily="18" charset="0"/>
                              <a:ea typeface="Inter" pitchFamily="34" charset="-122"/>
                            </a:rPr>
                            <m:t>𝑥</m:t>
                          </m:r>
                          <m:r>
                            <a:rPr lang="en-GB" sz="1600" b="0" i="1" kern="0" spc="-32" smtClean="0">
                              <a:solidFill>
                                <a:srgbClr val="272525"/>
                              </a:solidFill>
                              <a:latin typeface="Cambria Math" panose="02040503050406030204" pitchFamily="18" charset="0"/>
                              <a:ea typeface="Inter" pitchFamily="34" charset="-122"/>
                            </a:rPr>
                            <m:t>)</m:t>
                          </m:r>
                        </m:den>
                      </m:f>
                      <m:d>
                        <m:dPr>
                          <m:ctrlPr>
                            <a:rPr lang="en-GB" sz="1600" b="0" i="1" kern="0" spc="-32" smtClean="0">
                              <a:solidFill>
                                <a:srgbClr val="272525"/>
                              </a:solidFill>
                              <a:latin typeface="Cambria Math" panose="02040503050406030204" pitchFamily="18" charset="0"/>
                              <a:ea typeface="Inter" pitchFamily="34" charset="-122"/>
                            </a:rPr>
                          </m:ctrlPr>
                        </m:dPr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GB" sz="1600" b="0" i="1" kern="0" spc="-32" smtClean="0">
                                  <a:solidFill>
                                    <a:srgbClr val="272525"/>
                                  </a:solidFill>
                                  <a:latin typeface="Cambria Math" panose="02040503050406030204" pitchFamily="18" charset="0"/>
                                  <a:ea typeface="Inter" pitchFamily="34" charset="-122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GB" sz="1600" b="0" i="1" kern="0" spc="-32" smtClean="0">
                                  <a:solidFill>
                                    <a:srgbClr val="272525"/>
                                  </a:solidFill>
                                  <a:latin typeface="Cambria Math" panose="02040503050406030204" pitchFamily="18" charset="0"/>
                                  <a:ea typeface="Inter" pitchFamily="34" charset="-122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GB" sz="1600" b="0" i="1" kern="0" spc="-32" smtClean="0">
                                      <a:solidFill>
                                        <a:srgbClr val="272525"/>
                                      </a:solidFill>
                                      <a:latin typeface="Cambria Math" panose="02040503050406030204" pitchFamily="18" charset="0"/>
                                      <a:ea typeface="Inter" pitchFamily="34" charset="-122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0" i="1" kern="0" spc="-32" smtClean="0">
                                      <a:solidFill>
                                        <a:srgbClr val="272525"/>
                                      </a:solidFill>
                                      <a:latin typeface="Cambria Math" panose="02040503050406030204" pitchFamily="18" charset="0"/>
                                      <a:ea typeface="Inter" pitchFamily="34" charset="-122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GB" sz="1600" b="0" i="1" kern="0" spc="-32" smtClean="0">
                                  <a:solidFill>
                                    <a:srgbClr val="272525"/>
                                  </a:solidFill>
                                  <a:latin typeface="Cambria Math" panose="02040503050406030204" pitchFamily="18" charset="0"/>
                                  <a:ea typeface="Inter" pitchFamily="34" charset="-122"/>
                                </a:rPr>
                                <m:t>  </m:t>
                              </m:r>
                              <m:r>
                                <a:rPr lang="en-GB" sz="1600" b="0" i="1" kern="0" spc="-32" smtClean="0">
                                  <a:solidFill>
                                    <a:srgbClr val="272525"/>
                                  </a:solidFill>
                                  <a:latin typeface="Cambria Math" panose="02040503050406030204" pitchFamily="18" charset="0"/>
                                  <a:ea typeface="Inter" pitchFamily="34" charset="-122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sz="1600" b="0" i="1" kern="0" spc="-32" smtClean="0">
                                      <a:solidFill>
                                        <a:srgbClr val="272525"/>
                                      </a:solidFill>
                                      <a:latin typeface="Cambria Math" panose="02040503050406030204" pitchFamily="18" charset="0"/>
                                      <a:ea typeface="Inter" pitchFamily="34" charset="-122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0" i="1" kern="0" spc="-32" smtClean="0">
                                      <a:solidFill>
                                        <a:srgbClr val="272525"/>
                                      </a:solidFill>
                                      <a:latin typeface="Cambria Math" panose="02040503050406030204" pitchFamily="18" charset="0"/>
                                      <a:ea typeface="Inter" pitchFamily="34" charset="-122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GB" sz="1600" b="0" i="1" kern="0" spc="-32" smtClean="0">
                                  <a:solidFill>
                                    <a:srgbClr val="272525"/>
                                  </a:solidFill>
                                  <a:latin typeface="Cambria Math" panose="02040503050406030204" pitchFamily="18" charset="0"/>
                                  <a:ea typeface="Inter" pitchFamily="34" charset="-122"/>
                                </a:rPr>
                                <m:t>+</m:t>
                              </m:r>
                              <m:r>
                                <a:rPr lang="en-GB" sz="1600" b="0" i="1" kern="0" spc="-32" smtClean="0">
                                  <a:solidFill>
                                    <a:srgbClr val="272525"/>
                                  </a:solidFill>
                                  <a:latin typeface="Cambria Math" panose="02040503050406030204" pitchFamily="18" charset="0"/>
                                  <a:ea typeface="Inter" pitchFamily="34" charset="-122"/>
                                </a:rPr>
                                <m:t>𝐶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1600" kern="0" spc="-32" dirty="0">
                  <a:solidFill>
                    <a:srgbClr val="272525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endParaRPr>
              </a:p>
              <a:p>
                <a:pPr marL="0" indent="0" algn="l">
                  <a:lnSpc>
                    <a:spcPts val="2550"/>
                  </a:lnSpc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9" name="Tex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808" y="6635710"/>
                <a:ext cx="3984784" cy="658654"/>
              </a:xfrm>
              <a:prstGeom prst="rect">
                <a:avLst/>
              </a:prstGeom>
              <a:blipFill>
                <a:blip r:embed="rId7"/>
                <a:stretch>
                  <a:fillRect l="-3058" t="-86111" b="-275000"/>
                </a:stretch>
              </a:blipFill>
              <a:ln/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13451" y="5026343"/>
            <a:ext cx="4396502" cy="82343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9310" y="6158508"/>
            <a:ext cx="2830473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45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Paso 3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719310" y="6635710"/>
            <a:ext cx="3984784" cy="6586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Aplicar las condiciones iniciales para determinar la constante de integración.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67C7DC2-3960-D4FB-51C8-C40CEBCCBDB1}"/>
              </a:ext>
            </a:extLst>
          </p:cNvPr>
          <p:cNvSpPr txBox="1"/>
          <p:nvPr/>
        </p:nvSpPr>
        <p:spPr>
          <a:xfrm>
            <a:off x="4156363" y="772279"/>
            <a:ext cx="73152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kern="0" spc="-89" dirty="0" err="1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Ejercicios</a:t>
            </a:r>
            <a:r>
              <a:rPr lang="en-US" sz="3400" b="1" kern="0" spc="-89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 de </a:t>
            </a:r>
            <a:r>
              <a:rPr lang="en-US" sz="3400" b="1" kern="0" spc="-89" dirty="0" err="1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Ecuaciones</a:t>
            </a:r>
            <a:r>
              <a:rPr lang="en-US" sz="3400" b="1" kern="0" spc="-89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 </a:t>
            </a:r>
            <a:r>
              <a:rPr lang="en-US" sz="3400" b="1" kern="0" spc="-89" dirty="0" err="1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Lineales</a:t>
            </a:r>
            <a:r>
              <a:rPr lang="en-US" sz="3400" b="1" kern="0" spc="-89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 </a:t>
            </a:r>
            <a:endParaRPr lang="es-ES" sz="3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DEE9452-02CD-3F0B-D8C7-4302A1402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684" y="2447505"/>
            <a:ext cx="2899861" cy="263381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9F7CA28-37F7-DE98-E49C-EFB934A81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546" y="2447505"/>
            <a:ext cx="4568615" cy="263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99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118</Words>
  <Application>Microsoft Office PowerPoint</Application>
  <PresentationFormat>Personalizado</PresentationFormat>
  <Paragraphs>20</Paragraphs>
  <Slides>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Cambria Math</vt:lpstr>
      <vt:lpstr>Arial</vt:lpstr>
      <vt:lpstr>Inter</vt:lpstr>
      <vt:lpstr>Petrona Bold</vt:lpstr>
      <vt:lpstr>Office Theme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PEDRO FERNANDO ESCUDERO VILLA</cp:lastModifiedBy>
  <cp:revision>5</cp:revision>
  <dcterms:created xsi:type="dcterms:W3CDTF">2024-10-07T15:45:33Z</dcterms:created>
  <dcterms:modified xsi:type="dcterms:W3CDTF">2024-10-08T03:00:10Z</dcterms:modified>
</cp:coreProperties>
</file>