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41EDF-12B7-4317-BA04-AC23A48FBC37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B293E-3678-4AC6-A963-5280ABCC27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0144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7B5FD2-BD90-4E8E-9070-661F8FFD8928}" type="datetimeFigureOut">
              <a:rPr lang="es-ES" smtClean="0"/>
              <a:t>11/10/2024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8027BE-CDA8-417C-AEB3-996060961EC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BACTERIOLOGIA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DR. ENRIQUE ORTEGA SALVADOR</a:t>
            </a:r>
          </a:p>
          <a:p>
            <a:r>
              <a:rPr lang="es-ES" dirty="0"/>
              <a:t>MÈDICO PATÒLOGO CLÌNICO</a:t>
            </a:r>
          </a:p>
        </p:txBody>
      </p:sp>
    </p:spTree>
    <p:extLst>
      <p:ext uri="{BB962C8B-B14F-4D97-AF65-F5344CB8AC3E}">
        <p14:creationId xmlns:p14="http://schemas.microsoft.com/office/powerpoint/2010/main" val="2648537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s-ES" dirty="0"/>
              <a:t>ACIDOS TEICOICOS : - </a:t>
            </a:r>
          </a:p>
          <a:p>
            <a:pPr marL="109728" indent="0">
              <a:buNone/>
            </a:pPr>
            <a:r>
              <a:rPr lang="es-ES" dirty="0"/>
              <a:t>Los ácidos teicoicos contienen residuos de ribitol o glicerol . Tienen como función fijar y suministrar ión Magnesio a la bacteria  y actuar como antígenos de Superficie de las bacterias Gram positivas . </a:t>
            </a:r>
          </a:p>
          <a:p>
            <a:pPr marL="109728" indent="0">
              <a:buNone/>
            </a:pPr>
            <a:r>
              <a:rPr lang="es-ES" dirty="0"/>
              <a:t>POLISACARIDOS : - </a:t>
            </a:r>
          </a:p>
          <a:p>
            <a:pPr marL="109728" indent="0">
              <a:buNone/>
            </a:pPr>
            <a:r>
              <a:rPr lang="es-ES" dirty="0"/>
              <a:t>Formado principalmente por la manosa o arabinosa , no tiene una función específica , pero se cree que son parte de los ácidos tei-coicos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INTERNAS </a:t>
            </a:r>
          </a:p>
        </p:txBody>
      </p:sp>
    </p:spTree>
    <p:extLst>
      <p:ext uri="{BB962C8B-B14F-4D97-AF65-F5344CB8AC3E}">
        <p14:creationId xmlns:p14="http://schemas.microsoft.com/office/powerpoint/2010/main" val="904080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dirty="0"/>
              <a:t>PARED CELULAR DE LAS BACTERIAS GRAM NEGATIVAS . – </a:t>
            </a:r>
          </a:p>
          <a:p>
            <a:pPr marL="109728" indent="0">
              <a:buNone/>
            </a:pPr>
            <a:r>
              <a:rPr lang="es-ES" dirty="0"/>
              <a:t>Está formado por 4 capas que son : </a:t>
            </a:r>
          </a:p>
          <a:p>
            <a:pPr marL="109728" indent="0">
              <a:buNone/>
            </a:pPr>
            <a:r>
              <a:rPr lang="es-ES" dirty="0"/>
              <a:t>a.- Peptidoglicano </a:t>
            </a:r>
          </a:p>
          <a:p>
            <a:pPr marL="109728" indent="0">
              <a:buNone/>
            </a:pPr>
            <a:r>
              <a:rPr lang="es-ES" dirty="0"/>
              <a:t>b.- Lipoproteínas </a:t>
            </a:r>
          </a:p>
          <a:p>
            <a:pPr marL="109728" indent="0">
              <a:buNone/>
            </a:pPr>
            <a:r>
              <a:rPr lang="es-ES" dirty="0"/>
              <a:t>c.- Membrana externa </a:t>
            </a:r>
          </a:p>
          <a:p>
            <a:pPr marL="109728" indent="0">
              <a:buNone/>
            </a:pPr>
            <a:r>
              <a:rPr lang="es-ES" dirty="0"/>
              <a:t>d.- Lipopolisacaridos ( LPS ) . </a:t>
            </a:r>
          </a:p>
          <a:p>
            <a:pPr marL="109728" indent="0">
              <a:buNone/>
            </a:pPr>
            <a:r>
              <a:rPr lang="es-ES" dirty="0"/>
              <a:t>PEPTIDOGLICANO : - Es idéntico al de las Gram positivas , ocupa el 15 % de toda la pared y su función es dotar de resistencia a la bacteria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INTERNAS </a:t>
            </a:r>
          </a:p>
        </p:txBody>
      </p:sp>
    </p:spTree>
    <p:extLst>
      <p:ext uri="{BB962C8B-B14F-4D97-AF65-F5344CB8AC3E}">
        <p14:creationId xmlns:p14="http://schemas.microsoft.com/office/powerpoint/2010/main" val="184520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s-ES" dirty="0"/>
              <a:t>LIPOPROTEÌNAS : - Está formado por proteínas de 57 aminoácidos y por lípidos . La función de esta capa es la estabilización de la membrana externa . </a:t>
            </a:r>
          </a:p>
          <a:p>
            <a:pPr marL="109728" indent="0">
              <a:buNone/>
            </a:pPr>
            <a:r>
              <a:rPr lang="es-ES" dirty="0"/>
              <a:t>MEMBRANA EXTERNA : - Formada por una doble capa de fosfolípidos intercalados por proteínas , las cuales se clasifican en . </a:t>
            </a:r>
          </a:p>
          <a:p>
            <a:pPr marL="109728" indent="0">
              <a:buNone/>
            </a:pPr>
            <a:r>
              <a:rPr lang="es-ES" dirty="0"/>
              <a:t>Mayores . – Que forman los POROS , que permiten la libre difusión de solutos . </a:t>
            </a:r>
          </a:p>
          <a:p>
            <a:pPr marL="109728" indent="0">
              <a:buNone/>
            </a:pPr>
            <a:r>
              <a:rPr lang="es-ES" dirty="0"/>
              <a:t>Menores : - Transporte de moléculas </a:t>
            </a:r>
            <a:r>
              <a:rPr lang="es-ES" dirty="0" err="1"/>
              <a:t>especìfi</a:t>
            </a:r>
            <a:r>
              <a:rPr lang="es-ES" dirty="0"/>
              <a:t>-cas : vitamina B 12 y Hierro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INTERNAS</a:t>
            </a:r>
          </a:p>
        </p:txBody>
      </p:sp>
    </p:spTree>
    <p:extLst>
      <p:ext uri="{BB962C8B-B14F-4D97-AF65-F5344CB8AC3E}">
        <p14:creationId xmlns:p14="http://schemas.microsoft.com/office/powerpoint/2010/main" val="4273872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dirty="0"/>
              <a:t>LIPOPOLISACARIDOS ( LPS ) : - Compuesto por un lìpido A y un polisacárido . </a:t>
            </a:r>
          </a:p>
          <a:p>
            <a:pPr marL="109728" indent="0">
              <a:buNone/>
            </a:pPr>
            <a:r>
              <a:rPr lang="es-ES" dirty="0"/>
              <a:t>El lìpido A constituye la fracción tóxica denominada ENDOTOXINA . </a:t>
            </a:r>
          </a:p>
          <a:p>
            <a:pPr marL="109728" indent="0">
              <a:buNone/>
            </a:pPr>
            <a:r>
              <a:rPr lang="es-ES" dirty="0"/>
              <a:t>Polisacárido , es el antígeno principal de la pared y toma el nombre de ANTÌGENO O , que es específico . </a:t>
            </a:r>
          </a:p>
          <a:p>
            <a:pPr marL="109728" indent="0">
              <a:buNone/>
            </a:pPr>
            <a:r>
              <a:rPr lang="es-ES" dirty="0"/>
              <a:t>OTRAS ESTRUCTURAS DE LA PARED : - </a:t>
            </a:r>
          </a:p>
          <a:p>
            <a:pPr marL="109728" indent="0">
              <a:buNone/>
            </a:pPr>
            <a:r>
              <a:rPr lang="es-ES" dirty="0"/>
              <a:t>a.- Proteínas ligadoras de la Penicilina . </a:t>
            </a:r>
          </a:p>
          <a:p>
            <a:pPr marL="109728" indent="0">
              <a:buNone/>
            </a:pPr>
            <a:r>
              <a:rPr lang="es-ES" dirty="0"/>
              <a:t>b.- Espacio Periplàsmico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INTERNAS</a:t>
            </a:r>
          </a:p>
        </p:txBody>
      </p:sp>
    </p:spTree>
    <p:extLst>
      <p:ext uri="{BB962C8B-B14F-4D97-AF65-F5344CB8AC3E}">
        <p14:creationId xmlns:p14="http://schemas.microsoft.com/office/powerpoint/2010/main" val="225815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s-ES" dirty="0"/>
              <a:t>Alteraciones de la Pared Celular bacteriana : - </a:t>
            </a:r>
          </a:p>
          <a:p>
            <a:pPr marL="109728" indent="0">
              <a:buNone/>
            </a:pPr>
            <a:r>
              <a:rPr lang="es-ES" dirty="0"/>
              <a:t>a.- Protoplastos : es la pérdida de la pared por acción enzimática ( lisozimas ) o por acciòn directa de los antibióticos en las bacterias gram positivas . </a:t>
            </a:r>
          </a:p>
          <a:p>
            <a:pPr marL="109728" indent="0">
              <a:buNone/>
            </a:pPr>
            <a:r>
              <a:rPr lang="es-ES" dirty="0"/>
              <a:t>b.- Esferoplastos : es la pérdida de la pared por acción enzimática ( lisozimas ) o por acciòn directa de los antibióticos en las bacterias gram negativas   </a:t>
            </a:r>
          </a:p>
          <a:p>
            <a:pPr marL="109728" indent="0">
              <a:buNone/>
            </a:pPr>
            <a:r>
              <a:rPr lang="es-ES" dirty="0"/>
              <a:t>c.- Formas L : bacterias gram positivas y negativas sin pared que son capaces de crecer y dividirse y son más resistentes a la acciòn de los antimicro-bianos . </a:t>
            </a:r>
          </a:p>
          <a:p>
            <a:pPr marL="109728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INTERNAS</a:t>
            </a:r>
          </a:p>
        </p:txBody>
      </p:sp>
    </p:spTree>
    <p:extLst>
      <p:ext uri="{BB962C8B-B14F-4D97-AF65-F5344CB8AC3E}">
        <p14:creationId xmlns:p14="http://schemas.microsoft.com/office/powerpoint/2010/main" val="295664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De acuerdo a las estructuras que poseen , se clasifican en : </a:t>
            </a:r>
          </a:p>
          <a:p>
            <a:pPr marL="109728" indent="0">
              <a:buNone/>
            </a:pPr>
            <a:r>
              <a:rPr lang="es-ES" dirty="0"/>
              <a:t>   a.- EXTERNAS  : No indispensables para la bacteria por lo tanto pueden o no estar pre – sentes : flagelos , cilios o fimbrias y la cápsula .</a:t>
            </a:r>
          </a:p>
          <a:p>
            <a:pPr marL="109728" indent="0">
              <a:buNone/>
            </a:pPr>
            <a:endParaRPr lang="es-ES" dirty="0"/>
          </a:p>
          <a:p>
            <a:pPr marL="109728" indent="0">
              <a:buNone/>
            </a:pPr>
            <a:r>
              <a:rPr lang="es-ES" dirty="0"/>
              <a:t>   b.- INTERNAS : Son aquellas que se encuen-tran por dentro de la cápsula , son indispensa-bles para la vida celular : pared celular , membrana citoplasmàtica y el núcleo . </a:t>
            </a:r>
          </a:p>
          <a:p>
            <a:pPr marL="109728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ESTRUCTURA DE LA CÈLULA PROCARIOTA</a:t>
            </a:r>
          </a:p>
        </p:txBody>
      </p:sp>
    </p:spTree>
    <p:extLst>
      <p:ext uri="{BB962C8B-B14F-4D97-AF65-F5344CB8AC3E}">
        <p14:creationId xmlns:p14="http://schemas.microsoft.com/office/powerpoint/2010/main" val="369840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s-ES" dirty="0"/>
              <a:t>FLAGELOS . – </a:t>
            </a:r>
          </a:p>
          <a:p>
            <a:pPr marL="109728" indent="0">
              <a:buNone/>
            </a:pPr>
            <a:r>
              <a:rPr lang="es-ES" dirty="0"/>
              <a:t>Apéndices filiformes proteicos , constituidos por una proteína denominada FLAGELINA . </a:t>
            </a:r>
          </a:p>
          <a:p>
            <a:pPr marL="109728" indent="0">
              <a:buNone/>
            </a:pPr>
            <a:r>
              <a:rPr lang="es-ES" dirty="0"/>
              <a:t>Por su naturaleza proteica , actúan como ANTÌGENO , llamado EXOTOXINA , por su ubicación </a:t>
            </a:r>
          </a:p>
          <a:p>
            <a:pPr marL="109728" indent="0">
              <a:buNone/>
            </a:pPr>
            <a:r>
              <a:rPr lang="es-ES" dirty="0"/>
              <a:t>Clasificación de los Flagelos : </a:t>
            </a:r>
          </a:p>
          <a:p>
            <a:pPr marL="109728" indent="0">
              <a:buNone/>
            </a:pPr>
            <a:r>
              <a:rPr lang="es-ES" dirty="0"/>
              <a:t>a.- Atricas</a:t>
            </a:r>
          </a:p>
          <a:p>
            <a:pPr marL="109728" indent="0">
              <a:buNone/>
            </a:pPr>
            <a:r>
              <a:rPr lang="es-ES" dirty="0"/>
              <a:t>b.- Monotricas </a:t>
            </a:r>
          </a:p>
          <a:p>
            <a:pPr marL="109728" indent="0">
              <a:buNone/>
            </a:pPr>
            <a:r>
              <a:rPr lang="es-ES" dirty="0"/>
              <a:t>c.- Lofòtricas </a:t>
            </a:r>
          </a:p>
          <a:p>
            <a:pPr marL="109728" indent="0">
              <a:buNone/>
            </a:pPr>
            <a:r>
              <a:rPr lang="es-ES" dirty="0"/>
              <a:t>d.- Anfìtricas </a:t>
            </a:r>
          </a:p>
          <a:p>
            <a:pPr marL="109728" indent="0">
              <a:buNone/>
            </a:pPr>
            <a:r>
              <a:rPr lang="es-ES" dirty="0"/>
              <a:t>e.- Perìtricas  </a:t>
            </a:r>
          </a:p>
          <a:p>
            <a:pPr marL="109728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EXTERNAS</a:t>
            </a:r>
          </a:p>
        </p:txBody>
      </p:sp>
    </p:spTree>
    <p:extLst>
      <p:ext uri="{BB962C8B-B14F-4D97-AF65-F5344CB8AC3E}">
        <p14:creationId xmlns:p14="http://schemas.microsoft.com/office/powerpoint/2010/main" val="183123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CF0CD6FE-0757-5E85-883F-DC70290D71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537" y="2308692"/>
            <a:ext cx="4064926" cy="2870854"/>
          </a:xfr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A55BCDB1-749E-65A3-2290-FDE491E7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Clasificación de la Célula Procariota por la presencia de flagelos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369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dirty="0"/>
              <a:t>FUNCIÒN DE LOS FLAGELOS : - </a:t>
            </a:r>
          </a:p>
          <a:p>
            <a:pPr marL="109728" indent="0">
              <a:buNone/>
            </a:pPr>
            <a:r>
              <a:rPr lang="es-ES" dirty="0"/>
              <a:t>Cumplen con la función de dotar de MOVILI-DAD a la bacteria , en forma helicoidal , esta acción se ve facilitada por la presencia  de estímulos químicos , captados por receptores QUIMIOTAXICOS ubicados en la membrana ci-</a:t>
            </a:r>
            <a:r>
              <a:rPr lang="es-ES" dirty="0" err="1"/>
              <a:t>toplasmàtica</a:t>
            </a:r>
            <a:r>
              <a:rPr lang="es-ES" dirty="0"/>
              <a:t> . </a:t>
            </a:r>
          </a:p>
          <a:p>
            <a:pPr marL="109728" indent="0">
              <a:buNone/>
            </a:pPr>
            <a:r>
              <a:rPr lang="es-ES" dirty="0"/>
              <a:t>Estos estímulos pueden ser : concentraciones de O2 ( AEROTAXIS ) . </a:t>
            </a:r>
          </a:p>
          <a:p>
            <a:pPr marL="109728" indent="0">
              <a:buNone/>
            </a:pPr>
            <a:r>
              <a:rPr lang="es-ES" dirty="0"/>
              <a:t>Estímulos luminosos ( FOTOTAXIS )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EXTERNAS</a:t>
            </a:r>
          </a:p>
        </p:txBody>
      </p:sp>
    </p:spTree>
    <p:extLst>
      <p:ext uri="{BB962C8B-B14F-4D97-AF65-F5344CB8AC3E}">
        <p14:creationId xmlns:p14="http://schemas.microsoft.com/office/powerpoint/2010/main" val="298082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dirty="0"/>
              <a:t>CILIOS O FIMBRIAS : - </a:t>
            </a:r>
          </a:p>
          <a:p>
            <a:pPr marL="109728" indent="0">
              <a:buNone/>
            </a:pPr>
            <a:r>
              <a:rPr lang="es-ES" dirty="0"/>
              <a:t>Estructuras filiformes , constituidas por subunidades proteicas . </a:t>
            </a:r>
          </a:p>
          <a:p>
            <a:pPr marL="109728" indent="0">
              <a:buNone/>
            </a:pPr>
            <a:r>
              <a:rPr lang="es-ES" dirty="0"/>
              <a:t>Existen 2 tipos de CILIOS O FIMBRIAS : </a:t>
            </a:r>
          </a:p>
          <a:p>
            <a:pPr marL="109728" indent="0">
              <a:buNone/>
            </a:pPr>
            <a:r>
              <a:rPr lang="es-ES" dirty="0"/>
              <a:t>a.- CILIOS ORDINARIOS . Que participan en la adherencia a las células del huésped . Actuando como antígenos de COLONIZACIÒN . </a:t>
            </a:r>
          </a:p>
          <a:p>
            <a:pPr marL="109728" indent="0">
              <a:buNone/>
            </a:pPr>
            <a:r>
              <a:rPr lang="es-ES" dirty="0"/>
              <a:t>b.- PELOS SEXSUALES O PILIS : que intervienen en los procesos de intercambio de material genético mediante la conjugación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EXTERNAS</a:t>
            </a:r>
          </a:p>
        </p:txBody>
      </p:sp>
    </p:spTree>
    <p:extLst>
      <p:ext uri="{BB962C8B-B14F-4D97-AF65-F5344CB8AC3E}">
        <p14:creationId xmlns:p14="http://schemas.microsoft.com/office/powerpoint/2010/main" val="336214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s-ES" dirty="0"/>
              <a:t>CÀPSULA : - </a:t>
            </a:r>
          </a:p>
          <a:p>
            <a:pPr marL="109728" indent="0">
              <a:buNone/>
            </a:pPr>
            <a:r>
              <a:rPr lang="es-ES" dirty="0"/>
              <a:t>Es la estructura más externa de la bacteria y está constituida por mucopolisacàridos . </a:t>
            </a:r>
          </a:p>
          <a:p>
            <a:pPr marL="109728" indent="0">
              <a:buNone/>
            </a:pPr>
            <a:r>
              <a:rPr lang="es-ES" dirty="0"/>
              <a:t>Cuando este mucopolisacàrido rodea a toda la célula se denomina CÀPSULA VERDADERA . </a:t>
            </a:r>
          </a:p>
          <a:p>
            <a:pPr marL="109728" indent="0">
              <a:buNone/>
            </a:pPr>
            <a:r>
              <a:rPr lang="es-ES" dirty="0"/>
              <a:t>Cuando este mucopolisacàrido no rodea a toda la célula se denomina GLICOCÀLIX . </a:t>
            </a:r>
          </a:p>
          <a:p>
            <a:pPr marL="109728" indent="0">
              <a:buNone/>
            </a:pPr>
            <a:r>
              <a:rPr lang="es-ES" dirty="0"/>
              <a:t>Funciones : - </a:t>
            </a:r>
          </a:p>
          <a:p>
            <a:pPr>
              <a:buFontTx/>
              <a:buChar char="-"/>
            </a:pPr>
            <a:r>
              <a:rPr lang="es-ES" dirty="0"/>
              <a:t>Adherencia a las células del huésped . </a:t>
            </a:r>
          </a:p>
          <a:p>
            <a:pPr>
              <a:buFontTx/>
              <a:buChar char="-"/>
            </a:pPr>
            <a:r>
              <a:rPr lang="es-ES" dirty="0"/>
              <a:t>Dificultar la Fagocitosis por las células del huésped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EXTERNAS</a:t>
            </a:r>
          </a:p>
        </p:txBody>
      </p:sp>
    </p:spTree>
    <p:extLst>
      <p:ext uri="{BB962C8B-B14F-4D97-AF65-F5344CB8AC3E}">
        <p14:creationId xmlns:p14="http://schemas.microsoft.com/office/powerpoint/2010/main" val="2100971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ES" dirty="0"/>
              <a:t>PARED CELULAR : - </a:t>
            </a:r>
          </a:p>
          <a:p>
            <a:pPr marL="109728" indent="0">
              <a:buNone/>
            </a:pPr>
            <a:r>
              <a:rPr lang="es-ES" dirty="0"/>
              <a:t>Se lo encuentra por dentro de la cápsula , representa del 10 al 25 % del peso total de la bacteria . </a:t>
            </a:r>
          </a:p>
          <a:p>
            <a:pPr marL="109728" indent="0">
              <a:buNone/>
            </a:pPr>
            <a:r>
              <a:rPr lang="es-ES" dirty="0"/>
              <a:t>Esta estructura es la responsable de la clasifi-caciòn de las bacterias frente a la coloración GRAM ( tinción diferencial ácido – básica ) en bacterias Gram positivas y bacterias Gram negativas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INTERNAS</a:t>
            </a:r>
          </a:p>
        </p:txBody>
      </p:sp>
    </p:spTree>
    <p:extLst>
      <p:ext uri="{BB962C8B-B14F-4D97-AF65-F5344CB8AC3E}">
        <p14:creationId xmlns:p14="http://schemas.microsoft.com/office/powerpoint/2010/main" val="242608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s-ES" dirty="0"/>
              <a:t>PARED CELULAR DE LAS BACTERIAS GRAM POSITIVAS : - </a:t>
            </a:r>
          </a:p>
          <a:p>
            <a:pPr marL="109728" indent="0">
              <a:buNone/>
            </a:pPr>
            <a:r>
              <a:rPr lang="es-ES" dirty="0"/>
              <a:t>Está formado por 3 capas que son :  </a:t>
            </a:r>
          </a:p>
          <a:p>
            <a:pPr marL="109728" indent="0">
              <a:buNone/>
            </a:pPr>
            <a:r>
              <a:rPr lang="es-ES" dirty="0"/>
              <a:t>a.- Peptidoglicano </a:t>
            </a:r>
          </a:p>
          <a:p>
            <a:pPr marL="109728" indent="0">
              <a:buNone/>
            </a:pPr>
            <a:r>
              <a:rPr lang="es-ES" dirty="0"/>
              <a:t>b.- Ácidos Teicoicos</a:t>
            </a:r>
          </a:p>
          <a:p>
            <a:pPr marL="109728" indent="0">
              <a:buNone/>
            </a:pPr>
            <a:r>
              <a:rPr lang="es-ES" dirty="0"/>
              <a:t>c.- Polisacáridos</a:t>
            </a:r>
          </a:p>
          <a:p>
            <a:pPr marL="109728" indent="0">
              <a:buNone/>
            </a:pPr>
            <a:r>
              <a:rPr lang="es-ES" dirty="0"/>
              <a:t>PEPTIDOGLICANO : - </a:t>
            </a:r>
          </a:p>
          <a:p>
            <a:pPr marL="109728" indent="0">
              <a:buNone/>
            </a:pPr>
            <a:r>
              <a:rPr lang="es-ES" dirty="0"/>
              <a:t>Formado por 2 moléculas :  N – acetilmuràmico y N – acetilglucosamina . Esta capa ocupa casi el 90 %  de la pared celular . La función de esta capa es dotarle de resistencia a la bacteria 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ESTRUCTURAS INTERNAS</a:t>
            </a:r>
          </a:p>
        </p:txBody>
      </p:sp>
    </p:spTree>
    <p:extLst>
      <p:ext uri="{BB962C8B-B14F-4D97-AF65-F5344CB8AC3E}">
        <p14:creationId xmlns:p14="http://schemas.microsoft.com/office/powerpoint/2010/main" val="2118208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217</TotalTime>
  <Words>850</Words>
  <Application>Microsoft Office PowerPoint</Application>
  <PresentationFormat>Presentación en pantalla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Calibri</vt:lpstr>
      <vt:lpstr>Lucida Sans Unicode</vt:lpstr>
      <vt:lpstr>Verdana</vt:lpstr>
      <vt:lpstr>Wingdings 2</vt:lpstr>
      <vt:lpstr>Wingdings 3</vt:lpstr>
      <vt:lpstr>Concurrencia</vt:lpstr>
      <vt:lpstr>BACTERIOLOGIA </vt:lpstr>
      <vt:lpstr>ESTRUCTURA DE LA CÈLULA PROCARIOTA</vt:lpstr>
      <vt:lpstr>ESTRUCTURAS EXTERNAS</vt:lpstr>
      <vt:lpstr>Clasificación de la Célula Procariota por la presencia de flagelos</vt:lpstr>
      <vt:lpstr>ESTRUCTURAS EXTERNAS</vt:lpstr>
      <vt:lpstr>ESTRUCTURAS EXTERNAS</vt:lpstr>
      <vt:lpstr>ESTRUCTURAS EXTERNAS</vt:lpstr>
      <vt:lpstr>ESTRUCTURAS INTERNAS</vt:lpstr>
      <vt:lpstr>ESTRUCTURAS INTERNAS</vt:lpstr>
      <vt:lpstr>ESTRUCTURAS INTERNAS </vt:lpstr>
      <vt:lpstr>ESTRUCTURAS INTERNAS </vt:lpstr>
      <vt:lpstr>ESTRUCTURAS INTERNAS</vt:lpstr>
      <vt:lpstr>ESTRUCTURAS INTERNAS</vt:lpstr>
      <vt:lpstr>ESTRUCTURAS INTERNAS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MICROBIOLOGÌA I</dc:title>
  <dc:creator>SYSTEMARKET</dc:creator>
  <cp:lastModifiedBy>Macarena Liseth Ortega Padilla</cp:lastModifiedBy>
  <cp:revision>12</cp:revision>
  <cp:lastPrinted>2016-12-07T03:22:46Z</cp:lastPrinted>
  <dcterms:created xsi:type="dcterms:W3CDTF">2016-12-07T02:12:28Z</dcterms:created>
  <dcterms:modified xsi:type="dcterms:W3CDTF">2024-10-12T04:53:23Z</dcterms:modified>
</cp:coreProperties>
</file>