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Apricots" charset="1" panose="00000000000000000000"/>
      <p:regular r:id="rId21"/>
    </p:embeddedFont>
    <p:embeddedFont>
      <p:font typeface="Sniglet" charset="1" panose="04070505030100020000"/>
      <p:regular r:id="rId22"/>
    </p:embeddedFont>
    <p:embeddedFont>
      <p:font typeface="Handy Casual" charset="1" panose="000005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20" Target="../media/image19.svg" Type="http://schemas.openxmlformats.org/officeDocument/2006/relationships/image"/><Relationship Id="rId21" Target="../media/image20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svg" Type="http://schemas.openxmlformats.org/officeDocument/2006/relationships/image"/><Relationship Id="rId11" Target="../media/image52.png" Type="http://schemas.openxmlformats.org/officeDocument/2006/relationships/image"/><Relationship Id="rId12" Target="../media/image53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2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10.pn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svg" Type="http://schemas.openxmlformats.org/officeDocument/2006/relationships/image"/><Relationship Id="rId12" Target="../media/image6.png" Type="http://schemas.openxmlformats.org/officeDocument/2006/relationships/image"/><Relationship Id="rId13" Target="../media/image7.svg" Type="http://schemas.openxmlformats.org/officeDocument/2006/relationships/image"/><Relationship Id="rId14" Target="../media/image16.png" Type="http://schemas.openxmlformats.org/officeDocument/2006/relationships/image"/><Relationship Id="rId15" Target="../media/image17.svg" Type="http://schemas.openxmlformats.org/officeDocument/2006/relationships/image"/><Relationship Id="rId16" Target="../media/image48.png" Type="http://schemas.openxmlformats.org/officeDocument/2006/relationships/image"/><Relationship Id="rId17" Target="../media/image49.svg" Type="http://schemas.openxmlformats.org/officeDocument/2006/relationships/image"/><Relationship Id="rId18" Target="../media/image25.png" Type="http://schemas.openxmlformats.org/officeDocument/2006/relationships/image"/><Relationship Id="rId19" Target="../media/image26.svg" Type="http://schemas.openxmlformats.org/officeDocument/2006/relationships/image"/><Relationship Id="rId2" Target="../media/image1.jpeg" Type="http://schemas.openxmlformats.org/officeDocument/2006/relationships/image"/><Relationship Id="rId20" Target="../media/image56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8.png" Type="http://schemas.openxmlformats.org/officeDocument/2006/relationships/image"/><Relationship Id="rId8" Target="../media/image54.png" Type="http://schemas.openxmlformats.org/officeDocument/2006/relationships/image"/><Relationship Id="rId9" Target="../media/image5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svg" Type="http://schemas.openxmlformats.org/officeDocument/2006/relationships/image"/><Relationship Id="rId12" Target="../media/image6.png" Type="http://schemas.openxmlformats.org/officeDocument/2006/relationships/image"/><Relationship Id="rId13" Target="../media/image7.svg" Type="http://schemas.openxmlformats.org/officeDocument/2006/relationships/image"/><Relationship Id="rId14" Target="../media/image16.png" Type="http://schemas.openxmlformats.org/officeDocument/2006/relationships/image"/><Relationship Id="rId15" Target="../media/image17.svg" Type="http://schemas.openxmlformats.org/officeDocument/2006/relationships/image"/><Relationship Id="rId16" Target="../media/image48.png" Type="http://schemas.openxmlformats.org/officeDocument/2006/relationships/image"/><Relationship Id="rId17" Target="../media/image49.svg" Type="http://schemas.openxmlformats.org/officeDocument/2006/relationships/image"/><Relationship Id="rId18" Target="../media/image25.png" Type="http://schemas.openxmlformats.org/officeDocument/2006/relationships/image"/><Relationship Id="rId19" Target="../media/image26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8.png" Type="http://schemas.openxmlformats.org/officeDocument/2006/relationships/image"/><Relationship Id="rId8" Target="../media/image54.png" Type="http://schemas.openxmlformats.org/officeDocument/2006/relationships/image"/><Relationship Id="rId9" Target="../media/image5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svg" Type="http://schemas.openxmlformats.org/officeDocument/2006/relationships/image"/><Relationship Id="rId12" Target="../media/image6.png" Type="http://schemas.openxmlformats.org/officeDocument/2006/relationships/image"/><Relationship Id="rId13" Target="../media/image7.svg" Type="http://schemas.openxmlformats.org/officeDocument/2006/relationships/image"/><Relationship Id="rId14" Target="../media/image16.png" Type="http://schemas.openxmlformats.org/officeDocument/2006/relationships/image"/><Relationship Id="rId15" Target="../media/image17.svg" Type="http://schemas.openxmlformats.org/officeDocument/2006/relationships/image"/><Relationship Id="rId16" Target="../media/image48.png" Type="http://schemas.openxmlformats.org/officeDocument/2006/relationships/image"/><Relationship Id="rId17" Target="../media/image49.svg" Type="http://schemas.openxmlformats.org/officeDocument/2006/relationships/image"/><Relationship Id="rId18" Target="../media/image25.png" Type="http://schemas.openxmlformats.org/officeDocument/2006/relationships/image"/><Relationship Id="rId19" Target="../media/image26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8.png" Type="http://schemas.openxmlformats.org/officeDocument/2006/relationships/image"/><Relationship Id="rId8" Target="../media/image54.png" Type="http://schemas.openxmlformats.org/officeDocument/2006/relationships/image"/><Relationship Id="rId9" Target="../media/image55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svg" Type="http://schemas.openxmlformats.org/officeDocument/2006/relationships/image"/><Relationship Id="rId12" Target="../media/image6.png" Type="http://schemas.openxmlformats.org/officeDocument/2006/relationships/image"/><Relationship Id="rId13" Target="../media/image7.svg" Type="http://schemas.openxmlformats.org/officeDocument/2006/relationships/image"/><Relationship Id="rId14" Target="../media/image16.png" Type="http://schemas.openxmlformats.org/officeDocument/2006/relationships/image"/><Relationship Id="rId15" Target="../media/image17.svg" Type="http://schemas.openxmlformats.org/officeDocument/2006/relationships/image"/><Relationship Id="rId16" Target="../media/image48.png" Type="http://schemas.openxmlformats.org/officeDocument/2006/relationships/image"/><Relationship Id="rId17" Target="../media/image49.svg" Type="http://schemas.openxmlformats.org/officeDocument/2006/relationships/image"/><Relationship Id="rId18" Target="../media/image25.png" Type="http://schemas.openxmlformats.org/officeDocument/2006/relationships/image"/><Relationship Id="rId19" Target="../media/image26.svg" Type="http://schemas.openxmlformats.org/officeDocument/2006/relationships/image"/><Relationship Id="rId2" Target="../media/image1.jpeg" Type="http://schemas.openxmlformats.org/officeDocument/2006/relationships/image"/><Relationship Id="rId20" Target="../media/image57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8.png" Type="http://schemas.openxmlformats.org/officeDocument/2006/relationships/image"/><Relationship Id="rId8" Target="../media/image54.png" Type="http://schemas.openxmlformats.org/officeDocument/2006/relationships/image"/><Relationship Id="rId9" Target="../media/image55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16.png" Type="http://schemas.openxmlformats.org/officeDocument/2006/relationships/image"/><Relationship Id="rId13" Target="../media/image17.svg" Type="http://schemas.openxmlformats.org/officeDocument/2006/relationships/image"/><Relationship Id="rId14" Target="../media/image37.png" Type="http://schemas.openxmlformats.org/officeDocument/2006/relationships/image"/><Relationship Id="rId15" Target="../media/image38.svg" Type="http://schemas.openxmlformats.org/officeDocument/2006/relationships/image"/><Relationship Id="rId16" Target="../media/image25.png" Type="http://schemas.openxmlformats.org/officeDocument/2006/relationships/image"/><Relationship Id="rId17" Target="../media/image26.svg" Type="http://schemas.openxmlformats.org/officeDocument/2006/relationships/image"/><Relationship Id="rId18" Target="../media/image48.png" Type="http://schemas.openxmlformats.org/officeDocument/2006/relationships/image"/><Relationship Id="rId19" Target="../media/image49.svg" Type="http://schemas.openxmlformats.org/officeDocument/2006/relationships/image"/><Relationship Id="rId2" Target="../media/image1.jpeg" Type="http://schemas.openxmlformats.org/officeDocument/2006/relationships/image"/><Relationship Id="rId3" Target="../media/image58.png" Type="http://schemas.openxmlformats.org/officeDocument/2006/relationships/image"/><Relationship Id="rId4" Target="../media/image59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11.png" Type="http://schemas.openxmlformats.org/officeDocument/2006/relationships/image"/><Relationship Id="rId8" Target="../media/image41.png" Type="http://schemas.openxmlformats.org/officeDocument/2006/relationships/image"/><Relationship Id="rId9" Target="../media/image42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../media/image3.svg" Type="http://schemas.openxmlformats.org/officeDocument/2006/relationships/image"/><Relationship Id="rId12" Target="../media/image27.png" Type="http://schemas.openxmlformats.org/officeDocument/2006/relationships/image"/><Relationship Id="rId13" Target="../media/image28.png" Type="http://schemas.openxmlformats.org/officeDocument/2006/relationships/image"/><Relationship Id="rId14" Target="../media/image16.png" Type="http://schemas.openxmlformats.org/officeDocument/2006/relationships/image"/><Relationship Id="rId15" Target="../media/image17.svg" Type="http://schemas.openxmlformats.org/officeDocument/2006/relationships/image"/><Relationship Id="rId16" Target="../media/image4.png" Type="http://schemas.openxmlformats.org/officeDocument/2006/relationships/image"/><Relationship Id="rId17" Target="../media/image5.svg" Type="http://schemas.openxmlformats.org/officeDocument/2006/relationships/image"/><Relationship Id="rId2" Target="../media/image1.jpeg" Type="http://schemas.openxmlformats.org/officeDocument/2006/relationships/image"/><Relationship Id="rId3" Target="../media/image21.jpeg" Type="http://schemas.openxmlformats.org/officeDocument/2006/relationships/image"/><Relationship Id="rId4" Target="../media/image22.png" Type="http://schemas.openxmlformats.org/officeDocument/2006/relationships/image"/><Relationship Id="rId5" Target="../media/image23.jpeg" Type="http://schemas.openxmlformats.org/officeDocument/2006/relationships/image"/><Relationship Id="rId6" Target="../media/image24.jpe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Relationship Id="rId9" Target="../media/image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svg" Type="http://schemas.openxmlformats.org/officeDocument/2006/relationships/image"/><Relationship Id="rId12" Target="../media/image4.png" Type="http://schemas.openxmlformats.org/officeDocument/2006/relationships/image"/><Relationship Id="rId13" Target="../media/image5.svg" Type="http://schemas.openxmlformats.org/officeDocument/2006/relationships/image"/><Relationship Id="rId14" Target="../media/image29.png" Type="http://schemas.openxmlformats.org/officeDocument/2006/relationships/image"/><Relationship Id="rId15" Target="../media/image30.svg" Type="http://schemas.openxmlformats.org/officeDocument/2006/relationships/image"/><Relationship Id="rId2" Target="../media/image1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9.pn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27.pn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svg" Type="http://schemas.openxmlformats.org/officeDocument/2006/relationships/image"/><Relationship Id="rId12" Target="../media/image4.png" Type="http://schemas.openxmlformats.org/officeDocument/2006/relationships/image"/><Relationship Id="rId13" Target="../media/image5.svg" Type="http://schemas.openxmlformats.org/officeDocument/2006/relationships/image"/><Relationship Id="rId14" Target="../media/image31.png" Type="http://schemas.openxmlformats.org/officeDocument/2006/relationships/image"/><Relationship Id="rId15" Target="../media/image32.svg" Type="http://schemas.openxmlformats.org/officeDocument/2006/relationships/image"/><Relationship Id="rId2" Target="../media/image1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9.pn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27.pn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svg" Type="http://schemas.openxmlformats.org/officeDocument/2006/relationships/image"/><Relationship Id="rId11" Target="../media/image16.png" Type="http://schemas.openxmlformats.org/officeDocument/2006/relationships/image"/><Relationship Id="rId12" Target="../media/image17.svg" Type="http://schemas.openxmlformats.org/officeDocument/2006/relationships/image"/><Relationship Id="rId13" Target="../media/image6.png" Type="http://schemas.openxmlformats.org/officeDocument/2006/relationships/image"/><Relationship Id="rId14" Target="../media/image7.svg" Type="http://schemas.openxmlformats.org/officeDocument/2006/relationships/image"/><Relationship Id="rId15" Target="../media/image25.png" Type="http://schemas.openxmlformats.org/officeDocument/2006/relationships/image"/><Relationship Id="rId16" Target="../media/image26.svg" Type="http://schemas.openxmlformats.org/officeDocument/2006/relationships/image"/><Relationship Id="rId2" Target="../media/image1.jpe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35.png" Type="http://schemas.openxmlformats.org/officeDocument/2006/relationships/image"/><Relationship Id="rId8" Target="../media/image36.pn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svg" Type="http://schemas.openxmlformats.org/officeDocument/2006/relationships/image"/><Relationship Id="rId11" Target="../media/image16.png" Type="http://schemas.openxmlformats.org/officeDocument/2006/relationships/image"/><Relationship Id="rId12" Target="../media/image17.svg" Type="http://schemas.openxmlformats.org/officeDocument/2006/relationships/image"/><Relationship Id="rId13" Target="../media/image6.png" Type="http://schemas.openxmlformats.org/officeDocument/2006/relationships/image"/><Relationship Id="rId14" Target="../media/image7.svg" Type="http://schemas.openxmlformats.org/officeDocument/2006/relationships/image"/><Relationship Id="rId15" Target="../media/image25.png" Type="http://schemas.openxmlformats.org/officeDocument/2006/relationships/image"/><Relationship Id="rId16" Target="../media/image26.svg" Type="http://schemas.openxmlformats.org/officeDocument/2006/relationships/image"/><Relationship Id="rId2" Target="../media/image1.jpe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35.png" Type="http://schemas.openxmlformats.org/officeDocument/2006/relationships/image"/><Relationship Id="rId8" Target="../media/image36.pn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11" Target="../media/image42.svg" Type="http://schemas.openxmlformats.org/officeDocument/2006/relationships/image"/><Relationship Id="rId12" Target="../media/image25.png" Type="http://schemas.openxmlformats.org/officeDocument/2006/relationships/image"/><Relationship Id="rId13" Target="../media/image26.svg" Type="http://schemas.openxmlformats.org/officeDocument/2006/relationships/image"/><Relationship Id="rId14" Target="../media/image16.png" Type="http://schemas.openxmlformats.org/officeDocument/2006/relationships/image"/><Relationship Id="rId15" Target="../media/image17.svg" Type="http://schemas.openxmlformats.org/officeDocument/2006/relationships/image"/><Relationship Id="rId16" Target="../media/image43.png" Type="http://schemas.openxmlformats.org/officeDocument/2006/relationships/image"/><Relationship Id="rId17" Target="../media/image44.svg" Type="http://schemas.openxmlformats.org/officeDocument/2006/relationships/image"/><Relationship Id="rId2" Target="../media/image1.jpeg" Type="http://schemas.openxmlformats.org/officeDocument/2006/relationships/image"/><Relationship Id="rId3" Target="../media/image39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40.pn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Relationship Id="rId5" Target="../media/image41.png" Type="http://schemas.openxmlformats.org/officeDocument/2006/relationships/image"/><Relationship Id="rId6" Target="../media/image42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7.svg" Type="http://schemas.openxmlformats.org/officeDocument/2006/relationships/image"/><Relationship Id="rId12" Target="../media/image16.png" Type="http://schemas.openxmlformats.org/officeDocument/2006/relationships/image"/><Relationship Id="rId13" Target="../media/image17.svg" Type="http://schemas.openxmlformats.org/officeDocument/2006/relationships/image"/><Relationship Id="rId14" Target="../media/image48.png" Type="http://schemas.openxmlformats.org/officeDocument/2006/relationships/image"/><Relationship Id="rId15" Target="../media/image49.svg" Type="http://schemas.openxmlformats.org/officeDocument/2006/relationships/image"/><Relationship Id="rId16" Target="../media/image50.jpeg" Type="http://schemas.openxmlformats.org/officeDocument/2006/relationships/image"/><Relationship Id="rId17" Target="../media/image22.png" Type="http://schemas.openxmlformats.org/officeDocument/2006/relationships/image"/><Relationship Id="rId18" Target="../media/image51.png" Type="http://schemas.openxmlformats.org/officeDocument/2006/relationships/image"/><Relationship Id="rId19" Target="../media/image25.png" Type="http://schemas.openxmlformats.org/officeDocument/2006/relationships/image"/><Relationship Id="rId2" Target="../media/image1.jpeg" Type="http://schemas.openxmlformats.org/officeDocument/2006/relationships/image"/><Relationship Id="rId20" Target="../media/image26.sv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8.png" Type="http://schemas.openxmlformats.org/officeDocument/2006/relationships/image"/><Relationship Id="rId8" Target="../media/image11.png" Type="http://schemas.openxmlformats.org/officeDocument/2006/relationships/image"/><Relationship Id="rId9" Target="../media/image4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966" r="0" b="-9966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1893254">
            <a:off x="14961868" y="2144620"/>
            <a:ext cx="1946964" cy="3254802"/>
          </a:xfrm>
          <a:custGeom>
            <a:avLst/>
            <a:gdLst/>
            <a:ahLst/>
            <a:cxnLst/>
            <a:rect r="r" b="b" t="t" l="l"/>
            <a:pathLst>
              <a:path h="3254802" w="1946964">
                <a:moveTo>
                  <a:pt x="1946964" y="0"/>
                </a:moveTo>
                <a:lnTo>
                  <a:pt x="0" y="0"/>
                </a:lnTo>
                <a:lnTo>
                  <a:pt x="0" y="3254803"/>
                </a:lnTo>
                <a:lnTo>
                  <a:pt x="1946964" y="3254803"/>
                </a:lnTo>
                <a:lnTo>
                  <a:pt x="194696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753902">
            <a:off x="-794369" y="5210525"/>
            <a:ext cx="4321366" cy="1532121"/>
          </a:xfrm>
          <a:custGeom>
            <a:avLst/>
            <a:gdLst/>
            <a:ahLst/>
            <a:cxnLst/>
            <a:rect r="r" b="b" t="t" l="l"/>
            <a:pathLst>
              <a:path h="1532121" w="4321366">
                <a:moveTo>
                  <a:pt x="0" y="0"/>
                </a:moveTo>
                <a:lnTo>
                  <a:pt x="4321367" y="0"/>
                </a:lnTo>
                <a:lnTo>
                  <a:pt x="4321367" y="1532121"/>
                </a:lnTo>
                <a:lnTo>
                  <a:pt x="0" y="15321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210017">
            <a:off x="6252997" y="8975256"/>
            <a:ext cx="5782005" cy="1576910"/>
          </a:xfrm>
          <a:custGeom>
            <a:avLst/>
            <a:gdLst/>
            <a:ahLst/>
            <a:cxnLst/>
            <a:rect r="r" b="b" t="t" l="l"/>
            <a:pathLst>
              <a:path h="1576910" w="5782005">
                <a:moveTo>
                  <a:pt x="0" y="0"/>
                </a:moveTo>
                <a:lnTo>
                  <a:pt x="5782006" y="0"/>
                </a:lnTo>
                <a:lnTo>
                  <a:pt x="5782006" y="1576911"/>
                </a:lnTo>
                <a:lnTo>
                  <a:pt x="0" y="15769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5400000">
            <a:off x="4523789" y="-1174738"/>
            <a:ext cx="9240423" cy="12636476"/>
          </a:xfrm>
          <a:custGeom>
            <a:avLst/>
            <a:gdLst/>
            <a:ahLst/>
            <a:cxnLst/>
            <a:rect r="r" b="b" t="t" l="l"/>
            <a:pathLst>
              <a:path h="12636476" w="9240423">
                <a:moveTo>
                  <a:pt x="0" y="12636476"/>
                </a:moveTo>
                <a:lnTo>
                  <a:pt x="9240422" y="12636476"/>
                </a:lnTo>
                <a:lnTo>
                  <a:pt x="9240422" y="0"/>
                </a:lnTo>
                <a:lnTo>
                  <a:pt x="0" y="0"/>
                </a:lnTo>
                <a:lnTo>
                  <a:pt x="0" y="12636476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954409">
            <a:off x="914775" y="-1014119"/>
            <a:ext cx="3811397" cy="5115970"/>
          </a:xfrm>
          <a:custGeom>
            <a:avLst/>
            <a:gdLst/>
            <a:ahLst/>
            <a:cxnLst/>
            <a:rect r="r" b="b" t="t" l="l"/>
            <a:pathLst>
              <a:path h="5115970" w="3811397">
                <a:moveTo>
                  <a:pt x="0" y="0"/>
                </a:moveTo>
                <a:lnTo>
                  <a:pt x="3811398" y="0"/>
                </a:lnTo>
                <a:lnTo>
                  <a:pt x="3811398" y="5115969"/>
                </a:lnTo>
                <a:lnTo>
                  <a:pt x="0" y="51159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664172" y="5296934"/>
            <a:ext cx="4430345" cy="5353891"/>
          </a:xfrm>
          <a:custGeom>
            <a:avLst/>
            <a:gdLst/>
            <a:ahLst/>
            <a:cxnLst/>
            <a:rect r="r" b="b" t="t" l="l"/>
            <a:pathLst>
              <a:path h="5353891" w="4430345">
                <a:moveTo>
                  <a:pt x="0" y="0"/>
                </a:moveTo>
                <a:lnTo>
                  <a:pt x="4430345" y="0"/>
                </a:lnTo>
                <a:lnTo>
                  <a:pt x="4430345" y="5353891"/>
                </a:lnTo>
                <a:lnTo>
                  <a:pt x="0" y="53538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6068471">
            <a:off x="1265426" y="4454816"/>
            <a:ext cx="4080523" cy="4029516"/>
          </a:xfrm>
          <a:custGeom>
            <a:avLst/>
            <a:gdLst/>
            <a:ahLst/>
            <a:cxnLst/>
            <a:rect r="r" b="b" t="t" l="l"/>
            <a:pathLst>
              <a:path h="4029516" w="4080523">
                <a:moveTo>
                  <a:pt x="0" y="0"/>
                </a:moveTo>
                <a:lnTo>
                  <a:pt x="4080523" y="0"/>
                </a:lnTo>
                <a:lnTo>
                  <a:pt x="4080523" y="4029517"/>
                </a:lnTo>
                <a:lnTo>
                  <a:pt x="0" y="40295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345273">
            <a:off x="12404566" y="-559080"/>
            <a:ext cx="4566549" cy="3596157"/>
          </a:xfrm>
          <a:custGeom>
            <a:avLst/>
            <a:gdLst/>
            <a:ahLst/>
            <a:cxnLst/>
            <a:rect r="r" b="b" t="t" l="l"/>
            <a:pathLst>
              <a:path h="3596157" w="4566549">
                <a:moveTo>
                  <a:pt x="0" y="0"/>
                </a:moveTo>
                <a:lnTo>
                  <a:pt x="4566549" y="0"/>
                </a:lnTo>
                <a:lnTo>
                  <a:pt x="4566549" y="3596157"/>
                </a:lnTo>
                <a:lnTo>
                  <a:pt x="0" y="359615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220900">
            <a:off x="11476429" y="7444182"/>
            <a:ext cx="2375486" cy="3453431"/>
          </a:xfrm>
          <a:custGeom>
            <a:avLst/>
            <a:gdLst/>
            <a:ahLst/>
            <a:cxnLst/>
            <a:rect r="r" b="b" t="t" l="l"/>
            <a:pathLst>
              <a:path h="3453431" w="2375486">
                <a:moveTo>
                  <a:pt x="0" y="0"/>
                </a:moveTo>
                <a:lnTo>
                  <a:pt x="2375486" y="0"/>
                </a:lnTo>
                <a:lnTo>
                  <a:pt x="2375486" y="3453431"/>
                </a:lnTo>
                <a:lnTo>
                  <a:pt x="0" y="345343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30859" t="-7311" r="0" b="-6197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839654">
            <a:off x="48536" y="1381761"/>
            <a:ext cx="1342139" cy="471300"/>
          </a:xfrm>
          <a:custGeom>
            <a:avLst/>
            <a:gdLst/>
            <a:ahLst/>
            <a:cxnLst/>
            <a:rect r="r" b="b" t="t" l="l"/>
            <a:pathLst>
              <a:path h="471300" w="1342139">
                <a:moveTo>
                  <a:pt x="0" y="0"/>
                </a:moveTo>
                <a:lnTo>
                  <a:pt x="1342139" y="0"/>
                </a:lnTo>
                <a:lnTo>
                  <a:pt x="1342139" y="471300"/>
                </a:lnTo>
                <a:lnTo>
                  <a:pt x="0" y="4713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3708" t="0" r="-15229" b="-33521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688683">
            <a:off x="16544054" y="5092654"/>
            <a:ext cx="1100927" cy="1187274"/>
          </a:xfrm>
          <a:custGeom>
            <a:avLst/>
            <a:gdLst/>
            <a:ahLst/>
            <a:cxnLst/>
            <a:rect r="r" b="b" t="t" l="l"/>
            <a:pathLst>
              <a:path h="1187274" w="1100927">
                <a:moveTo>
                  <a:pt x="0" y="0"/>
                </a:moveTo>
                <a:lnTo>
                  <a:pt x="1100926" y="0"/>
                </a:lnTo>
                <a:lnTo>
                  <a:pt x="1100926" y="1187274"/>
                </a:lnTo>
                <a:lnTo>
                  <a:pt x="0" y="118727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975243">
            <a:off x="17097055" y="1277758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6"/>
                </a:lnTo>
                <a:lnTo>
                  <a:pt x="0" y="6793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975243">
            <a:off x="433229" y="3913274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7"/>
                </a:lnTo>
                <a:lnTo>
                  <a:pt x="0" y="67930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756877">
            <a:off x="17042543" y="6799273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6"/>
                </a:lnTo>
                <a:lnTo>
                  <a:pt x="0" y="6793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5060731" y="3367474"/>
            <a:ext cx="8166538" cy="3371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FE6359"/>
                </a:solidFill>
                <a:latin typeface="Apricots"/>
                <a:ea typeface="Apricots"/>
                <a:cs typeface="Apricots"/>
                <a:sym typeface="Apricots"/>
              </a:rPr>
              <a:t>RELACIÓN ENTRE SOCIEDAD, CULTURA Y EDUCACIÓN.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4770204" y="4671995"/>
            <a:ext cx="581054" cy="1058644"/>
          </a:xfrm>
          <a:custGeom>
            <a:avLst/>
            <a:gdLst/>
            <a:ahLst/>
            <a:cxnLst/>
            <a:rect r="r" b="b" t="t" l="l"/>
            <a:pathLst>
              <a:path h="1058644" w="581054">
                <a:moveTo>
                  <a:pt x="0" y="0"/>
                </a:moveTo>
                <a:lnTo>
                  <a:pt x="581054" y="0"/>
                </a:lnTo>
                <a:lnTo>
                  <a:pt x="581054" y="1058644"/>
                </a:lnTo>
                <a:lnTo>
                  <a:pt x="0" y="105864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-54367" r="-370760" b="-9603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true" rot="0">
            <a:off x="12936742" y="4765112"/>
            <a:ext cx="581054" cy="1058644"/>
          </a:xfrm>
          <a:custGeom>
            <a:avLst/>
            <a:gdLst/>
            <a:ahLst/>
            <a:cxnLst/>
            <a:rect r="r" b="b" t="t" l="l"/>
            <a:pathLst>
              <a:path h="1058644" w="581054">
                <a:moveTo>
                  <a:pt x="581054" y="1058645"/>
                </a:moveTo>
                <a:lnTo>
                  <a:pt x="0" y="1058645"/>
                </a:lnTo>
                <a:lnTo>
                  <a:pt x="0" y="0"/>
                </a:lnTo>
                <a:lnTo>
                  <a:pt x="581054" y="0"/>
                </a:lnTo>
                <a:lnTo>
                  <a:pt x="581054" y="1058645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-54367" r="-370760" b="-9603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0" y="7700243"/>
            <a:ext cx="3955586" cy="2593941"/>
          </a:xfrm>
          <a:custGeom>
            <a:avLst/>
            <a:gdLst/>
            <a:ahLst/>
            <a:cxnLst/>
            <a:rect r="r" b="b" t="t" l="l"/>
            <a:pathLst>
              <a:path h="2593941" w="3955586">
                <a:moveTo>
                  <a:pt x="0" y="0"/>
                </a:moveTo>
                <a:lnTo>
                  <a:pt x="3955586" y="0"/>
                </a:lnTo>
                <a:lnTo>
                  <a:pt x="3955586" y="2593941"/>
                </a:lnTo>
                <a:lnTo>
                  <a:pt x="0" y="259394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3959" t="-15546" r="-5740" b="-51739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966" r="0" b="-9966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5400000">
            <a:off x="3042949" y="-1087561"/>
            <a:ext cx="1946964" cy="3254802"/>
          </a:xfrm>
          <a:custGeom>
            <a:avLst/>
            <a:gdLst/>
            <a:ahLst/>
            <a:cxnLst/>
            <a:rect r="r" b="b" t="t" l="l"/>
            <a:pathLst>
              <a:path h="3254802" w="1946964">
                <a:moveTo>
                  <a:pt x="1946963" y="0"/>
                </a:moveTo>
                <a:lnTo>
                  <a:pt x="0" y="0"/>
                </a:lnTo>
                <a:lnTo>
                  <a:pt x="0" y="3254802"/>
                </a:lnTo>
                <a:lnTo>
                  <a:pt x="1946963" y="3254802"/>
                </a:lnTo>
                <a:lnTo>
                  <a:pt x="194696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244433">
            <a:off x="-295922" y="-317120"/>
            <a:ext cx="3895396" cy="3067625"/>
          </a:xfrm>
          <a:custGeom>
            <a:avLst/>
            <a:gdLst/>
            <a:ahLst/>
            <a:cxnLst/>
            <a:rect r="r" b="b" t="t" l="l"/>
            <a:pathLst>
              <a:path h="3067625" w="3895396">
                <a:moveTo>
                  <a:pt x="0" y="0"/>
                </a:moveTo>
                <a:lnTo>
                  <a:pt x="3895396" y="0"/>
                </a:lnTo>
                <a:lnTo>
                  <a:pt x="3895396" y="3067624"/>
                </a:lnTo>
                <a:lnTo>
                  <a:pt x="0" y="30676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8959448">
            <a:off x="13389509" y="399827"/>
            <a:ext cx="4321366" cy="1532121"/>
          </a:xfrm>
          <a:custGeom>
            <a:avLst/>
            <a:gdLst/>
            <a:ahLst/>
            <a:cxnLst/>
            <a:rect r="r" b="b" t="t" l="l"/>
            <a:pathLst>
              <a:path h="1532121" w="4321366">
                <a:moveTo>
                  <a:pt x="0" y="0"/>
                </a:moveTo>
                <a:lnTo>
                  <a:pt x="4321366" y="0"/>
                </a:lnTo>
                <a:lnTo>
                  <a:pt x="4321366" y="1532121"/>
                </a:lnTo>
                <a:lnTo>
                  <a:pt x="0" y="1532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26446" y="539840"/>
            <a:ext cx="3290844" cy="3976851"/>
          </a:xfrm>
          <a:custGeom>
            <a:avLst/>
            <a:gdLst/>
            <a:ahLst/>
            <a:cxnLst/>
            <a:rect r="r" b="b" t="t" l="l"/>
            <a:pathLst>
              <a:path h="3976851" w="3290844">
                <a:moveTo>
                  <a:pt x="0" y="0"/>
                </a:moveTo>
                <a:lnTo>
                  <a:pt x="3290844" y="0"/>
                </a:lnTo>
                <a:lnTo>
                  <a:pt x="3290844" y="3976851"/>
                </a:lnTo>
                <a:lnTo>
                  <a:pt x="0" y="39768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115014" y="1188117"/>
            <a:ext cx="8057973" cy="970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50"/>
              </a:lnSpc>
            </a:pPr>
            <a:r>
              <a:rPr lang="en-US" sz="6200">
                <a:solidFill>
                  <a:srgbClr val="00A49F"/>
                </a:solidFill>
                <a:latin typeface="Handy Casual"/>
                <a:ea typeface="Handy Casual"/>
                <a:cs typeface="Handy Casual"/>
                <a:sym typeface="Handy Casual"/>
              </a:rPr>
              <a:t>RETOS Y SOLUCIONES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2023307">
            <a:off x="12983809" y="724248"/>
            <a:ext cx="360530" cy="984887"/>
          </a:xfrm>
          <a:custGeom>
            <a:avLst/>
            <a:gdLst/>
            <a:ahLst/>
            <a:cxnLst/>
            <a:rect r="r" b="b" t="t" l="l"/>
            <a:pathLst>
              <a:path h="984887" w="360530">
                <a:moveTo>
                  <a:pt x="0" y="0"/>
                </a:moveTo>
                <a:lnTo>
                  <a:pt x="360530" y="0"/>
                </a:lnTo>
                <a:lnTo>
                  <a:pt x="360530" y="984887"/>
                </a:lnTo>
                <a:lnTo>
                  <a:pt x="0" y="9848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575506" y="6647276"/>
            <a:ext cx="5079015" cy="2844248"/>
          </a:xfrm>
          <a:custGeom>
            <a:avLst/>
            <a:gdLst/>
            <a:ahLst/>
            <a:cxnLst/>
            <a:rect r="r" b="b" t="t" l="l"/>
            <a:pathLst>
              <a:path h="2844248" w="5079015">
                <a:moveTo>
                  <a:pt x="0" y="0"/>
                </a:moveTo>
                <a:lnTo>
                  <a:pt x="5079015" y="0"/>
                </a:lnTo>
                <a:lnTo>
                  <a:pt x="5079015" y="2844248"/>
                </a:lnTo>
                <a:lnTo>
                  <a:pt x="0" y="28442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854646" y="6425366"/>
            <a:ext cx="5324571" cy="3543260"/>
          </a:xfrm>
          <a:custGeom>
            <a:avLst/>
            <a:gdLst/>
            <a:ahLst/>
            <a:cxnLst/>
            <a:rect r="r" b="b" t="t" l="l"/>
            <a:pathLst>
              <a:path h="3543260" w="5324571">
                <a:moveTo>
                  <a:pt x="0" y="0"/>
                </a:moveTo>
                <a:lnTo>
                  <a:pt x="5324571" y="0"/>
                </a:lnTo>
                <a:lnTo>
                  <a:pt x="5324571" y="3543260"/>
                </a:lnTo>
                <a:lnTo>
                  <a:pt x="0" y="35432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575506" y="4469066"/>
            <a:ext cx="5079015" cy="1659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74"/>
              </a:lnSpc>
            </a:pPr>
            <a:r>
              <a:rPr lang="en-US" sz="241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Falta de recursos, prejuicios culturales y currículos desactualizados son algunos de los obstáculos.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854646" y="4469066"/>
            <a:ext cx="5028496" cy="1681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20"/>
              </a:lnSpc>
            </a:pPr>
            <a:r>
              <a:rPr lang="en-US" sz="2443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Implementar programas educativos inclusivos, colaborar con organizaciones culturales y utilizar la tecnología para el aprendizaje.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604069" y="3144592"/>
            <a:ext cx="5693325" cy="589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E6359"/>
                </a:solidFill>
                <a:latin typeface="Handy Casual"/>
                <a:ea typeface="Handy Casual"/>
                <a:cs typeface="Handy Casual"/>
                <a:sym typeface="Handy Casual"/>
              </a:rPr>
              <a:t>DESAFÍOS EN LA EDUCACIÓN CULTURAL: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854646" y="2844554"/>
            <a:ext cx="4514356" cy="1190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E6359"/>
                </a:solidFill>
                <a:latin typeface="Handy Casual"/>
                <a:ea typeface="Handy Casual"/>
                <a:cs typeface="Handy Casual"/>
                <a:sym typeface="Handy Casual"/>
              </a:rPr>
              <a:t>EJEMPLOS DE BUENAS PRÁCTICAS Y SOLUCIONES INNOVADORAS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966" r="0" b="-99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893254">
            <a:off x="1117064" y="3376625"/>
            <a:ext cx="1946964" cy="3254802"/>
          </a:xfrm>
          <a:custGeom>
            <a:avLst/>
            <a:gdLst/>
            <a:ahLst/>
            <a:cxnLst/>
            <a:rect r="r" b="b" t="t" l="l"/>
            <a:pathLst>
              <a:path h="3254802" w="1946964">
                <a:moveTo>
                  <a:pt x="0" y="0"/>
                </a:moveTo>
                <a:lnTo>
                  <a:pt x="1946964" y="0"/>
                </a:lnTo>
                <a:lnTo>
                  <a:pt x="1946964" y="3254803"/>
                </a:lnTo>
                <a:lnTo>
                  <a:pt x="0" y="32548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9268304">
            <a:off x="14672063" y="2090200"/>
            <a:ext cx="4321366" cy="1532121"/>
          </a:xfrm>
          <a:custGeom>
            <a:avLst/>
            <a:gdLst/>
            <a:ahLst/>
            <a:cxnLst/>
            <a:rect r="r" b="b" t="t" l="l"/>
            <a:pathLst>
              <a:path h="1532121" w="4321366">
                <a:moveTo>
                  <a:pt x="0" y="0"/>
                </a:moveTo>
                <a:lnTo>
                  <a:pt x="4321366" y="0"/>
                </a:lnTo>
                <a:lnTo>
                  <a:pt x="4321366" y="1532121"/>
                </a:lnTo>
                <a:lnTo>
                  <a:pt x="0" y="15321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5400000">
            <a:off x="4523789" y="-1174738"/>
            <a:ext cx="9240423" cy="12636476"/>
          </a:xfrm>
          <a:custGeom>
            <a:avLst/>
            <a:gdLst/>
            <a:ahLst/>
            <a:cxnLst/>
            <a:rect r="r" b="b" t="t" l="l"/>
            <a:pathLst>
              <a:path h="12636476" w="9240423">
                <a:moveTo>
                  <a:pt x="0" y="12636476"/>
                </a:moveTo>
                <a:lnTo>
                  <a:pt x="9240422" y="12636476"/>
                </a:lnTo>
                <a:lnTo>
                  <a:pt x="9240422" y="0"/>
                </a:lnTo>
                <a:lnTo>
                  <a:pt x="0" y="0"/>
                </a:lnTo>
                <a:lnTo>
                  <a:pt x="0" y="12636476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4167930" y="3271883"/>
            <a:ext cx="2588616" cy="6491828"/>
          </a:xfrm>
          <a:custGeom>
            <a:avLst/>
            <a:gdLst/>
            <a:ahLst/>
            <a:cxnLst/>
            <a:rect r="r" b="b" t="t" l="l"/>
            <a:pathLst>
              <a:path h="6491828" w="2588616">
                <a:moveTo>
                  <a:pt x="2588616" y="0"/>
                </a:moveTo>
                <a:lnTo>
                  <a:pt x="0" y="0"/>
                </a:lnTo>
                <a:lnTo>
                  <a:pt x="0" y="6491828"/>
                </a:lnTo>
                <a:lnTo>
                  <a:pt x="2588616" y="6491828"/>
                </a:lnTo>
                <a:lnTo>
                  <a:pt x="258861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32899" y="4867706"/>
            <a:ext cx="4877645" cy="4896005"/>
          </a:xfrm>
          <a:custGeom>
            <a:avLst/>
            <a:gdLst/>
            <a:ahLst/>
            <a:cxnLst/>
            <a:rect r="r" b="b" t="t" l="l"/>
            <a:pathLst>
              <a:path h="4896005" w="4877645">
                <a:moveTo>
                  <a:pt x="0" y="0"/>
                </a:moveTo>
                <a:lnTo>
                  <a:pt x="4877646" y="0"/>
                </a:lnTo>
                <a:lnTo>
                  <a:pt x="4877646" y="4896005"/>
                </a:lnTo>
                <a:lnTo>
                  <a:pt x="0" y="48960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599910" y="3735508"/>
            <a:ext cx="8270875" cy="4387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98"/>
              </a:lnSpc>
            </a:pPr>
            <a:r>
              <a:rPr lang="en-US" sz="3141">
                <a:solidFill>
                  <a:srgbClr val="323232"/>
                </a:solidFill>
                <a:latin typeface="Sniglet"/>
                <a:ea typeface="Sniglet"/>
                <a:cs typeface="Sniglet"/>
                <a:sym typeface="Sniglet"/>
              </a:rPr>
              <a:t>-Definición: Proceso de adquirir conocimientos, habilidades, valores y actitudes. La educación formal se da en escuelas y universidades, mientras que la educación informal ocurre en la vida cotidiana.</a:t>
            </a:r>
          </a:p>
          <a:p>
            <a:pPr algn="just" marL="0" indent="0" lvl="0">
              <a:lnSpc>
                <a:spcPts val="4398"/>
              </a:lnSpc>
              <a:spcBef>
                <a:spcPct val="0"/>
              </a:spcBef>
            </a:pPr>
            <a:r>
              <a:rPr lang="en-US" sz="3141">
                <a:solidFill>
                  <a:srgbClr val="323232"/>
                </a:solidFill>
                <a:latin typeface="Sniglet"/>
                <a:ea typeface="Sniglet"/>
                <a:cs typeface="Sniglet"/>
                <a:sym typeface="Sniglet"/>
              </a:rPr>
              <a:t>-Objetivo: Desarrollar individuos críticos, capaces de contribuir a la sociedad y tomar decisiones informadas.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6155974" y="1885732"/>
            <a:ext cx="597525" cy="1088654"/>
          </a:xfrm>
          <a:custGeom>
            <a:avLst/>
            <a:gdLst/>
            <a:ahLst/>
            <a:cxnLst/>
            <a:rect r="r" b="b" t="t" l="l"/>
            <a:pathLst>
              <a:path h="1088654" w="597525">
                <a:moveTo>
                  <a:pt x="0" y="0"/>
                </a:moveTo>
                <a:lnTo>
                  <a:pt x="597525" y="0"/>
                </a:lnTo>
                <a:lnTo>
                  <a:pt x="597525" y="1088653"/>
                </a:lnTo>
                <a:lnTo>
                  <a:pt x="0" y="10886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-54367" r="-370760" b="-9603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true" rot="0">
            <a:off x="12421898" y="1885732"/>
            <a:ext cx="597525" cy="1088654"/>
          </a:xfrm>
          <a:custGeom>
            <a:avLst/>
            <a:gdLst/>
            <a:ahLst/>
            <a:cxnLst/>
            <a:rect r="r" b="b" t="t" l="l"/>
            <a:pathLst>
              <a:path h="1088654" w="597525">
                <a:moveTo>
                  <a:pt x="597525" y="1088653"/>
                </a:moveTo>
                <a:lnTo>
                  <a:pt x="0" y="1088653"/>
                </a:lnTo>
                <a:lnTo>
                  <a:pt x="0" y="0"/>
                </a:lnTo>
                <a:lnTo>
                  <a:pt x="597525" y="0"/>
                </a:lnTo>
                <a:lnTo>
                  <a:pt x="597525" y="1088653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-54367" r="-370760" b="-9603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2492452">
            <a:off x="-1862303" y="240245"/>
            <a:ext cx="5782005" cy="1576910"/>
          </a:xfrm>
          <a:custGeom>
            <a:avLst/>
            <a:gdLst/>
            <a:ahLst/>
            <a:cxnLst/>
            <a:rect r="r" b="b" t="t" l="l"/>
            <a:pathLst>
              <a:path h="1576910" w="5782005">
                <a:moveTo>
                  <a:pt x="0" y="0"/>
                </a:moveTo>
                <a:lnTo>
                  <a:pt x="5782006" y="0"/>
                </a:lnTo>
                <a:lnTo>
                  <a:pt x="5782006" y="1576910"/>
                </a:lnTo>
                <a:lnTo>
                  <a:pt x="0" y="15769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307921">
            <a:off x="808536" y="2047696"/>
            <a:ext cx="1100927" cy="1187274"/>
          </a:xfrm>
          <a:custGeom>
            <a:avLst/>
            <a:gdLst/>
            <a:ahLst/>
            <a:cxnLst/>
            <a:rect r="r" b="b" t="t" l="l"/>
            <a:pathLst>
              <a:path h="1187274" w="1100927">
                <a:moveTo>
                  <a:pt x="0" y="0"/>
                </a:moveTo>
                <a:lnTo>
                  <a:pt x="1100926" y="0"/>
                </a:lnTo>
                <a:lnTo>
                  <a:pt x="1100926" y="1187274"/>
                </a:lnTo>
                <a:lnTo>
                  <a:pt x="0" y="11872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2700000">
            <a:off x="16679382" y="7323552"/>
            <a:ext cx="969336" cy="969336"/>
          </a:xfrm>
          <a:custGeom>
            <a:avLst/>
            <a:gdLst/>
            <a:ahLst/>
            <a:cxnLst/>
            <a:rect r="r" b="b" t="t" l="l"/>
            <a:pathLst>
              <a:path h="969336" w="969336">
                <a:moveTo>
                  <a:pt x="0" y="0"/>
                </a:moveTo>
                <a:lnTo>
                  <a:pt x="969336" y="0"/>
                </a:lnTo>
                <a:lnTo>
                  <a:pt x="969336" y="969336"/>
                </a:lnTo>
                <a:lnTo>
                  <a:pt x="0" y="9693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216371">
            <a:off x="16944349" y="4491027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6"/>
                </a:lnTo>
                <a:lnTo>
                  <a:pt x="0" y="6793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3198342">
            <a:off x="16298361" y="741385"/>
            <a:ext cx="360530" cy="984887"/>
          </a:xfrm>
          <a:custGeom>
            <a:avLst/>
            <a:gdLst/>
            <a:ahLst/>
            <a:cxnLst/>
            <a:rect r="r" b="b" t="t" l="l"/>
            <a:pathLst>
              <a:path h="984887" w="360530">
                <a:moveTo>
                  <a:pt x="0" y="0"/>
                </a:moveTo>
                <a:lnTo>
                  <a:pt x="360530" y="0"/>
                </a:lnTo>
                <a:lnTo>
                  <a:pt x="360530" y="984888"/>
                </a:lnTo>
                <a:lnTo>
                  <a:pt x="0" y="9848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06613" y="664510"/>
            <a:ext cx="3698022" cy="3953646"/>
          </a:xfrm>
          <a:custGeom>
            <a:avLst/>
            <a:gdLst/>
            <a:ahLst/>
            <a:cxnLst/>
            <a:rect r="r" b="b" t="t" l="l"/>
            <a:pathLst>
              <a:path h="3953646" w="3698022">
                <a:moveTo>
                  <a:pt x="0" y="0"/>
                </a:moveTo>
                <a:lnTo>
                  <a:pt x="3698022" y="0"/>
                </a:lnTo>
                <a:lnTo>
                  <a:pt x="3698022" y="3953646"/>
                </a:lnTo>
                <a:lnTo>
                  <a:pt x="0" y="395364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753499" y="1826396"/>
            <a:ext cx="5668399" cy="2267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7"/>
              </a:lnSpc>
            </a:pPr>
            <a:r>
              <a:rPr lang="en-US" sz="4789">
                <a:solidFill>
                  <a:srgbClr val="00A49F"/>
                </a:solidFill>
                <a:latin typeface="Apricots"/>
                <a:ea typeface="Apricots"/>
                <a:cs typeface="Apricots"/>
                <a:sym typeface="Apricots"/>
              </a:rPr>
              <a:t>Educación y valores sociales</a:t>
            </a:r>
          </a:p>
          <a:p>
            <a:pPr algn="ctr">
              <a:lnSpc>
                <a:spcPts val="5987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966" r="0" b="-99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893254">
            <a:off x="1117064" y="3376625"/>
            <a:ext cx="1946964" cy="3254802"/>
          </a:xfrm>
          <a:custGeom>
            <a:avLst/>
            <a:gdLst/>
            <a:ahLst/>
            <a:cxnLst/>
            <a:rect r="r" b="b" t="t" l="l"/>
            <a:pathLst>
              <a:path h="3254802" w="1946964">
                <a:moveTo>
                  <a:pt x="0" y="0"/>
                </a:moveTo>
                <a:lnTo>
                  <a:pt x="1946964" y="0"/>
                </a:lnTo>
                <a:lnTo>
                  <a:pt x="1946964" y="3254803"/>
                </a:lnTo>
                <a:lnTo>
                  <a:pt x="0" y="32548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9268304">
            <a:off x="14672063" y="2090200"/>
            <a:ext cx="4321366" cy="1532121"/>
          </a:xfrm>
          <a:custGeom>
            <a:avLst/>
            <a:gdLst/>
            <a:ahLst/>
            <a:cxnLst/>
            <a:rect r="r" b="b" t="t" l="l"/>
            <a:pathLst>
              <a:path h="1532121" w="4321366">
                <a:moveTo>
                  <a:pt x="0" y="0"/>
                </a:moveTo>
                <a:lnTo>
                  <a:pt x="4321366" y="0"/>
                </a:lnTo>
                <a:lnTo>
                  <a:pt x="4321366" y="1532121"/>
                </a:lnTo>
                <a:lnTo>
                  <a:pt x="0" y="15321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5400000">
            <a:off x="4523789" y="-1174738"/>
            <a:ext cx="9240423" cy="12636476"/>
          </a:xfrm>
          <a:custGeom>
            <a:avLst/>
            <a:gdLst/>
            <a:ahLst/>
            <a:cxnLst/>
            <a:rect r="r" b="b" t="t" l="l"/>
            <a:pathLst>
              <a:path h="12636476" w="9240423">
                <a:moveTo>
                  <a:pt x="0" y="12636476"/>
                </a:moveTo>
                <a:lnTo>
                  <a:pt x="9240422" y="12636476"/>
                </a:lnTo>
                <a:lnTo>
                  <a:pt x="9240422" y="0"/>
                </a:lnTo>
                <a:lnTo>
                  <a:pt x="0" y="0"/>
                </a:lnTo>
                <a:lnTo>
                  <a:pt x="0" y="12636476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4167930" y="3271883"/>
            <a:ext cx="2588616" cy="6491828"/>
          </a:xfrm>
          <a:custGeom>
            <a:avLst/>
            <a:gdLst/>
            <a:ahLst/>
            <a:cxnLst/>
            <a:rect r="r" b="b" t="t" l="l"/>
            <a:pathLst>
              <a:path h="6491828" w="2588616">
                <a:moveTo>
                  <a:pt x="2588616" y="0"/>
                </a:moveTo>
                <a:lnTo>
                  <a:pt x="0" y="0"/>
                </a:lnTo>
                <a:lnTo>
                  <a:pt x="0" y="6491828"/>
                </a:lnTo>
                <a:lnTo>
                  <a:pt x="2588616" y="6491828"/>
                </a:lnTo>
                <a:lnTo>
                  <a:pt x="258861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09370" y="4830680"/>
            <a:ext cx="4877645" cy="4896005"/>
          </a:xfrm>
          <a:custGeom>
            <a:avLst/>
            <a:gdLst/>
            <a:ahLst/>
            <a:cxnLst/>
            <a:rect r="r" b="b" t="t" l="l"/>
            <a:pathLst>
              <a:path h="4896005" w="4877645">
                <a:moveTo>
                  <a:pt x="0" y="0"/>
                </a:moveTo>
                <a:lnTo>
                  <a:pt x="4877645" y="0"/>
                </a:lnTo>
                <a:lnTo>
                  <a:pt x="4877645" y="4896005"/>
                </a:lnTo>
                <a:lnTo>
                  <a:pt x="0" y="48960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580740" y="3427221"/>
            <a:ext cx="4345518" cy="4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78"/>
              </a:lnSpc>
            </a:pPr>
            <a:r>
              <a:rPr lang="en-US" sz="2270">
                <a:solidFill>
                  <a:srgbClr val="323232"/>
                </a:solidFill>
                <a:latin typeface="Sniglet"/>
                <a:ea typeface="Sniglet"/>
                <a:cs typeface="Sniglet"/>
                <a:sym typeface="Sniglet"/>
              </a:rPr>
              <a:t>   - Desarrollo Personal: Fomenta el pensamiento crítico, la creatividad y la resolución de problemas.</a:t>
            </a:r>
          </a:p>
          <a:p>
            <a:pPr algn="just">
              <a:lnSpc>
                <a:spcPts val="3178"/>
              </a:lnSpc>
            </a:pPr>
            <a:r>
              <a:rPr lang="en-US" sz="2270">
                <a:solidFill>
                  <a:srgbClr val="323232"/>
                </a:solidFill>
                <a:latin typeface="Sniglet"/>
                <a:ea typeface="Sniglet"/>
                <a:cs typeface="Sniglet"/>
                <a:sym typeface="Sniglet"/>
              </a:rPr>
              <a:t>   - Desarrollo Social: Promueve la cohesión social, la tolerancia y el respeto hacia los demás.</a:t>
            </a:r>
          </a:p>
          <a:p>
            <a:pPr algn="just" marL="0" indent="0" lvl="0">
              <a:lnSpc>
                <a:spcPts val="3178"/>
              </a:lnSpc>
              <a:spcBef>
                <a:spcPct val="0"/>
              </a:spcBef>
            </a:pPr>
            <a:r>
              <a:rPr lang="en-US" sz="2270">
                <a:solidFill>
                  <a:srgbClr val="323232"/>
                </a:solidFill>
                <a:latin typeface="Sniglet"/>
                <a:ea typeface="Sniglet"/>
                <a:cs typeface="Sniglet"/>
                <a:sym typeface="Sniglet"/>
              </a:rPr>
              <a:t>   - Impacto Económico: Una población educada es fundamental para el crecimiento económico y la innovación.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580740" y="2104793"/>
            <a:ext cx="3884679" cy="1044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3"/>
              </a:lnSpc>
            </a:pPr>
            <a:r>
              <a:rPr lang="en-US" sz="3282">
                <a:solidFill>
                  <a:srgbClr val="00A49F"/>
                </a:solidFill>
                <a:latin typeface="Apricots"/>
                <a:ea typeface="Apricots"/>
                <a:cs typeface="Apricots"/>
                <a:sym typeface="Apricots"/>
              </a:rPr>
              <a:t> Importancia de la Educación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4281978" y="2019162"/>
            <a:ext cx="597525" cy="1088654"/>
          </a:xfrm>
          <a:custGeom>
            <a:avLst/>
            <a:gdLst/>
            <a:ahLst/>
            <a:cxnLst/>
            <a:rect r="r" b="b" t="t" l="l"/>
            <a:pathLst>
              <a:path h="1088654" w="597525">
                <a:moveTo>
                  <a:pt x="0" y="0"/>
                </a:moveTo>
                <a:lnTo>
                  <a:pt x="597524" y="0"/>
                </a:lnTo>
                <a:lnTo>
                  <a:pt x="597524" y="1088654"/>
                </a:lnTo>
                <a:lnTo>
                  <a:pt x="0" y="10886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-54367" r="-370760" b="-9603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true" rot="0">
            <a:off x="8166656" y="2019162"/>
            <a:ext cx="597525" cy="1088654"/>
          </a:xfrm>
          <a:custGeom>
            <a:avLst/>
            <a:gdLst/>
            <a:ahLst/>
            <a:cxnLst/>
            <a:rect r="r" b="b" t="t" l="l"/>
            <a:pathLst>
              <a:path h="1088654" w="597525">
                <a:moveTo>
                  <a:pt x="597525" y="1088654"/>
                </a:moveTo>
                <a:lnTo>
                  <a:pt x="0" y="1088654"/>
                </a:lnTo>
                <a:lnTo>
                  <a:pt x="0" y="0"/>
                </a:lnTo>
                <a:lnTo>
                  <a:pt x="597525" y="0"/>
                </a:lnTo>
                <a:lnTo>
                  <a:pt x="597525" y="1088654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-54367" r="-370760" b="-9603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492452">
            <a:off x="-1862303" y="240245"/>
            <a:ext cx="5782005" cy="1576910"/>
          </a:xfrm>
          <a:custGeom>
            <a:avLst/>
            <a:gdLst/>
            <a:ahLst/>
            <a:cxnLst/>
            <a:rect r="r" b="b" t="t" l="l"/>
            <a:pathLst>
              <a:path h="1576910" w="5782005">
                <a:moveTo>
                  <a:pt x="0" y="0"/>
                </a:moveTo>
                <a:lnTo>
                  <a:pt x="5782006" y="0"/>
                </a:lnTo>
                <a:lnTo>
                  <a:pt x="5782006" y="1576910"/>
                </a:lnTo>
                <a:lnTo>
                  <a:pt x="0" y="15769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307921">
            <a:off x="808536" y="2047696"/>
            <a:ext cx="1100927" cy="1187274"/>
          </a:xfrm>
          <a:custGeom>
            <a:avLst/>
            <a:gdLst/>
            <a:ahLst/>
            <a:cxnLst/>
            <a:rect r="r" b="b" t="t" l="l"/>
            <a:pathLst>
              <a:path h="1187274" w="1100927">
                <a:moveTo>
                  <a:pt x="0" y="0"/>
                </a:moveTo>
                <a:lnTo>
                  <a:pt x="1100926" y="0"/>
                </a:lnTo>
                <a:lnTo>
                  <a:pt x="1100926" y="1187274"/>
                </a:lnTo>
                <a:lnTo>
                  <a:pt x="0" y="11872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2700000">
            <a:off x="16679382" y="7323552"/>
            <a:ext cx="969336" cy="969336"/>
          </a:xfrm>
          <a:custGeom>
            <a:avLst/>
            <a:gdLst/>
            <a:ahLst/>
            <a:cxnLst/>
            <a:rect r="r" b="b" t="t" l="l"/>
            <a:pathLst>
              <a:path h="969336" w="969336">
                <a:moveTo>
                  <a:pt x="0" y="0"/>
                </a:moveTo>
                <a:lnTo>
                  <a:pt x="969336" y="0"/>
                </a:lnTo>
                <a:lnTo>
                  <a:pt x="969336" y="969336"/>
                </a:lnTo>
                <a:lnTo>
                  <a:pt x="0" y="9693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216371">
            <a:off x="16944349" y="4491027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6"/>
                </a:lnTo>
                <a:lnTo>
                  <a:pt x="0" y="6793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3198342">
            <a:off x="16298361" y="741385"/>
            <a:ext cx="360530" cy="984887"/>
          </a:xfrm>
          <a:custGeom>
            <a:avLst/>
            <a:gdLst/>
            <a:ahLst/>
            <a:cxnLst/>
            <a:rect r="r" b="b" t="t" l="l"/>
            <a:pathLst>
              <a:path h="984887" w="360530">
                <a:moveTo>
                  <a:pt x="0" y="0"/>
                </a:moveTo>
                <a:lnTo>
                  <a:pt x="360530" y="0"/>
                </a:lnTo>
                <a:lnTo>
                  <a:pt x="360530" y="984888"/>
                </a:lnTo>
                <a:lnTo>
                  <a:pt x="0" y="9848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9716184" y="2581698"/>
            <a:ext cx="3884679" cy="5261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3"/>
              </a:lnSpc>
            </a:pPr>
            <a:r>
              <a:rPr lang="en-US" sz="3282">
                <a:solidFill>
                  <a:srgbClr val="00A49F"/>
                </a:solidFill>
                <a:latin typeface="Apricots"/>
                <a:ea typeface="Apricots"/>
                <a:cs typeface="Apricots"/>
                <a:sym typeface="Apricots"/>
              </a:rPr>
              <a:t>Valores Sociales</a:t>
            </a:r>
          </a:p>
        </p:txBody>
      </p:sp>
      <p:sp>
        <p:nvSpPr>
          <p:cNvPr name="Freeform 18" id="18"/>
          <p:cNvSpPr/>
          <p:nvPr/>
        </p:nvSpPr>
        <p:spPr>
          <a:xfrm flipH="true" flipV="true" rot="0">
            <a:off x="13372912" y="2308280"/>
            <a:ext cx="597525" cy="1088654"/>
          </a:xfrm>
          <a:custGeom>
            <a:avLst/>
            <a:gdLst/>
            <a:ahLst/>
            <a:cxnLst/>
            <a:rect r="r" b="b" t="t" l="l"/>
            <a:pathLst>
              <a:path h="1088654" w="597525">
                <a:moveTo>
                  <a:pt x="597524" y="1088654"/>
                </a:moveTo>
                <a:lnTo>
                  <a:pt x="0" y="1088654"/>
                </a:lnTo>
                <a:lnTo>
                  <a:pt x="0" y="0"/>
                </a:lnTo>
                <a:lnTo>
                  <a:pt x="597524" y="0"/>
                </a:lnTo>
                <a:lnTo>
                  <a:pt x="597524" y="1088654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-54367" r="-370760" b="-9603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417422" y="2183230"/>
            <a:ext cx="597525" cy="1088654"/>
          </a:xfrm>
          <a:custGeom>
            <a:avLst/>
            <a:gdLst/>
            <a:ahLst/>
            <a:cxnLst/>
            <a:rect r="r" b="b" t="t" l="l"/>
            <a:pathLst>
              <a:path h="1088654" w="597525">
                <a:moveTo>
                  <a:pt x="0" y="0"/>
                </a:moveTo>
                <a:lnTo>
                  <a:pt x="597524" y="0"/>
                </a:lnTo>
                <a:lnTo>
                  <a:pt x="597524" y="1088653"/>
                </a:lnTo>
                <a:lnTo>
                  <a:pt x="0" y="10886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-54367" r="-370760" b="-9603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9624918" y="3488401"/>
            <a:ext cx="4345518" cy="3981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78"/>
              </a:lnSpc>
            </a:pPr>
            <a:r>
              <a:rPr lang="en-US" sz="2270">
                <a:solidFill>
                  <a:srgbClr val="323232"/>
                </a:solidFill>
                <a:latin typeface="Sniglet"/>
                <a:ea typeface="Sniglet"/>
                <a:cs typeface="Sniglet"/>
                <a:sym typeface="Sniglet"/>
              </a:rPr>
              <a:t>- Definición: Principios y creencias que guían el comportamiento de los individuos en la sociedad. Ejemplos incluyen respeto, responsabilidad, honestidad y solidaridad.</a:t>
            </a:r>
          </a:p>
          <a:p>
            <a:pPr algn="just" marL="0" indent="0" lvl="0">
              <a:lnSpc>
                <a:spcPts val="3178"/>
              </a:lnSpc>
              <a:spcBef>
                <a:spcPct val="0"/>
              </a:spcBef>
            </a:pPr>
            <a:r>
              <a:rPr lang="en-US" sz="2270">
                <a:solidFill>
                  <a:srgbClr val="323232"/>
                </a:solidFill>
                <a:latin typeface="Sniglet"/>
                <a:ea typeface="Sniglet"/>
                <a:cs typeface="Sniglet"/>
                <a:sym typeface="Sniglet"/>
              </a:rPr>
              <a:t>   - Función: Ayudan a mantener el orden social y a fomentar relaciones positivas entre las personas.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966" r="0" b="-99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893254">
            <a:off x="1117064" y="3376625"/>
            <a:ext cx="1946964" cy="3254802"/>
          </a:xfrm>
          <a:custGeom>
            <a:avLst/>
            <a:gdLst/>
            <a:ahLst/>
            <a:cxnLst/>
            <a:rect r="r" b="b" t="t" l="l"/>
            <a:pathLst>
              <a:path h="3254802" w="1946964">
                <a:moveTo>
                  <a:pt x="0" y="0"/>
                </a:moveTo>
                <a:lnTo>
                  <a:pt x="1946964" y="0"/>
                </a:lnTo>
                <a:lnTo>
                  <a:pt x="1946964" y="3254803"/>
                </a:lnTo>
                <a:lnTo>
                  <a:pt x="0" y="32548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9268304">
            <a:off x="14672063" y="2090200"/>
            <a:ext cx="4321366" cy="1532121"/>
          </a:xfrm>
          <a:custGeom>
            <a:avLst/>
            <a:gdLst/>
            <a:ahLst/>
            <a:cxnLst/>
            <a:rect r="r" b="b" t="t" l="l"/>
            <a:pathLst>
              <a:path h="1532121" w="4321366">
                <a:moveTo>
                  <a:pt x="0" y="0"/>
                </a:moveTo>
                <a:lnTo>
                  <a:pt x="4321366" y="0"/>
                </a:lnTo>
                <a:lnTo>
                  <a:pt x="4321366" y="1532121"/>
                </a:lnTo>
                <a:lnTo>
                  <a:pt x="0" y="15321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5400000">
            <a:off x="4523789" y="-1174738"/>
            <a:ext cx="9240423" cy="12636476"/>
          </a:xfrm>
          <a:custGeom>
            <a:avLst/>
            <a:gdLst/>
            <a:ahLst/>
            <a:cxnLst/>
            <a:rect r="r" b="b" t="t" l="l"/>
            <a:pathLst>
              <a:path h="12636476" w="9240423">
                <a:moveTo>
                  <a:pt x="0" y="12636476"/>
                </a:moveTo>
                <a:lnTo>
                  <a:pt x="9240422" y="12636476"/>
                </a:lnTo>
                <a:lnTo>
                  <a:pt x="9240422" y="0"/>
                </a:lnTo>
                <a:lnTo>
                  <a:pt x="0" y="0"/>
                </a:lnTo>
                <a:lnTo>
                  <a:pt x="0" y="12636476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4167930" y="3271883"/>
            <a:ext cx="2588616" cy="6491828"/>
          </a:xfrm>
          <a:custGeom>
            <a:avLst/>
            <a:gdLst/>
            <a:ahLst/>
            <a:cxnLst/>
            <a:rect r="r" b="b" t="t" l="l"/>
            <a:pathLst>
              <a:path h="6491828" w="2588616">
                <a:moveTo>
                  <a:pt x="2588616" y="0"/>
                </a:moveTo>
                <a:lnTo>
                  <a:pt x="0" y="0"/>
                </a:lnTo>
                <a:lnTo>
                  <a:pt x="0" y="6491828"/>
                </a:lnTo>
                <a:lnTo>
                  <a:pt x="2588616" y="6491828"/>
                </a:lnTo>
                <a:lnTo>
                  <a:pt x="258861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09370" y="4830680"/>
            <a:ext cx="4877645" cy="4896005"/>
          </a:xfrm>
          <a:custGeom>
            <a:avLst/>
            <a:gdLst/>
            <a:ahLst/>
            <a:cxnLst/>
            <a:rect r="r" b="b" t="t" l="l"/>
            <a:pathLst>
              <a:path h="4896005" w="4877645">
                <a:moveTo>
                  <a:pt x="0" y="0"/>
                </a:moveTo>
                <a:lnTo>
                  <a:pt x="4877645" y="0"/>
                </a:lnTo>
                <a:lnTo>
                  <a:pt x="4877645" y="4896005"/>
                </a:lnTo>
                <a:lnTo>
                  <a:pt x="0" y="48960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580740" y="3427221"/>
            <a:ext cx="4345518" cy="4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78"/>
              </a:lnSpc>
            </a:pPr>
            <a:r>
              <a:rPr lang="en-US" sz="2270">
                <a:solidFill>
                  <a:srgbClr val="323232"/>
                </a:solidFill>
                <a:latin typeface="Sniglet"/>
                <a:ea typeface="Sniglet"/>
                <a:cs typeface="Sniglet"/>
                <a:sym typeface="Sniglet"/>
              </a:rPr>
              <a:t>  - Promoción de Valores: La educación no solo transmite conocimientos, sino que también educa en valores. Se busca formar ciudadanos éticos y responsables.</a:t>
            </a:r>
          </a:p>
          <a:p>
            <a:pPr algn="just" marL="0" indent="0" lvl="0">
              <a:lnSpc>
                <a:spcPts val="3178"/>
              </a:lnSpc>
              <a:spcBef>
                <a:spcPct val="0"/>
              </a:spcBef>
            </a:pPr>
            <a:r>
              <a:rPr lang="en-US" sz="2270">
                <a:solidFill>
                  <a:srgbClr val="323232"/>
                </a:solidFill>
                <a:latin typeface="Sniglet"/>
                <a:ea typeface="Sniglet"/>
                <a:cs typeface="Sniglet"/>
                <a:sym typeface="Sniglet"/>
              </a:rPr>
              <a:t>   - Métodos de Enseñanza: Incorporar la educación en valores a través de actividades, debates y proyectos comunitarios.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580740" y="2104793"/>
            <a:ext cx="3884679" cy="1044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3"/>
              </a:lnSpc>
            </a:pPr>
            <a:r>
              <a:rPr lang="en-US" sz="3282">
                <a:solidFill>
                  <a:srgbClr val="00A49F"/>
                </a:solidFill>
                <a:latin typeface="Apricots"/>
                <a:ea typeface="Apricots"/>
                <a:cs typeface="Apricots"/>
                <a:sym typeface="Apricots"/>
              </a:rPr>
              <a:t>Valores en la Educación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4281978" y="2019162"/>
            <a:ext cx="597525" cy="1088654"/>
          </a:xfrm>
          <a:custGeom>
            <a:avLst/>
            <a:gdLst/>
            <a:ahLst/>
            <a:cxnLst/>
            <a:rect r="r" b="b" t="t" l="l"/>
            <a:pathLst>
              <a:path h="1088654" w="597525">
                <a:moveTo>
                  <a:pt x="0" y="0"/>
                </a:moveTo>
                <a:lnTo>
                  <a:pt x="597524" y="0"/>
                </a:lnTo>
                <a:lnTo>
                  <a:pt x="597524" y="1088654"/>
                </a:lnTo>
                <a:lnTo>
                  <a:pt x="0" y="10886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-54367" r="-370760" b="-9603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true" rot="0">
            <a:off x="8166656" y="2019162"/>
            <a:ext cx="597525" cy="1088654"/>
          </a:xfrm>
          <a:custGeom>
            <a:avLst/>
            <a:gdLst/>
            <a:ahLst/>
            <a:cxnLst/>
            <a:rect r="r" b="b" t="t" l="l"/>
            <a:pathLst>
              <a:path h="1088654" w="597525">
                <a:moveTo>
                  <a:pt x="597525" y="1088654"/>
                </a:moveTo>
                <a:lnTo>
                  <a:pt x="0" y="1088654"/>
                </a:lnTo>
                <a:lnTo>
                  <a:pt x="0" y="0"/>
                </a:lnTo>
                <a:lnTo>
                  <a:pt x="597525" y="0"/>
                </a:lnTo>
                <a:lnTo>
                  <a:pt x="597525" y="1088654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-54367" r="-370760" b="-9603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492452">
            <a:off x="-1862303" y="240245"/>
            <a:ext cx="5782005" cy="1576910"/>
          </a:xfrm>
          <a:custGeom>
            <a:avLst/>
            <a:gdLst/>
            <a:ahLst/>
            <a:cxnLst/>
            <a:rect r="r" b="b" t="t" l="l"/>
            <a:pathLst>
              <a:path h="1576910" w="5782005">
                <a:moveTo>
                  <a:pt x="0" y="0"/>
                </a:moveTo>
                <a:lnTo>
                  <a:pt x="5782006" y="0"/>
                </a:lnTo>
                <a:lnTo>
                  <a:pt x="5782006" y="1576910"/>
                </a:lnTo>
                <a:lnTo>
                  <a:pt x="0" y="15769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307921">
            <a:off x="808536" y="2047696"/>
            <a:ext cx="1100927" cy="1187274"/>
          </a:xfrm>
          <a:custGeom>
            <a:avLst/>
            <a:gdLst/>
            <a:ahLst/>
            <a:cxnLst/>
            <a:rect r="r" b="b" t="t" l="l"/>
            <a:pathLst>
              <a:path h="1187274" w="1100927">
                <a:moveTo>
                  <a:pt x="0" y="0"/>
                </a:moveTo>
                <a:lnTo>
                  <a:pt x="1100926" y="0"/>
                </a:lnTo>
                <a:lnTo>
                  <a:pt x="1100926" y="1187274"/>
                </a:lnTo>
                <a:lnTo>
                  <a:pt x="0" y="11872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2700000">
            <a:off x="16679382" y="7323552"/>
            <a:ext cx="969336" cy="969336"/>
          </a:xfrm>
          <a:custGeom>
            <a:avLst/>
            <a:gdLst/>
            <a:ahLst/>
            <a:cxnLst/>
            <a:rect r="r" b="b" t="t" l="l"/>
            <a:pathLst>
              <a:path h="969336" w="969336">
                <a:moveTo>
                  <a:pt x="0" y="0"/>
                </a:moveTo>
                <a:lnTo>
                  <a:pt x="969336" y="0"/>
                </a:lnTo>
                <a:lnTo>
                  <a:pt x="969336" y="969336"/>
                </a:lnTo>
                <a:lnTo>
                  <a:pt x="0" y="9693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216371">
            <a:off x="16944349" y="4491027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6"/>
                </a:lnTo>
                <a:lnTo>
                  <a:pt x="0" y="6793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3198342">
            <a:off x="16298361" y="741385"/>
            <a:ext cx="360530" cy="984887"/>
          </a:xfrm>
          <a:custGeom>
            <a:avLst/>
            <a:gdLst/>
            <a:ahLst/>
            <a:cxnLst/>
            <a:rect r="r" b="b" t="t" l="l"/>
            <a:pathLst>
              <a:path h="984887" w="360530">
                <a:moveTo>
                  <a:pt x="0" y="0"/>
                </a:moveTo>
                <a:lnTo>
                  <a:pt x="360530" y="0"/>
                </a:lnTo>
                <a:lnTo>
                  <a:pt x="360530" y="984888"/>
                </a:lnTo>
                <a:lnTo>
                  <a:pt x="0" y="9848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9716184" y="1845599"/>
            <a:ext cx="3884679" cy="1562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3"/>
              </a:lnSpc>
            </a:pPr>
            <a:r>
              <a:rPr lang="en-US" sz="3282">
                <a:solidFill>
                  <a:srgbClr val="00A49F"/>
                </a:solidFill>
                <a:latin typeface="Apricots"/>
                <a:ea typeface="Apricots"/>
                <a:cs typeface="Apricots"/>
                <a:sym typeface="Apricots"/>
              </a:rPr>
              <a:t>Relación entre Educación y Valores Sociales</a:t>
            </a:r>
          </a:p>
        </p:txBody>
      </p:sp>
      <p:sp>
        <p:nvSpPr>
          <p:cNvPr name="Freeform 18" id="18"/>
          <p:cNvSpPr/>
          <p:nvPr/>
        </p:nvSpPr>
        <p:spPr>
          <a:xfrm flipH="true" flipV="true" rot="0">
            <a:off x="13372912" y="2308280"/>
            <a:ext cx="597525" cy="1088654"/>
          </a:xfrm>
          <a:custGeom>
            <a:avLst/>
            <a:gdLst/>
            <a:ahLst/>
            <a:cxnLst/>
            <a:rect r="r" b="b" t="t" l="l"/>
            <a:pathLst>
              <a:path h="1088654" w="597525">
                <a:moveTo>
                  <a:pt x="597524" y="1088654"/>
                </a:moveTo>
                <a:lnTo>
                  <a:pt x="0" y="1088654"/>
                </a:lnTo>
                <a:lnTo>
                  <a:pt x="0" y="0"/>
                </a:lnTo>
                <a:lnTo>
                  <a:pt x="597524" y="0"/>
                </a:lnTo>
                <a:lnTo>
                  <a:pt x="597524" y="1088654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-54367" r="-370760" b="-9603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278531" y="2183230"/>
            <a:ext cx="597525" cy="1088654"/>
          </a:xfrm>
          <a:custGeom>
            <a:avLst/>
            <a:gdLst/>
            <a:ahLst/>
            <a:cxnLst/>
            <a:rect r="r" b="b" t="t" l="l"/>
            <a:pathLst>
              <a:path h="1088654" w="597525">
                <a:moveTo>
                  <a:pt x="0" y="0"/>
                </a:moveTo>
                <a:lnTo>
                  <a:pt x="597525" y="0"/>
                </a:lnTo>
                <a:lnTo>
                  <a:pt x="597525" y="1088653"/>
                </a:lnTo>
                <a:lnTo>
                  <a:pt x="0" y="10886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-54367" r="-370760" b="-9603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9624918" y="3488401"/>
            <a:ext cx="4345518" cy="4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78"/>
              </a:lnSpc>
            </a:pPr>
            <a:r>
              <a:rPr lang="en-US" sz="2270">
                <a:solidFill>
                  <a:srgbClr val="323232"/>
                </a:solidFill>
                <a:latin typeface="Sniglet"/>
                <a:ea typeface="Sniglet"/>
                <a:cs typeface="Sniglet"/>
                <a:sym typeface="Sniglet"/>
              </a:rPr>
              <a:t>- Interdependencia: La educación ofrece las herramientas necesarias para entender y practicar valores sociales.</a:t>
            </a:r>
          </a:p>
          <a:p>
            <a:pPr algn="just">
              <a:lnSpc>
                <a:spcPts val="3178"/>
              </a:lnSpc>
            </a:pPr>
            <a:r>
              <a:rPr lang="en-US" sz="2270">
                <a:solidFill>
                  <a:srgbClr val="323232"/>
                </a:solidFill>
                <a:latin typeface="Sniglet"/>
                <a:ea typeface="Sniglet"/>
                <a:cs typeface="Sniglet"/>
                <a:sym typeface="Sniglet"/>
              </a:rPr>
              <a:t>   - Cambio Social: La educación puede ser un motor de cambio, promoviendo valores que transformen comunidades y sociedades hacia un futuro más justo.</a:t>
            </a:r>
          </a:p>
          <a:p>
            <a:pPr algn="just" marL="0" indent="0" lvl="0">
              <a:lnSpc>
                <a:spcPts val="3178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966" r="0" b="-99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893254">
            <a:off x="1117064" y="3376625"/>
            <a:ext cx="1946964" cy="3254802"/>
          </a:xfrm>
          <a:custGeom>
            <a:avLst/>
            <a:gdLst/>
            <a:ahLst/>
            <a:cxnLst/>
            <a:rect r="r" b="b" t="t" l="l"/>
            <a:pathLst>
              <a:path h="3254802" w="1946964">
                <a:moveTo>
                  <a:pt x="0" y="0"/>
                </a:moveTo>
                <a:lnTo>
                  <a:pt x="1946964" y="0"/>
                </a:lnTo>
                <a:lnTo>
                  <a:pt x="1946964" y="3254803"/>
                </a:lnTo>
                <a:lnTo>
                  <a:pt x="0" y="32548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9268304">
            <a:off x="14672063" y="2090200"/>
            <a:ext cx="4321366" cy="1532121"/>
          </a:xfrm>
          <a:custGeom>
            <a:avLst/>
            <a:gdLst/>
            <a:ahLst/>
            <a:cxnLst/>
            <a:rect r="r" b="b" t="t" l="l"/>
            <a:pathLst>
              <a:path h="1532121" w="4321366">
                <a:moveTo>
                  <a:pt x="0" y="0"/>
                </a:moveTo>
                <a:lnTo>
                  <a:pt x="4321366" y="0"/>
                </a:lnTo>
                <a:lnTo>
                  <a:pt x="4321366" y="1532121"/>
                </a:lnTo>
                <a:lnTo>
                  <a:pt x="0" y="15321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5400000">
            <a:off x="4306046" y="-1174738"/>
            <a:ext cx="9240423" cy="12636476"/>
          </a:xfrm>
          <a:custGeom>
            <a:avLst/>
            <a:gdLst/>
            <a:ahLst/>
            <a:cxnLst/>
            <a:rect r="r" b="b" t="t" l="l"/>
            <a:pathLst>
              <a:path h="12636476" w="9240423">
                <a:moveTo>
                  <a:pt x="0" y="12636476"/>
                </a:moveTo>
                <a:lnTo>
                  <a:pt x="9240423" y="12636476"/>
                </a:lnTo>
                <a:lnTo>
                  <a:pt x="9240423" y="0"/>
                </a:lnTo>
                <a:lnTo>
                  <a:pt x="0" y="0"/>
                </a:lnTo>
                <a:lnTo>
                  <a:pt x="0" y="12636476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4167930" y="3271883"/>
            <a:ext cx="2588616" cy="6491828"/>
          </a:xfrm>
          <a:custGeom>
            <a:avLst/>
            <a:gdLst/>
            <a:ahLst/>
            <a:cxnLst/>
            <a:rect r="r" b="b" t="t" l="l"/>
            <a:pathLst>
              <a:path h="6491828" w="2588616">
                <a:moveTo>
                  <a:pt x="2588616" y="0"/>
                </a:moveTo>
                <a:lnTo>
                  <a:pt x="0" y="0"/>
                </a:lnTo>
                <a:lnTo>
                  <a:pt x="0" y="6491828"/>
                </a:lnTo>
                <a:lnTo>
                  <a:pt x="2588616" y="6491828"/>
                </a:lnTo>
                <a:lnTo>
                  <a:pt x="2588616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09370" y="4830680"/>
            <a:ext cx="4877645" cy="4896005"/>
          </a:xfrm>
          <a:custGeom>
            <a:avLst/>
            <a:gdLst/>
            <a:ahLst/>
            <a:cxnLst/>
            <a:rect r="r" b="b" t="t" l="l"/>
            <a:pathLst>
              <a:path h="4896005" w="4877645">
                <a:moveTo>
                  <a:pt x="0" y="0"/>
                </a:moveTo>
                <a:lnTo>
                  <a:pt x="4877645" y="0"/>
                </a:lnTo>
                <a:lnTo>
                  <a:pt x="4877645" y="4896005"/>
                </a:lnTo>
                <a:lnTo>
                  <a:pt x="0" y="48960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125684" y="2308280"/>
            <a:ext cx="597525" cy="1088654"/>
          </a:xfrm>
          <a:custGeom>
            <a:avLst/>
            <a:gdLst/>
            <a:ahLst/>
            <a:cxnLst/>
            <a:rect r="r" b="b" t="t" l="l"/>
            <a:pathLst>
              <a:path h="1088654" w="597525">
                <a:moveTo>
                  <a:pt x="0" y="0"/>
                </a:moveTo>
                <a:lnTo>
                  <a:pt x="597525" y="0"/>
                </a:lnTo>
                <a:lnTo>
                  <a:pt x="597525" y="1088654"/>
                </a:lnTo>
                <a:lnTo>
                  <a:pt x="0" y="10886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-54367" r="-370760" b="-9603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true" rot="0">
            <a:off x="12406282" y="2308280"/>
            <a:ext cx="597525" cy="1088654"/>
          </a:xfrm>
          <a:custGeom>
            <a:avLst/>
            <a:gdLst/>
            <a:ahLst/>
            <a:cxnLst/>
            <a:rect r="r" b="b" t="t" l="l"/>
            <a:pathLst>
              <a:path h="1088654" w="597525">
                <a:moveTo>
                  <a:pt x="597525" y="1088654"/>
                </a:moveTo>
                <a:lnTo>
                  <a:pt x="0" y="1088654"/>
                </a:lnTo>
                <a:lnTo>
                  <a:pt x="0" y="0"/>
                </a:lnTo>
                <a:lnTo>
                  <a:pt x="597525" y="0"/>
                </a:lnTo>
                <a:lnTo>
                  <a:pt x="597525" y="1088654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-54367" r="-370760" b="-9603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2492452">
            <a:off x="-1862303" y="240245"/>
            <a:ext cx="5782005" cy="1576910"/>
          </a:xfrm>
          <a:custGeom>
            <a:avLst/>
            <a:gdLst/>
            <a:ahLst/>
            <a:cxnLst/>
            <a:rect r="r" b="b" t="t" l="l"/>
            <a:pathLst>
              <a:path h="1576910" w="5782005">
                <a:moveTo>
                  <a:pt x="0" y="0"/>
                </a:moveTo>
                <a:lnTo>
                  <a:pt x="5782006" y="0"/>
                </a:lnTo>
                <a:lnTo>
                  <a:pt x="5782006" y="1576910"/>
                </a:lnTo>
                <a:lnTo>
                  <a:pt x="0" y="15769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307921">
            <a:off x="808536" y="2047696"/>
            <a:ext cx="1100927" cy="1187274"/>
          </a:xfrm>
          <a:custGeom>
            <a:avLst/>
            <a:gdLst/>
            <a:ahLst/>
            <a:cxnLst/>
            <a:rect r="r" b="b" t="t" l="l"/>
            <a:pathLst>
              <a:path h="1187274" w="1100927">
                <a:moveTo>
                  <a:pt x="0" y="0"/>
                </a:moveTo>
                <a:lnTo>
                  <a:pt x="1100926" y="0"/>
                </a:lnTo>
                <a:lnTo>
                  <a:pt x="1100926" y="1187274"/>
                </a:lnTo>
                <a:lnTo>
                  <a:pt x="0" y="11872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2700000">
            <a:off x="16679382" y="7323552"/>
            <a:ext cx="969336" cy="969336"/>
          </a:xfrm>
          <a:custGeom>
            <a:avLst/>
            <a:gdLst/>
            <a:ahLst/>
            <a:cxnLst/>
            <a:rect r="r" b="b" t="t" l="l"/>
            <a:pathLst>
              <a:path h="969336" w="969336">
                <a:moveTo>
                  <a:pt x="0" y="0"/>
                </a:moveTo>
                <a:lnTo>
                  <a:pt x="969336" y="0"/>
                </a:lnTo>
                <a:lnTo>
                  <a:pt x="969336" y="969336"/>
                </a:lnTo>
                <a:lnTo>
                  <a:pt x="0" y="9693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1216371">
            <a:off x="16944349" y="4491027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6"/>
                </a:lnTo>
                <a:lnTo>
                  <a:pt x="0" y="6793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3198342">
            <a:off x="16298361" y="741385"/>
            <a:ext cx="360530" cy="984887"/>
          </a:xfrm>
          <a:custGeom>
            <a:avLst/>
            <a:gdLst/>
            <a:ahLst/>
            <a:cxnLst/>
            <a:rect r="r" b="b" t="t" l="l"/>
            <a:pathLst>
              <a:path h="984887" w="360530">
                <a:moveTo>
                  <a:pt x="0" y="0"/>
                </a:moveTo>
                <a:lnTo>
                  <a:pt x="360530" y="0"/>
                </a:lnTo>
                <a:lnTo>
                  <a:pt x="360530" y="984888"/>
                </a:lnTo>
                <a:lnTo>
                  <a:pt x="0" y="9848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848193" y="4082358"/>
            <a:ext cx="5506375" cy="3725862"/>
          </a:xfrm>
          <a:custGeom>
            <a:avLst/>
            <a:gdLst/>
            <a:ahLst/>
            <a:cxnLst/>
            <a:rect r="r" b="b" t="t" l="l"/>
            <a:pathLst>
              <a:path h="3725862" w="5506375">
                <a:moveTo>
                  <a:pt x="0" y="0"/>
                </a:moveTo>
                <a:lnTo>
                  <a:pt x="5506375" y="0"/>
                </a:lnTo>
                <a:lnTo>
                  <a:pt x="5506375" y="3725862"/>
                </a:lnTo>
                <a:lnTo>
                  <a:pt x="0" y="372586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5994" t="-11905" r="-7586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8555498" y="4192463"/>
            <a:ext cx="5526707" cy="3582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78"/>
              </a:lnSpc>
            </a:pPr>
            <a:r>
              <a:rPr lang="en-US" sz="2270">
                <a:solidFill>
                  <a:srgbClr val="323232"/>
                </a:solidFill>
                <a:latin typeface="Sniglet"/>
                <a:ea typeface="Sniglet"/>
                <a:cs typeface="Sniglet"/>
                <a:sym typeface="Sniglet"/>
              </a:rPr>
              <a:t>-Desigualdad: Acceso desigual a la educación de calidad y a la transmisión de valores.</a:t>
            </a:r>
          </a:p>
          <a:p>
            <a:pPr algn="just">
              <a:lnSpc>
                <a:spcPts val="3178"/>
              </a:lnSpc>
            </a:pPr>
            <a:r>
              <a:rPr lang="en-US" sz="2270">
                <a:solidFill>
                  <a:srgbClr val="323232"/>
                </a:solidFill>
                <a:latin typeface="Sniglet"/>
                <a:ea typeface="Sniglet"/>
                <a:cs typeface="Sniglet"/>
                <a:sym typeface="Sniglet"/>
              </a:rPr>
              <a:t>- Crisis de Valores: La rápida globalización y el cambio tecnológico pueden dificultar la transmisión de valores tradicionales.</a:t>
            </a:r>
          </a:p>
          <a:p>
            <a:pPr algn="just" marL="0" indent="0" lvl="0">
              <a:lnSpc>
                <a:spcPts val="3178"/>
              </a:lnSpc>
              <a:spcBef>
                <a:spcPct val="0"/>
              </a:spcBef>
            </a:pPr>
            <a:r>
              <a:rPr lang="en-US" sz="2270">
                <a:solidFill>
                  <a:srgbClr val="323232"/>
                </a:solidFill>
                <a:latin typeface="Sniglet"/>
                <a:ea typeface="Sniglet"/>
                <a:cs typeface="Sniglet"/>
                <a:sym typeface="Sniglet"/>
              </a:rPr>
              <a:t>- Educación Inclusiva: Necesidad de incluir diversas perspectivas culturales y sociales en la educación.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886611" y="2162244"/>
            <a:ext cx="6514778" cy="1373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33"/>
              </a:lnSpc>
            </a:pPr>
            <a:r>
              <a:rPr lang="en-US" sz="4346">
                <a:solidFill>
                  <a:srgbClr val="00A49F"/>
                </a:solidFill>
                <a:latin typeface="Apricots"/>
                <a:ea typeface="Apricots"/>
                <a:cs typeface="Apricots"/>
                <a:sym typeface="Apricots"/>
              </a:rPr>
              <a:t>Retos en la Educación y Valores Sociales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966" r="0" b="-99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915918"/>
            <a:ext cx="3046091" cy="2436873"/>
          </a:xfrm>
          <a:custGeom>
            <a:avLst/>
            <a:gdLst/>
            <a:ahLst/>
            <a:cxnLst/>
            <a:rect r="r" b="b" t="t" l="l"/>
            <a:pathLst>
              <a:path h="2436873" w="3046091">
                <a:moveTo>
                  <a:pt x="0" y="0"/>
                </a:moveTo>
                <a:lnTo>
                  <a:pt x="3046091" y="0"/>
                </a:lnTo>
                <a:lnTo>
                  <a:pt x="3046091" y="2436872"/>
                </a:lnTo>
                <a:lnTo>
                  <a:pt x="0" y="24368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14213209" y="6934210"/>
            <a:ext cx="3046091" cy="2436873"/>
          </a:xfrm>
          <a:custGeom>
            <a:avLst/>
            <a:gdLst/>
            <a:ahLst/>
            <a:cxnLst/>
            <a:rect r="r" b="b" t="t" l="l"/>
            <a:pathLst>
              <a:path h="2436873" w="3046091">
                <a:moveTo>
                  <a:pt x="0" y="0"/>
                </a:moveTo>
                <a:lnTo>
                  <a:pt x="3046091" y="0"/>
                </a:lnTo>
                <a:lnTo>
                  <a:pt x="3046091" y="2436872"/>
                </a:lnTo>
                <a:lnTo>
                  <a:pt x="0" y="24368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4213209" y="914565"/>
            <a:ext cx="3046091" cy="2436873"/>
          </a:xfrm>
          <a:custGeom>
            <a:avLst/>
            <a:gdLst/>
            <a:ahLst/>
            <a:cxnLst/>
            <a:rect r="r" b="b" t="t" l="l"/>
            <a:pathLst>
              <a:path h="2436873" w="3046091">
                <a:moveTo>
                  <a:pt x="3046091" y="0"/>
                </a:moveTo>
                <a:lnTo>
                  <a:pt x="0" y="0"/>
                </a:lnTo>
                <a:lnTo>
                  <a:pt x="0" y="2436873"/>
                </a:lnTo>
                <a:lnTo>
                  <a:pt x="3046091" y="2436873"/>
                </a:lnTo>
                <a:lnTo>
                  <a:pt x="304609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-10800000">
            <a:off x="1028700" y="6935562"/>
            <a:ext cx="3046091" cy="2436873"/>
          </a:xfrm>
          <a:custGeom>
            <a:avLst/>
            <a:gdLst/>
            <a:ahLst/>
            <a:cxnLst/>
            <a:rect r="r" b="b" t="t" l="l"/>
            <a:pathLst>
              <a:path h="2436873" w="3046091">
                <a:moveTo>
                  <a:pt x="3046091" y="0"/>
                </a:moveTo>
                <a:lnTo>
                  <a:pt x="0" y="0"/>
                </a:lnTo>
                <a:lnTo>
                  <a:pt x="0" y="2436873"/>
                </a:lnTo>
                <a:lnTo>
                  <a:pt x="3046091" y="2436873"/>
                </a:lnTo>
                <a:lnTo>
                  <a:pt x="304609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260847" y="2152499"/>
            <a:ext cx="5766305" cy="2131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529"/>
              </a:lnSpc>
            </a:pPr>
            <a:r>
              <a:rPr lang="en-US" sz="12520">
                <a:solidFill>
                  <a:srgbClr val="00A49F"/>
                </a:solidFill>
                <a:latin typeface="Handy Casual"/>
                <a:ea typeface="Handy Casual"/>
                <a:cs typeface="Handy Casual"/>
                <a:sym typeface="Handy Casual"/>
              </a:rPr>
              <a:t>MUCHAS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701283">
            <a:off x="6252997" y="5750146"/>
            <a:ext cx="5782005" cy="1576910"/>
          </a:xfrm>
          <a:custGeom>
            <a:avLst/>
            <a:gdLst/>
            <a:ahLst/>
            <a:cxnLst/>
            <a:rect r="r" b="b" t="t" l="l"/>
            <a:pathLst>
              <a:path h="1576910" w="5782005">
                <a:moveTo>
                  <a:pt x="0" y="0"/>
                </a:moveTo>
                <a:lnTo>
                  <a:pt x="5782006" y="0"/>
                </a:lnTo>
                <a:lnTo>
                  <a:pt x="5782006" y="1576910"/>
                </a:lnTo>
                <a:lnTo>
                  <a:pt x="0" y="15769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060731" y="3598804"/>
            <a:ext cx="8166538" cy="2840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119"/>
              </a:lnSpc>
            </a:pPr>
            <a:r>
              <a:rPr lang="en-US" sz="16514">
                <a:solidFill>
                  <a:srgbClr val="FE6359"/>
                </a:solidFill>
                <a:latin typeface="Apricots"/>
                <a:ea typeface="Apricots"/>
                <a:cs typeface="Apricots"/>
                <a:sym typeface="Apricots"/>
              </a:rPr>
              <a:t>gracias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532229">
            <a:off x="13205474" y="1576910"/>
            <a:ext cx="5061562" cy="4998292"/>
          </a:xfrm>
          <a:custGeom>
            <a:avLst/>
            <a:gdLst/>
            <a:ahLst/>
            <a:cxnLst/>
            <a:rect r="r" b="b" t="t" l="l"/>
            <a:pathLst>
              <a:path h="4998292" w="5061562">
                <a:moveTo>
                  <a:pt x="0" y="0"/>
                </a:moveTo>
                <a:lnTo>
                  <a:pt x="5061562" y="0"/>
                </a:lnTo>
                <a:lnTo>
                  <a:pt x="5061562" y="4998293"/>
                </a:lnTo>
                <a:lnTo>
                  <a:pt x="0" y="49982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77984">
            <a:off x="2761902" y="3388477"/>
            <a:ext cx="2500403" cy="1068354"/>
          </a:xfrm>
          <a:custGeom>
            <a:avLst/>
            <a:gdLst/>
            <a:ahLst/>
            <a:cxnLst/>
            <a:rect r="r" b="b" t="t" l="l"/>
            <a:pathLst>
              <a:path h="1068354" w="2500403">
                <a:moveTo>
                  <a:pt x="0" y="0"/>
                </a:moveTo>
                <a:lnTo>
                  <a:pt x="2500403" y="0"/>
                </a:lnTo>
                <a:lnTo>
                  <a:pt x="2500403" y="1068354"/>
                </a:lnTo>
                <a:lnTo>
                  <a:pt x="0" y="10683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350165" y="1855594"/>
            <a:ext cx="1587670" cy="557519"/>
          </a:xfrm>
          <a:custGeom>
            <a:avLst/>
            <a:gdLst/>
            <a:ahLst/>
            <a:cxnLst/>
            <a:rect r="r" b="b" t="t" l="l"/>
            <a:pathLst>
              <a:path h="557519" w="1587670">
                <a:moveTo>
                  <a:pt x="0" y="0"/>
                </a:moveTo>
                <a:lnTo>
                  <a:pt x="1587670" y="0"/>
                </a:lnTo>
                <a:lnTo>
                  <a:pt x="1587670" y="557520"/>
                </a:lnTo>
                <a:lnTo>
                  <a:pt x="0" y="5575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3708" t="0" r="-15229" b="-33521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307921">
            <a:off x="12242049" y="1307785"/>
            <a:ext cx="1100927" cy="1187274"/>
          </a:xfrm>
          <a:custGeom>
            <a:avLst/>
            <a:gdLst/>
            <a:ahLst/>
            <a:cxnLst/>
            <a:rect r="r" b="b" t="t" l="l"/>
            <a:pathLst>
              <a:path h="1187274" w="1100927">
                <a:moveTo>
                  <a:pt x="0" y="0"/>
                </a:moveTo>
                <a:lnTo>
                  <a:pt x="1100926" y="0"/>
                </a:lnTo>
                <a:lnTo>
                  <a:pt x="1100926" y="1187274"/>
                </a:lnTo>
                <a:lnTo>
                  <a:pt x="0" y="11872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37640">
            <a:off x="12996532" y="2943787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6"/>
                </a:lnTo>
                <a:lnTo>
                  <a:pt x="0" y="6793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1315429">
            <a:off x="2687648" y="6130320"/>
            <a:ext cx="1646701" cy="1607779"/>
          </a:xfrm>
          <a:custGeom>
            <a:avLst/>
            <a:gdLst/>
            <a:ahLst/>
            <a:cxnLst/>
            <a:rect r="r" b="b" t="t" l="l"/>
            <a:pathLst>
              <a:path h="1607779" w="1646701">
                <a:moveTo>
                  <a:pt x="0" y="0"/>
                </a:moveTo>
                <a:lnTo>
                  <a:pt x="1646701" y="0"/>
                </a:lnTo>
                <a:lnTo>
                  <a:pt x="1646701" y="1607779"/>
                </a:lnTo>
                <a:lnTo>
                  <a:pt x="0" y="16077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3198342">
            <a:off x="14032944" y="7069153"/>
            <a:ext cx="360530" cy="984887"/>
          </a:xfrm>
          <a:custGeom>
            <a:avLst/>
            <a:gdLst/>
            <a:ahLst/>
            <a:cxnLst/>
            <a:rect r="r" b="b" t="t" l="l"/>
            <a:pathLst>
              <a:path h="984887" w="360530">
                <a:moveTo>
                  <a:pt x="0" y="0"/>
                </a:moveTo>
                <a:lnTo>
                  <a:pt x="360530" y="0"/>
                </a:lnTo>
                <a:lnTo>
                  <a:pt x="360530" y="984887"/>
                </a:lnTo>
                <a:lnTo>
                  <a:pt x="0" y="9848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2700000">
            <a:off x="5260101" y="1562895"/>
            <a:ext cx="969336" cy="969336"/>
          </a:xfrm>
          <a:custGeom>
            <a:avLst/>
            <a:gdLst/>
            <a:ahLst/>
            <a:cxnLst/>
            <a:rect r="r" b="b" t="t" l="l"/>
            <a:pathLst>
              <a:path h="969336" w="969336">
                <a:moveTo>
                  <a:pt x="0" y="0"/>
                </a:moveTo>
                <a:lnTo>
                  <a:pt x="969335" y="0"/>
                </a:lnTo>
                <a:lnTo>
                  <a:pt x="969335" y="969336"/>
                </a:lnTo>
                <a:lnTo>
                  <a:pt x="0" y="9693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1764908">
            <a:off x="15555990" y="5810882"/>
            <a:ext cx="360530" cy="984887"/>
          </a:xfrm>
          <a:custGeom>
            <a:avLst/>
            <a:gdLst/>
            <a:ahLst/>
            <a:cxnLst/>
            <a:rect r="r" b="b" t="t" l="l"/>
            <a:pathLst>
              <a:path h="984887" w="360530">
                <a:moveTo>
                  <a:pt x="0" y="0"/>
                </a:moveTo>
                <a:lnTo>
                  <a:pt x="360529" y="0"/>
                </a:lnTo>
                <a:lnTo>
                  <a:pt x="360529" y="984887"/>
                </a:lnTo>
                <a:lnTo>
                  <a:pt x="0" y="9848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1418040">
            <a:off x="14729127" y="2145336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6"/>
                </a:lnTo>
                <a:lnTo>
                  <a:pt x="0" y="6793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172371">
            <a:off x="1826382" y="4804523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6"/>
                </a:lnTo>
                <a:lnTo>
                  <a:pt x="0" y="6793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6260847" y="7612449"/>
            <a:ext cx="5766305" cy="520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98"/>
              </a:lnSpc>
              <a:spcBef>
                <a:spcPct val="0"/>
              </a:spcBef>
            </a:pPr>
            <a:r>
              <a:rPr lang="en-US" sz="3141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MGS. GLADYS BONILLA G.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-1863150">
            <a:off x="5564504" y="7682489"/>
            <a:ext cx="360530" cy="984887"/>
          </a:xfrm>
          <a:custGeom>
            <a:avLst/>
            <a:gdLst/>
            <a:ahLst/>
            <a:cxnLst/>
            <a:rect r="r" b="b" t="t" l="l"/>
            <a:pathLst>
              <a:path h="984887" w="360530">
                <a:moveTo>
                  <a:pt x="0" y="0"/>
                </a:moveTo>
                <a:lnTo>
                  <a:pt x="360529" y="0"/>
                </a:lnTo>
                <a:lnTo>
                  <a:pt x="360529" y="984888"/>
                </a:lnTo>
                <a:lnTo>
                  <a:pt x="0" y="9848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966" r="0" b="-9966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2108903" y="3096551"/>
            <a:ext cx="3662562" cy="3841621"/>
            <a:chOff x="0" y="0"/>
            <a:chExt cx="13716000" cy="143865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430020" y="726440"/>
              <a:ext cx="11457940" cy="10681970"/>
            </a:xfrm>
            <a:custGeom>
              <a:avLst/>
              <a:gdLst/>
              <a:ahLst/>
              <a:cxnLst/>
              <a:rect r="r" b="b" t="t" l="l"/>
              <a:pathLst>
                <a:path h="10681970" w="1145794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3"/>
              <a:stretch>
                <a:fillRect l="-52338" t="-24654" r="-2198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716000" cy="14386561"/>
            </a:xfrm>
            <a:custGeom>
              <a:avLst/>
              <a:gdLst/>
              <a:ahLst/>
              <a:cxnLst/>
              <a:rect r="r" b="b" t="t" l="l"/>
              <a:pathLst>
                <a:path h="14386561" w="13716000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4"/>
              <a:stretch>
                <a:fillRect l="-412" t="0" r="-412" b="0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7312330" y="3096551"/>
            <a:ext cx="3662562" cy="3841621"/>
            <a:chOff x="0" y="0"/>
            <a:chExt cx="13716000" cy="143865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430020" y="726440"/>
              <a:ext cx="11457940" cy="10681970"/>
            </a:xfrm>
            <a:custGeom>
              <a:avLst/>
              <a:gdLst/>
              <a:ahLst/>
              <a:cxnLst/>
              <a:rect r="r" b="b" t="t" l="l"/>
              <a:pathLst>
                <a:path h="10681970" w="1145794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5"/>
              <a:stretch>
                <a:fillRect l="-89891" t="-13001" r="-11017" b="-30847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716000" cy="14386561"/>
            </a:xfrm>
            <a:custGeom>
              <a:avLst/>
              <a:gdLst/>
              <a:ahLst/>
              <a:cxnLst/>
              <a:rect r="r" b="b" t="t" l="l"/>
              <a:pathLst>
                <a:path h="14386561" w="13716000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4"/>
              <a:stretch>
                <a:fillRect l="-412" t="0" r="-412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2515756" y="3096551"/>
            <a:ext cx="3662562" cy="3841621"/>
            <a:chOff x="0" y="0"/>
            <a:chExt cx="13716000" cy="1438656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430020" y="726440"/>
              <a:ext cx="11457940" cy="10681970"/>
            </a:xfrm>
            <a:custGeom>
              <a:avLst/>
              <a:gdLst/>
              <a:ahLst/>
              <a:cxnLst/>
              <a:rect r="r" b="b" t="t" l="l"/>
              <a:pathLst>
                <a:path h="10681970" w="1145794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6"/>
              <a:stretch>
                <a:fillRect l="0" t="-30448" r="0" b="-30448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3716000" cy="14386561"/>
            </a:xfrm>
            <a:custGeom>
              <a:avLst/>
              <a:gdLst/>
              <a:ahLst/>
              <a:cxnLst/>
              <a:rect r="r" b="b" t="t" l="l"/>
              <a:pathLst>
                <a:path h="14386561" w="13716000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4"/>
              <a:stretch>
                <a:fillRect l="-412" t="0" r="-412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1578000">
            <a:off x="13801978" y="2617295"/>
            <a:ext cx="350875" cy="958512"/>
          </a:xfrm>
          <a:custGeom>
            <a:avLst/>
            <a:gdLst/>
            <a:ahLst/>
            <a:cxnLst/>
            <a:rect r="r" b="b" t="t" l="l"/>
            <a:pathLst>
              <a:path h="958512" w="350875">
                <a:moveTo>
                  <a:pt x="0" y="0"/>
                </a:moveTo>
                <a:lnTo>
                  <a:pt x="350875" y="0"/>
                </a:lnTo>
                <a:lnTo>
                  <a:pt x="350875" y="958512"/>
                </a:lnTo>
                <a:lnTo>
                  <a:pt x="0" y="9585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7299872">
            <a:off x="5520082" y="4664244"/>
            <a:ext cx="350875" cy="958512"/>
          </a:xfrm>
          <a:custGeom>
            <a:avLst/>
            <a:gdLst/>
            <a:ahLst/>
            <a:cxnLst/>
            <a:rect r="r" b="b" t="t" l="l"/>
            <a:pathLst>
              <a:path h="958512" w="350875">
                <a:moveTo>
                  <a:pt x="0" y="0"/>
                </a:moveTo>
                <a:lnTo>
                  <a:pt x="350874" y="0"/>
                </a:lnTo>
                <a:lnTo>
                  <a:pt x="350874" y="958512"/>
                </a:lnTo>
                <a:lnTo>
                  <a:pt x="0" y="9585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814429" y="7328697"/>
            <a:ext cx="4178902" cy="2423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31"/>
              </a:lnSpc>
            </a:pPr>
            <a:r>
              <a:rPr lang="en-US" sz="1737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1. La sociedad influye en la educación a través de diferentes aspectos como actitudes, opiniones, juicios o comportamientos.</a:t>
            </a:r>
          </a:p>
          <a:p>
            <a:pPr algn="ctr">
              <a:lnSpc>
                <a:spcPts val="2431"/>
              </a:lnSpc>
            </a:pPr>
          </a:p>
          <a:p>
            <a:pPr algn="just" marL="0" indent="0" lvl="0">
              <a:lnSpc>
                <a:spcPts val="2431"/>
              </a:lnSpc>
              <a:spcBef>
                <a:spcPct val="0"/>
              </a:spcBef>
            </a:pPr>
            <a:r>
              <a:rPr lang="en-US" sz="1737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2. La familia, amigos y escuela son partes importantes de la sociedad que influyen en la educación desde que nacemos.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999201" y="7121139"/>
            <a:ext cx="4319893" cy="2735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19"/>
              </a:lnSpc>
            </a:pPr>
            <a:r>
              <a:rPr lang="en-US" sz="1728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3. La sociedad influye en la educación a través de las teorías de la herencia, el ambiente y la personalidad.</a:t>
            </a:r>
          </a:p>
          <a:p>
            <a:pPr algn="ctr">
              <a:lnSpc>
                <a:spcPts val="2419"/>
              </a:lnSpc>
            </a:pPr>
          </a:p>
          <a:p>
            <a:pPr algn="just" marL="0" indent="0" lvl="0">
              <a:lnSpc>
                <a:spcPts val="2419"/>
              </a:lnSpc>
              <a:spcBef>
                <a:spcPct val="0"/>
              </a:spcBef>
            </a:pPr>
            <a:r>
              <a:rPr lang="en-US" sz="1728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4. Según Durkheim, la escuela tiene un papel importante en la integración de las generaciones en la vida social, homogeneizando y transmitiendo valores universales.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128525" y="560886"/>
            <a:ext cx="6444852" cy="940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32"/>
              </a:lnSpc>
            </a:pPr>
            <a:r>
              <a:rPr lang="en-US" sz="5451">
                <a:solidFill>
                  <a:srgbClr val="00A49F"/>
                </a:solidFill>
                <a:latin typeface="Handy Casual"/>
                <a:ea typeface="Handy Casual"/>
                <a:cs typeface="Handy Casual"/>
                <a:sym typeface="Handy Casual"/>
              </a:rPr>
              <a:t>INFLUENCIA DE LA SOCIEDAD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210301" y="1377942"/>
            <a:ext cx="5972213" cy="1147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45"/>
              </a:lnSpc>
            </a:pPr>
            <a:r>
              <a:rPr lang="en-US" sz="6675">
                <a:solidFill>
                  <a:srgbClr val="FE6359"/>
                </a:solidFill>
                <a:latin typeface="Apricots"/>
                <a:ea typeface="Apricots"/>
                <a:cs typeface="Apricots"/>
                <a:sym typeface="Apricots"/>
              </a:rPr>
              <a:t>en la educación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198272" y="7159513"/>
            <a:ext cx="4636284" cy="2696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12"/>
              </a:lnSpc>
            </a:pPr>
            <a:r>
              <a:rPr lang="en-US" sz="1723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5. La sociedad ha evolucionado, permitiendo que la educación avance a través de internet, profesores mejor preparados, nuevas metodologías, etc.</a:t>
            </a:r>
          </a:p>
          <a:p>
            <a:pPr algn="just">
              <a:lnSpc>
                <a:spcPts val="2412"/>
              </a:lnSpc>
            </a:pPr>
          </a:p>
          <a:p>
            <a:pPr algn="just" marL="0" indent="0" lvl="0">
              <a:lnSpc>
                <a:spcPts val="2412"/>
              </a:lnSpc>
              <a:spcBef>
                <a:spcPct val="0"/>
              </a:spcBef>
            </a:pPr>
            <a:r>
              <a:rPr lang="en-US" sz="1723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6. En comparación con el pasado, actualmente la mayoría de la población tiene acceso a la educación y a información del mundo gracias a los avances de la sociedad.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702866" y="6251707"/>
            <a:ext cx="2637270" cy="549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08"/>
              </a:lnSpc>
            </a:pPr>
            <a:r>
              <a:rPr lang="en-US" sz="3446">
                <a:solidFill>
                  <a:srgbClr val="323232"/>
                </a:solidFill>
                <a:latin typeface="Handy Casual"/>
                <a:ea typeface="Handy Casual"/>
                <a:cs typeface="Handy Casual"/>
                <a:sym typeface="Handy Casual"/>
              </a:rPr>
              <a:t>COLABORACIÓN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923047" y="6252000"/>
            <a:ext cx="2637270" cy="548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08"/>
              </a:lnSpc>
              <a:spcBef>
                <a:spcPct val="0"/>
              </a:spcBef>
            </a:pPr>
            <a:r>
              <a:rPr lang="en-US" sz="3446" strike="noStrike" u="none">
                <a:solidFill>
                  <a:srgbClr val="323232"/>
                </a:solidFill>
                <a:latin typeface="Handy Casual"/>
                <a:ea typeface="Handy Casual"/>
                <a:cs typeface="Handy Casual"/>
                <a:sym typeface="Handy Casual"/>
              </a:rPr>
              <a:t>INCLUSIVIDAD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028402" y="6252000"/>
            <a:ext cx="2637270" cy="548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08"/>
              </a:lnSpc>
              <a:spcBef>
                <a:spcPct val="0"/>
              </a:spcBef>
            </a:pPr>
            <a:r>
              <a:rPr lang="en-US" sz="3446">
                <a:solidFill>
                  <a:srgbClr val="323232"/>
                </a:solidFill>
                <a:latin typeface="Handy Casual"/>
                <a:ea typeface="Handy Casual"/>
                <a:cs typeface="Handy Casual"/>
                <a:sym typeface="Handy Casual"/>
              </a:rPr>
              <a:t>PARTICIPACIÓN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-1927734">
            <a:off x="14830394" y="1276371"/>
            <a:ext cx="2480944" cy="3330127"/>
          </a:xfrm>
          <a:custGeom>
            <a:avLst/>
            <a:gdLst/>
            <a:ahLst/>
            <a:cxnLst/>
            <a:rect r="r" b="b" t="t" l="l"/>
            <a:pathLst>
              <a:path h="3330127" w="2480944">
                <a:moveTo>
                  <a:pt x="0" y="0"/>
                </a:moveTo>
                <a:lnTo>
                  <a:pt x="2480944" y="0"/>
                </a:lnTo>
                <a:lnTo>
                  <a:pt x="2480944" y="3330127"/>
                </a:lnTo>
                <a:lnTo>
                  <a:pt x="0" y="33301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10800000">
            <a:off x="-300833" y="741790"/>
            <a:ext cx="1946964" cy="3254802"/>
          </a:xfrm>
          <a:custGeom>
            <a:avLst/>
            <a:gdLst/>
            <a:ahLst/>
            <a:cxnLst/>
            <a:rect r="r" b="b" t="t" l="l"/>
            <a:pathLst>
              <a:path h="3254802" w="1946964">
                <a:moveTo>
                  <a:pt x="0" y="0"/>
                </a:moveTo>
                <a:lnTo>
                  <a:pt x="1946964" y="0"/>
                </a:lnTo>
                <a:lnTo>
                  <a:pt x="1946964" y="3254803"/>
                </a:lnTo>
                <a:lnTo>
                  <a:pt x="0" y="32548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2024306">
            <a:off x="1087833" y="1579672"/>
            <a:ext cx="2182638" cy="2820857"/>
          </a:xfrm>
          <a:custGeom>
            <a:avLst/>
            <a:gdLst/>
            <a:ahLst/>
            <a:cxnLst/>
            <a:rect r="r" b="b" t="t" l="l"/>
            <a:pathLst>
              <a:path h="2820857" w="2182638">
                <a:moveTo>
                  <a:pt x="0" y="0"/>
                </a:moveTo>
                <a:lnTo>
                  <a:pt x="2182639" y="0"/>
                </a:lnTo>
                <a:lnTo>
                  <a:pt x="2182639" y="2820857"/>
                </a:lnTo>
                <a:lnTo>
                  <a:pt x="0" y="28208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2189927" y="1054270"/>
            <a:ext cx="1479933" cy="1624069"/>
          </a:xfrm>
          <a:custGeom>
            <a:avLst/>
            <a:gdLst/>
            <a:ahLst/>
            <a:cxnLst/>
            <a:rect r="r" b="b" t="t" l="l"/>
            <a:pathLst>
              <a:path h="1624069" w="1479933">
                <a:moveTo>
                  <a:pt x="0" y="0"/>
                </a:moveTo>
                <a:lnTo>
                  <a:pt x="1479933" y="0"/>
                </a:lnTo>
                <a:lnTo>
                  <a:pt x="1479933" y="1624069"/>
                </a:lnTo>
                <a:lnTo>
                  <a:pt x="0" y="162406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821400">
            <a:off x="13796574" y="617456"/>
            <a:ext cx="1100927" cy="1187274"/>
          </a:xfrm>
          <a:custGeom>
            <a:avLst/>
            <a:gdLst/>
            <a:ahLst/>
            <a:cxnLst/>
            <a:rect r="r" b="b" t="t" l="l"/>
            <a:pathLst>
              <a:path h="1187274" w="1100927">
                <a:moveTo>
                  <a:pt x="0" y="0"/>
                </a:moveTo>
                <a:lnTo>
                  <a:pt x="1100926" y="0"/>
                </a:lnTo>
                <a:lnTo>
                  <a:pt x="1100926" y="1187273"/>
                </a:lnTo>
                <a:lnTo>
                  <a:pt x="0" y="11872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1299204">
            <a:off x="4462506" y="1146516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6"/>
                </a:lnTo>
                <a:lnTo>
                  <a:pt x="0" y="6793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1418882">
            <a:off x="16944349" y="6024097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6"/>
                </a:lnTo>
                <a:lnTo>
                  <a:pt x="0" y="6793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863863">
            <a:off x="747212" y="4797452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7"/>
                </a:lnTo>
                <a:lnTo>
                  <a:pt x="0" y="6793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2604244">
            <a:off x="15021686" y="-90874"/>
            <a:ext cx="4321366" cy="1532121"/>
          </a:xfrm>
          <a:custGeom>
            <a:avLst/>
            <a:gdLst/>
            <a:ahLst/>
            <a:cxnLst/>
            <a:rect r="r" b="b" t="t" l="l"/>
            <a:pathLst>
              <a:path h="1532121" w="4321366">
                <a:moveTo>
                  <a:pt x="0" y="0"/>
                </a:moveTo>
                <a:lnTo>
                  <a:pt x="4321367" y="0"/>
                </a:lnTo>
                <a:lnTo>
                  <a:pt x="4321367" y="1532121"/>
                </a:lnTo>
                <a:lnTo>
                  <a:pt x="0" y="153212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966" r="0" b="-99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578000">
            <a:off x="10155475" y="2199083"/>
            <a:ext cx="350875" cy="958512"/>
          </a:xfrm>
          <a:custGeom>
            <a:avLst/>
            <a:gdLst/>
            <a:ahLst/>
            <a:cxnLst/>
            <a:rect r="r" b="b" t="t" l="l"/>
            <a:pathLst>
              <a:path h="958512" w="350875">
                <a:moveTo>
                  <a:pt x="0" y="0"/>
                </a:moveTo>
                <a:lnTo>
                  <a:pt x="350874" y="0"/>
                </a:lnTo>
                <a:lnTo>
                  <a:pt x="350874" y="958512"/>
                </a:lnTo>
                <a:lnTo>
                  <a:pt x="0" y="9585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73086" y="198461"/>
            <a:ext cx="6444852" cy="1904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32"/>
              </a:lnSpc>
            </a:pPr>
            <a:r>
              <a:rPr lang="en-US" sz="5451">
                <a:solidFill>
                  <a:srgbClr val="00A49F"/>
                </a:solidFill>
                <a:latin typeface="Handy Casual"/>
                <a:ea typeface="Handy Casual"/>
                <a:cs typeface="Handy Casual"/>
                <a:sym typeface="Handy Casual"/>
              </a:rPr>
              <a:t>EDUCACIÓN Y FORMACIÓN </a:t>
            </a:r>
          </a:p>
          <a:p>
            <a:pPr algn="ctr">
              <a:lnSpc>
                <a:spcPts val="7632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7910567" y="914400"/>
            <a:ext cx="7175621" cy="936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84"/>
              </a:lnSpc>
            </a:pPr>
            <a:r>
              <a:rPr lang="en-US" sz="5417">
                <a:solidFill>
                  <a:srgbClr val="FE6359"/>
                </a:solidFill>
                <a:latin typeface="Apricots"/>
                <a:ea typeface="Apricots"/>
                <a:cs typeface="Apricots"/>
                <a:sym typeface="Apricots"/>
              </a:rPr>
              <a:t>de la identidad cultural.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1927734">
            <a:off x="14830394" y="1276371"/>
            <a:ext cx="2480944" cy="3330127"/>
          </a:xfrm>
          <a:custGeom>
            <a:avLst/>
            <a:gdLst/>
            <a:ahLst/>
            <a:cxnLst/>
            <a:rect r="r" b="b" t="t" l="l"/>
            <a:pathLst>
              <a:path h="3330127" w="2480944">
                <a:moveTo>
                  <a:pt x="0" y="0"/>
                </a:moveTo>
                <a:lnTo>
                  <a:pt x="2480944" y="0"/>
                </a:lnTo>
                <a:lnTo>
                  <a:pt x="2480944" y="3330127"/>
                </a:lnTo>
                <a:lnTo>
                  <a:pt x="0" y="3330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00000">
            <a:off x="-300833" y="741790"/>
            <a:ext cx="1946964" cy="3254802"/>
          </a:xfrm>
          <a:custGeom>
            <a:avLst/>
            <a:gdLst/>
            <a:ahLst/>
            <a:cxnLst/>
            <a:rect r="r" b="b" t="t" l="l"/>
            <a:pathLst>
              <a:path h="3254802" w="1946964">
                <a:moveTo>
                  <a:pt x="0" y="0"/>
                </a:moveTo>
                <a:lnTo>
                  <a:pt x="1946964" y="0"/>
                </a:lnTo>
                <a:lnTo>
                  <a:pt x="1946964" y="3254803"/>
                </a:lnTo>
                <a:lnTo>
                  <a:pt x="0" y="32548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024306">
            <a:off x="1087833" y="1579672"/>
            <a:ext cx="2182638" cy="2820857"/>
          </a:xfrm>
          <a:custGeom>
            <a:avLst/>
            <a:gdLst/>
            <a:ahLst/>
            <a:cxnLst/>
            <a:rect r="r" b="b" t="t" l="l"/>
            <a:pathLst>
              <a:path h="2820857" w="2182638">
                <a:moveTo>
                  <a:pt x="0" y="0"/>
                </a:moveTo>
                <a:lnTo>
                  <a:pt x="2182639" y="0"/>
                </a:lnTo>
                <a:lnTo>
                  <a:pt x="2182639" y="2820857"/>
                </a:lnTo>
                <a:lnTo>
                  <a:pt x="0" y="28208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189927" y="1054270"/>
            <a:ext cx="1479933" cy="1624069"/>
          </a:xfrm>
          <a:custGeom>
            <a:avLst/>
            <a:gdLst/>
            <a:ahLst/>
            <a:cxnLst/>
            <a:rect r="r" b="b" t="t" l="l"/>
            <a:pathLst>
              <a:path h="1624069" w="1479933">
                <a:moveTo>
                  <a:pt x="0" y="0"/>
                </a:moveTo>
                <a:lnTo>
                  <a:pt x="1479933" y="0"/>
                </a:lnTo>
                <a:lnTo>
                  <a:pt x="1479933" y="1624069"/>
                </a:lnTo>
                <a:lnTo>
                  <a:pt x="0" y="16240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299204">
            <a:off x="4462506" y="1146516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6"/>
                </a:lnTo>
                <a:lnTo>
                  <a:pt x="0" y="6793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418882">
            <a:off x="16944349" y="6024097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6"/>
                </a:lnTo>
                <a:lnTo>
                  <a:pt x="0" y="6793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863863">
            <a:off x="747212" y="4797452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7"/>
                </a:lnTo>
                <a:lnTo>
                  <a:pt x="0" y="679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2604244">
            <a:off x="15021686" y="-90874"/>
            <a:ext cx="4321366" cy="1532121"/>
          </a:xfrm>
          <a:custGeom>
            <a:avLst/>
            <a:gdLst/>
            <a:ahLst/>
            <a:cxnLst/>
            <a:rect r="r" b="b" t="t" l="l"/>
            <a:pathLst>
              <a:path h="1532121" w="4321366">
                <a:moveTo>
                  <a:pt x="0" y="0"/>
                </a:moveTo>
                <a:lnTo>
                  <a:pt x="4321367" y="0"/>
                </a:lnTo>
                <a:lnTo>
                  <a:pt x="4321367" y="1532121"/>
                </a:lnTo>
                <a:lnTo>
                  <a:pt x="0" y="15321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211369">
            <a:off x="4645634" y="4953927"/>
            <a:ext cx="3039504" cy="2199841"/>
          </a:xfrm>
          <a:custGeom>
            <a:avLst/>
            <a:gdLst/>
            <a:ahLst/>
            <a:cxnLst/>
            <a:rect r="r" b="b" t="t" l="l"/>
            <a:pathLst>
              <a:path h="2199841" w="3039504">
                <a:moveTo>
                  <a:pt x="0" y="0"/>
                </a:moveTo>
                <a:lnTo>
                  <a:pt x="3039504" y="0"/>
                </a:lnTo>
                <a:lnTo>
                  <a:pt x="3039504" y="2199841"/>
                </a:lnTo>
                <a:lnTo>
                  <a:pt x="0" y="2199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6903845" y="2512974"/>
            <a:ext cx="3796689" cy="662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5461"/>
              </a:lnSpc>
              <a:spcBef>
                <a:spcPct val="0"/>
              </a:spcBef>
            </a:pPr>
            <a:r>
              <a:rPr lang="en-US" sz="3900">
                <a:solidFill>
                  <a:srgbClr val="C1FF72"/>
                </a:solidFill>
                <a:latin typeface="Handy Casual"/>
                <a:ea typeface="Handy Casual"/>
                <a:cs typeface="Handy Casual"/>
                <a:sym typeface="Handy Casual"/>
              </a:rPr>
              <a:t>Cultura e identidad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752581" y="5964003"/>
            <a:ext cx="6382263" cy="1617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214"/>
              </a:lnSpc>
              <a:spcBef>
                <a:spcPct val="0"/>
              </a:spcBef>
            </a:pPr>
            <a:r>
              <a:rPr lang="en-US" sz="2296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Sobre la identidad, se exploran diversas formas de entenderla: como valor general, como referencia al origen, desde enfoques esencialistas y constructivistas, y en relación a la otredad.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946597" y="3406944"/>
            <a:ext cx="7232105" cy="2132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424"/>
              </a:lnSpc>
              <a:spcBef>
                <a:spcPct val="0"/>
              </a:spcBef>
            </a:pPr>
            <a:r>
              <a:rPr lang="en-US" sz="2446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Lla cultura como el sistema de creencias, valores, costumbres, conductas y artefactos compartidos que los miembros de una sociedad usan e interactúan con su mundo, transmitiéndose de generación en generación.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802189" y="8507003"/>
            <a:ext cx="6708567" cy="12667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91"/>
              </a:lnSpc>
              <a:spcBef>
                <a:spcPct val="0"/>
              </a:spcBef>
            </a:pPr>
            <a:r>
              <a:rPr lang="en-US" sz="2422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 La identidad también se concibe como una construcción social que surge de la dialéctica entre el individuo y la sociedad.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1211369">
            <a:off x="5818264" y="7630236"/>
            <a:ext cx="3039504" cy="2199841"/>
          </a:xfrm>
          <a:custGeom>
            <a:avLst/>
            <a:gdLst/>
            <a:ahLst/>
            <a:cxnLst/>
            <a:rect r="r" b="b" t="t" l="l"/>
            <a:pathLst>
              <a:path h="2199841" w="3039504">
                <a:moveTo>
                  <a:pt x="0" y="0"/>
                </a:moveTo>
                <a:lnTo>
                  <a:pt x="3039504" y="0"/>
                </a:lnTo>
                <a:lnTo>
                  <a:pt x="3039504" y="2199841"/>
                </a:lnTo>
                <a:lnTo>
                  <a:pt x="0" y="2199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966" r="0" b="-99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578000">
            <a:off x="13801978" y="2617295"/>
            <a:ext cx="350875" cy="958512"/>
          </a:xfrm>
          <a:custGeom>
            <a:avLst/>
            <a:gdLst/>
            <a:ahLst/>
            <a:cxnLst/>
            <a:rect r="r" b="b" t="t" l="l"/>
            <a:pathLst>
              <a:path h="958512" w="350875">
                <a:moveTo>
                  <a:pt x="0" y="0"/>
                </a:moveTo>
                <a:lnTo>
                  <a:pt x="350875" y="0"/>
                </a:lnTo>
                <a:lnTo>
                  <a:pt x="350875" y="958512"/>
                </a:lnTo>
                <a:lnTo>
                  <a:pt x="0" y="9585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50289" y="157795"/>
            <a:ext cx="10262625" cy="940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32"/>
              </a:lnSpc>
            </a:pPr>
            <a:r>
              <a:rPr lang="en-US" sz="5451">
                <a:solidFill>
                  <a:srgbClr val="00A49F"/>
                </a:solidFill>
                <a:latin typeface="Handy Casual"/>
                <a:ea typeface="Handy Casual"/>
                <a:cs typeface="Handy Casual"/>
                <a:sym typeface="Handy Casual"/>
              </a:rPr>
              <a:t>IDENTIDAD CULTURAL Y SUS IMPLICACIONES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324029" y="216194"/>
            <a:ext cx="7175621" cy="936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84"/>
              </a:lnSpc>
            </a:pPr>
            <a:r>
              <a:rPr lang="en-US" sz="5417">
                <a:solidFill>
                  <a:srgbClr val="FE6359"/>
                </a:solidFill>
                <a:latin typeface="Apricots"/>
                <a:ea typeface="Apricots"/>
                <a:cs typeface="Apricots"/>
                <a:sym typeface="Apricots"/>
              </a:rPr>
              <a:t>en la educación: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1927734">
            <a:off x="14830394" y="1276371"/>
            <a:ext cx="2480944" cy="3330127"/>
          </a:xfrm>
          <a:custGeom>
            <a:avLst/>
            <a:gdLst/>
            <a:ahLst/>
            <a:cxnLst/>
            <a:rect r="r" b="b" t="t" l="l"/>
            <a:pathLst>
              <a:path h="3330127" w="2480944">
                <a:moveTo>
                  <a:pt x="0" y="0"/>
                </a:moveTo>
                <a:lnTo>
                  <a:pt x="2480944" y="0"/>
                </a:lnTo>
                <a:lnTo>
                  <a:pt x="2480944" y="3330127"/>
                </a:lnTo>
                <a:lnTo>
                  <a:pt x="0" y="3330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00000">
            <a:off x="-300833" y="741790"/>
            <a:ext cx="1946964" cy="3254802"/>
          </a:xfrm>
          <a:custGeom>
            <a:avLst/>
            <a:gdLst/>
            <a:ahLst/>
            <a:cxnLst/>
            <a:rect r="r" b="b" t="t" l="l"/>
            <a:pathLst>
              <a:path h="3254802" w="1946964">
                <a:moveTo>
                  <a:pt x="0" y="0"/>
                </a:moveTo>
                <a:lnTo>
                  <a:pt x="1946964" y="0"/>
                </a:lnTo>
                <a:lnTo>
                  <a:pt x="1946964" y="3254803"/>
                </a:lnTo>
                <a:lnTo>
                  <a:pt x="0" y="32548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024306">
            <a:off x="1087833" y="1579672"/>
            <a:ext cx="2182638" cy="2820857"/>
          </a:xfrm>
          <a:custGeom>
            <a:avLst/>
            <a:gdLst/>
            <a:ahLst/>
            <a:cxnLst/>
            <a:rect r="r" b="b" t="t" l="l"/>
            <a:pathLst>
              <a:path h="2820857" w="2182638">
                <a:moveTo>
                  <a:pt x="0" y="0"/>
                </a:moveTo>
                <a:lnTo>
                  <a:pt x="2182639" y="0"/>
                </a:lnTo>
                <a:lnTo>
                  <a:pt x="2182639" y="2820857"/>
                </a:lnTo>
                <a:lnTo>
                  <a:pt x="0" y="28208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189927" y="1054270"/>
            <a:ext cx="1479933" cy="1624069"/>
          </a:xfrm>
          <a:custGeom>
            <a:avLst/>
            <a:gdLst/>
            <a:ahLst/>
            <a:cxnLst/>
            <a:rect r="r" b="b" t="t" l="l"/>
            <a:pathLst>
              <a:path h="1624069" w="1479933">
                <a:moveTo>
                  <a:pt x="0" y="0"/>
                </a:moveTo>
                <a:lnTo>
                  <a:pt x="1479933" y="0"/>
                </a:lnTo>
                <a:lnTo>
                  <a:pt x="1479933" y="1624069"/>
                </a:lnTo>
                <a:lnTo>
                  <a:pt x="0" y="16240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299204">
            <a:off x="4462506" y="1146516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6"/>
                </a:lnTo>
                <a:lnTo>
                  <a:pt x="0" y="6793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418882">
            <a:off x="16944349" y="6024097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6"/>
                </a:lnTo>
                <a:lnTo>
                  <a:pt x="0" y="6793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863863">
            <a:off x="747212" y="4797452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7"/>
                </a:lnTo>
                <a:lnTo>
                  <a:pt x="0" y="679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2604244">
            <a:off x="15021686" y="-90874"/>
            <a:ext cx="4321366" cy="1532121"/>
          </a:xfrm>
          <a:custGeom>
            <a:avLst/>
            <a:gdLst/>
            <a:ahLst/>
            <a:cxnLst/>
            <a:rect r="r" b="b" t="t" l="l"/>
            <a:pathLst>
              <a:path h="1532121" w="4321366">
                <a:moveTo>
                  <a:pt x="0" y="0"/>
                </a:moveTo>
                <a:lnTo>
                  <a:pt x="4321367" y="0"/>
                </a:lnTo>
                <a:lnTo>
                  <a:pt x="4321367" y="1532121"/>
                </a:lnTo>
                <a:lnTo>
                  <a:pt x="0" y="15321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669860" y="3873063"/>
            <a:ext cx="2171293" cy="2540874"/>
          </a:xfrm>
          <a:custGeom>
            <a:avLst/>
            <a:gdLst/>
            <a:ahLst/>
            <a:cxnLst/>
            <a:rect r="r" b="b" t="t" l="l"/>
            <a:pathLst>
              <a:path h="2540874" w="2171293">
                <a:moveTo>
                  <a:pt x="0" y="0"/>
                </a:moveTo>
                <a:lnTo>
                  <a:pt x="2171293" y="0"/>
                </a:lnTo>
                <a:lnTo>
                  <a:pt x="2171293" y="2540874"/>
                </a:lnTo>
                <a:lnTo>
                  <a:pt x="0" y="25408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4359402" y="2321567"/>
            <a:ext cx="7235158" cy="1703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424"/>
              </a:lnSpc>
              <a:spcBef>
                <a:spcPct val="0"/>
              </a:spcBef>
            </a:pPr>
            <a:r>
              <a:rPr lang="en-US" sz="2446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- La cultura lleva implícito un proceso de aprendizaje y transmisión, tanto a nivel individual como social, que se da en la cotidianeidad y en instituciones como la escuela.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056349" y="5075184"/>
            <a:ext cx="6855490" cy="1273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424"/>
              </a:lnSpc>
              <a:spcBef>
                <a:spcPct val="0"/>
              </a:spcBef>
            </a:pPr>
            <a:r>
              <a:rPr lang="en-US" sz="2446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- Desde una perspectiva de identidad como afiliación, la escuela reproduce y afirma los elementos culturales dominantes.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144000" y="7251718"/>
            <a:ext cx="7129695" cy="1703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424"/>
              </a:lnSpc>
              <a:spcBef>
                <a:spcPct val="0"/>
              </a:spcBef>
            </a:pPr>
            <a:r>
              <a:rPr lang="en-US" sz="2446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- Las relaciones desiguales entre culturas conllevan procesos de asimilación cultural, donde la cultura dominante se impone sobre la minoritaria, lo cual tiene implicaciones en el ámbito educativo.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6543932" y="6540493"/>
            <a:ext cx="2171293" cy="2540874"/>
          </a:xfrm>
          <a:custGeom>
            <a:avLst/>
            <a:gdLst/>
            <a:ahLst/>
            <a:cxnLst/>
            <a:rect r="r" b="b" t="t" l="l"/>
            <a:pathLst>
              <a:path h="2540874" w="2171293">
                <a:moveTo>
                  <a:pt x="0" y="0"/>
                </a:moveTo>
                <a:lnTo>
                  <a:pt x="2171293" y="0"/>
                </a:lnTo>
                <a:lnTo>
                  <a:pt x="2171293" y="2540875"/>
                </a:lnTo>
                <a:lnTo>
                  <a:pt x="0" y="25408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966" r="0" b="-9966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3588986" y="0"/>
            <a:ext cx="11445133" cy="4182676"/>
          </a:xfrm>
          <a:custGeom>
            <a:avLst/>
            <a:gdLst/>
            <a:ahLst/>
            <a:cxnLst/>
            <a:rect r="r" b="b" t="t" l="l"/>
            <a:pathLst>
              <a:path h="4182676" w="11445133">
                <a:moveTo>
                  <a:pt x="11445134" y="0"/>
                </a:moveTo>
                <a:lnTo>
                  <a:pt x="0" y="0"/>
                </a:lnTo>
                <a:lnTo>
                  <a:pt x="0" y="4182676"/>
                </a:lnTo>
                <a:lnTo>
                  <a:pt x="11445134" y="4182676"/>
                </a:lnTo>
                <a:lnTo>
                  <a:pt x="1144513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0800000">
            <a:off x="14413162" y="7929712"/>
            <a:ext cx="1946964" cy="3254802"/>
          </a:xfrm>
          <a:custGeom>
            <a:avLst/>
            <a:gdLst/>
            <a:ahLst/>
            <a:cxnLst/>
            <a:rect r="r" b="b" t="t" l="l"/>
            <a:pathLst>
              <a:path h="3254802" w="1946964">
                <a:moveTo>
                  <a:pt x="1946963" y="0"/>
                </a:moveTo>
                <a:lnTo>
                  <a:pt x="0" y="0"/>
                </a:lnTo>
                <a:lnTo>
                  <a:pt x="0" y="3254802"/>
                </a:lnTo>
                <a:lnTo>
                  <a:pt x="1946963" y="3254802"/>
                </a:lnTo>
                <a:lnTo>
                  <a:pt x="194696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034120" y="4192635"/>
            <a:ext cx="3714901" cy="10728956"/>
          </a:xfrm>
          <a:custGeom>
            <a:avLst/>
            <a:gdLst/>
            <a:ahLst/>
            <a:cxnLst/>
            <a:rect r="r" b="b" t="t" l="l"/>
            <a:pathLst>
              <a:path h="10728956" w="3714901">
                <a:moveTo>
                  <a:pt x="0" y="0"/>
                </a:moveTo>
                <a:lnTo>
                  <a:pt x="3714901" y="0"/>
                </a:lnTo>
                <a:lnTo>
                  <a:pt x="3714901" y="10728956"/>
                </a:lnTo>
                <a:lnTo>
                  <a:pt x="0" y="10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-314334" y="4192635"/>
            <a:ext cx="3567378" cy="10728956"/>
          </a:xfrm>
          <a:custGeom>
            <a:avLst/>
            <a:gdLst/>
            <a:ahLst/>
            <a:cxnLst/>
            <a:rect r="r" b="b" t="t" l="l"/>
            <a:pathLst>
              <a:path h="10728956" w="3567378">
                <a:moveTo>
                  <a:pt x="3567378" y="0"/>
                </a:moveTo>
                <a:lnTo>
                  <a:pt x="0" y="0"/>
                </a:lnTo>
                <a:lnTo>
                  <a:pt x="0" y="10728956"/>
                </a:lnTo>
                <a:lnTo>
                  <a:pt x="3567378" y="10728956"/>
                </a:lnTo>
                <a:lnTo>
                  <a:pt x="3567378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346930">
            <a:off x="15972970" y="753084"/>
            <a:ext cx="1646701" cy="1607779"/>
          </a:xfrm>
          <a:custGeom>
            <a:avLst/>
            <a:gdLst/>
            <a:ahLst/>
            <a:cxnLst/>
            <a:rect r="r" b="b" t="t" l="l"/>
            <a:pathLst>
              <a:path h="1607779" w="1646701">
                <a:moveTo>
                  <a:pt x="0" y="0"/>
                </a:moveTo>
                <a:lnTo>
                  <a:pt x="1646701" y="0"/>
                </a:lnTo>
                <a:lnTo>
                  <a:pt x="1646701" y="1607778"/>
                </a:lnTo>
                <a:lnTo>
                  <a:pt x="0" y="16077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299204">
            <a:off x="3837295" y="8129983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3" y="0"/>
                </a:lnTo>
                <a:lnTo>
                  <a:pt x="629903" y="679306"/>
                </a:lnTo>
                <a:lnTo>
                  <a:pt x="0" y="6793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2700000">
            <a:off x="-1421648" y="347563"/>
            <a:ext cx="5782005" cy="1576910"/>
          </a:xfrm>
          <a:custGeom>
            <a:avLst/>
            <a:gdLst/>
            <a:ahLst/>
            <a:cxnLst/>
            <a:rect r="r" b="b" t="t" l="l"/>
            <a:pathLst>
              <a:path h="1576910" w="5782005">
                <a:moveTo>
                  <a:pt x="0" y="0"/>
                </a:moveTo>
                <a:lnTo>
                  <a:pt x="5782005" y="0"/>
                </a:lnTo>
                <a:lnTo>
                  <a:pt x="5782005" y="1576910"/>
                </a:lnTo>
                <a:lnTo>
                  <a:pt x="0" y="15769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735933">
            <a:off x="13603919" y="6639881"/>
            <a:ext cx="360530" cy="984887"/>
          </a:xfrm>
          <a:custGeom>
            <a:avLst/>
            <a:gdLst/>
            <a:ahLst/>
            <a:cxnLst/>
            <a:rect r="r" b="b" t="t" l="l"/>
            <a:pathLst>
              <a:path h="984887" w="360530">
                <a:moveTo>
                  <a:pt x="0" y="0"/>
                </a:moveTo>
                <a:lnTo>
                  <a:pt x="360530" y="0"/>
                </a:lnTo>
                <a:lnTo>
                  <a:pt x="360530" y="984887"/>
                </a:lnTo>
                <a:lnTo>
                  <a:pt x="0" y="9848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485468" y="5428671"/>
            <a:ext cx="4499367" cy="1716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23"/>
              </a:lnSpc>
            </a:pPr>
            <a:r>
              <a:rPr lang="en-US" sz="1945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- La cultura abarca valores, creencias y prácticas que moldean la experiencia educativa.</a:t>
            </a:r>
          </a:p>
          <a:p>
            <a:pPr algn="just" marL="0" indent="0" lvl="0">
              <a:lnSpc>
                <a:spcPts val="2723"/>
              </a:lnSpc>
              <a:spcBef>
                <a:spcPct val="0"/>
              </a:spcBef>
            </a:pPr>
            <a:r>
              <a:rPr lang="en-US" sz="1945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- Influye en cómo se percibe el aprendizaje y la enseñanza.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892680" y="1172118"/>
            <a:ext cx="4997699" cy="2274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2"/>
              </a:lnSpc>
            </a:pPr>
            <a:r>
              <a:rPr lang="en-US" sz="4802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CULTURA Y MÉTODOS DE ENSEÑANZA</a:t>
            </a:r>
          </a:p>
          <a:p>
            <a:pPr algn="ctr">
              <a:lnSpc>
                <a:spcPts val="6002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3253044" y="4454079"/>
            <a:ext cx="4893716" cy="465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sz="2944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DEFINICIÓN DE CULTURA EN LA EDUCACIÓN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858408" y="4212556"/>
            <a:ext cx="4661688" cy="930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sz="2944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ELEMENTOS CULTURALES QUE AFECTAN LA ENSEÑANZA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530934" y="5534192"/>
            <a:ext cx="4989162" cy="1370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23"/>
              </a:lnSpc>
              <a:spcBef>
                <a:spcPct val="0"/>
              </a:spcBef>
            </a:pPr>
            <a:r>
              <a:rPr lang="en-US" sz="1945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- Perspectivas sobre la Autoridad: Diferentes culturas pueden tener diversas actitudes hacia el rol del maestro y la autoridad en el aula.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530934" y="7225206"/>
            <a:ext cx="4741632" cy="1370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23"/>
              </a:lnSpc>
              <a:spcBef>
                <a:spcPct val="0"/>
              </a:spcBef>
            </a:pPr>
            <a:r>
              <a:rPr lang="en-US" sz="1945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- Estilos de Aprendizaje: Las preferencias culturales pueden influir en cómo los estudiantes aprenden mejor (visual, auditivo, kinestésico).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530934" y="8863435"/>
            <a:ext cx="4741632" cy="1025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23"/>
              </a:lnSpc>
              <a:spcBef>
                <a:spcPct val="0"/>
              </a:spcBef>
            </a:pPr>
            <a:r>
              <a:rPr lang="en-US" sz="1945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- Interacción Social: Las normas culturales sobre la colaboración y la comunicación afectan la dinámica del aula.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966" r="0" b="-9966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4546595" y="499598"/>
            <a:ext cx="9194810" cy="3360285"/>
          </a:xfrm>
          <a:custGeom>
            <a:avLst/>
            <a:gdLst/>
            <a:ahLst/>
            <a:cxnLst/>
            <a:rect r="r" b="b" t="t" l="l"/>
            <a:pathLst>
              <a:path h="3360285" w="9194810">
                <a:moveTo>
                  <a:pt x="9194810" y="0"/>
                </a:moveTo>
                <a:lnTo>
                  <a:pt x="0" y="0"/>
                </a:lnTo>
                <a:lnTo>
                  <a:pt x="0" y="3360285"/>
                </a:lnTo>
                <a:lnTo>
                  <a:pt x="9194810" y="3360285"/>
                </a:lnTo>
                <a:lnTo>
                  <a:pt x="919481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0800000">
            <a:off x="14413162" y="7929712"/>
            <a:ext cx="1946964" cy="3254802"/>
          </a:xfrm>
          <a:custGeom>
            <a:avLst/>
            <a:gdLst/>
            <a:ahLst/>
            <a:cxnLst/>
            <a:rect r="r" b="b" t="t" l="l"/>
            <a:pathLst>
              <a:path h="3254802" w="1946964">
                <a:moveTo>
                  <a:pt x="1946963" y="0"/>
                </a:moveTo>
                <a:lnTo>
                  <a:pt x="0" y="0"/>
                </a:lnTo>
                <a:lnTo>
                  <a:pt x="0" y="3254802"/>
                </a:lnTo>
                <a:lnTo>
                  <a:pt x="1946963" y="3254802"/>
                </a:lnTo>
                <a:lnTo>
                  <a:pt x="194696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034120" y="4192635"/>
            <a:ext cx="3714901" cy="10728956"/>
          </a:xfrm>
          <a:custGeom>
            <a:avLst/>
            <a:gdLst/>
            <a:ahLst/>
            <a:cxnLst/>
            <a:rect r="r" b="b" t="t" l="l"/>
            <a:pathLst>
              <a:path h="10728956" w="3714901">
                <a:moveTo>
                  <a:pt x="0" y="0"/>
                </a:moveTo>
                <a:lnTo>
                  <a:pt x="3714901" y="0"/>
                </a:lnTo>
                <a:lnTo>
                  <a:pt x="3714901" y="10728956"/>
                </a:lnTo>
                <a:lnTo>
                  <a:pt x="0" y="10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-314334" y="4192635"/>
            <a:ext cx="3567378" cy="10728956"/>
          </a:xfrm>
          <a:custGeom>
            <a:avLst/>
            <a:gdLst/>
            <a:ahLst/>
            <a:cxnLst/>
            <a:rect r="r" b="b" t="t" l="l"/>
            <a:pathLst>
              <a:path h="10728956" w="3567378">
                <a:moveTo>
                  <a:pt x="3567378" y="0"/>
                </a:moveTo>
                <a:lnTo>
                  <a:pt x="0" y="0"/>
                </a:lnTo>
                <a:lnTo>
                  <a:pt x="0" y="10728956"/>
                </a:lnTo>
                <a:lnTo>
                  <a:pt x="3567378" y="10728956"/>
                </a:lnTo>
                <a:lnTo>
                  <a:pt x="3567378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346930">
            <a:off x="15972970" y="753084"/>
            <a:ext cx="1646701" cy="1607779"/>
          </a:xfrm>
          <a:custGeom>
            <a:avLst/>
            <a:gdLst/>
            <a:ahLst/>
            <a:cxnLst/>
            <a:rect r="r" b="b" t="t" l="l"/>
            <a:pathLst>
              <a:path h="1607779" w="1646701">
                <a:moveTo>
                  <a:pt x="0" y="0"/>
                </a:moveTo>
                <a:lnTo>
                  <a:pt x="1646701" y="0"/>
                </a:lnTo>
                <a:lnTo>
                  <a:pt x="1646701" y="1607778"/>
                </a:lnTo>
                <a:lnTo>
                  <a:pt x="0" y="16077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299204">
            <a:off x="3837295" y="8129983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3" y="0"/>
                </a:lnTo>
                <a:lnTo>
                  <a:pt x="629903" y="679306"/>
                </a:lnTo>
                <a:lnTo>
                  <a:pt x="0" y="6793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2700000">
            <a:off x="-1421648" y="347563"/>
            <a:ext cx="5782005" cy="1576910"/>
          </a:xfrm>
          <a:custGeom>
            <a:avLst/>
            <a:gdLst/>
            <a:ahLst/>
            <a:cxnLst/>
            <a:rect r="r" b="b" t="t" l="l"/>
            <a:pathLst>
              <a:path h="1576910" w="5782005">
                <a:moveTo>
                  <a:pt x="0" y="0"/>
                </a:moveTo>
                <a:lnTo>
                  <a:pt x="5782005" y="0"/>
                </a:lnTo>
                <a:lnTo>
                  <a:pt x="5782005" y="1576910"/>
                </a:lnTo>
                <a:lnTo>
                  <a:pt x="0" y="15769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735933">
            <a:off x="13603919" y="6639881"/>
            <a:ext cx="360530" cy="984887"/>
          </a:xfrm>
          <a:custGeom>
            <a:avLst/>
            <a:gdLst/>
            <a:ahLst/>
            <a:cxnLst/>
            <a:rect r="r" b="b" t="t" l="l"/>
            <a:pathLst>
              <a:path h="984887" w="360530">
                <a:moveTo>
                  <a:pt x="0" y="0"/>
                </a:moveTo>
                <a:lnTo>
                  <a:pt x="360530" y="0"/>
                </a:lnTo>
                <a:lnTo>
                  <a:pt x="360530" y="984887"/>
                </a:lnTo>
                <a:lnTo>
                  <a:pt x="0" y="9848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734192" y="4315803"/>
            <a:ext cx="4210237" cy="2113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36"/>
              </a:lnSpc>
              <a:spcBef>
                <a:spcPct val="0"/>
              </a:spcBef>
            </a:pPr>
            <a:r>
              <a:rPr lang="en-US" sz="2383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- Enfoques Colectivistas: Culturas que valoran el trabajo en equipo pueden favorecer métodos de enseñanza colaborativos.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054556" y="1256489"/>
            <a:ext cx="6178888" cy="1515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2"/>
              </a:lnSpc>
            </a:pPr>
            <a:r>
              <a:rPr lang="en-US" sz="4802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MÉTODOS DE ENSEÑANZA INFLUENCIADOS POR LA CULTURA: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748140" y="4315803"/>
            <a:ext cx="5337062" cy="21080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27"/>
              </a:lnSpc>
              <a:spcBef>
                <a:spcPct val="0"/>
              </a:spcBef>
            </a:pPr>
            <a:r>
              <a:rPr lang="en-US" sz="2376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- Educación Individualista: Culturas que priorizan la autonomía pueden implementar enfoques más personalizados y centrados en el estudiante.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658696" y="6893685"/>
            <a:ext cx="6178888" cy="756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2"/>
              </a:lnSpc>
            </a:pPr>
            <a:r>
              <a:rPr lang="en-US" sz="4802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ADAPTACIÓN CURRICULAR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056076" y="7872562"/>
            <a:ext cx="4210237" cy="1690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36"/>
              </a:lnSpc>
              <a:spcBef>
                <a:spcPct val="0"/>
              </a:spcBef>
            </a:pPr>
            <a:r>
              <a:rPr lang="en-US" sz="2383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- La necesidad de adaptar los programas educativos para reflejar y respetar la diversidad cultural en el aula.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629775" y="7872562"/>
            <a:ext cx="4210237" cy="1690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36"/>
              </a:lnSpc>
              <a:spcBef>
                <a:spcPct val="0"/>
              </a:spcBef>
            </a:pPr>
            <a:r>
              <a:rPr lang="en-US" sz="2383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- Incorporación de contenidos relevantes que resuenen con las experiencias culturales de los estudiantes.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966" r="0" b="-99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509483">
            <a:off x="-1829473" y="981799"/>
            <a:ext cx="8431586" cy="8981716"/>
          </a:xfrm>
          <a:custGeom>
            <a:avLst/>
            <a:gdLst/>
            <a:ahLst/>
            <a:cxnLst/>
            <a:rect r="r" b="b" t="t" l="l"/>
            <a:pathLst>
              <a:path h="8981716" w="8431586">
                <a:moveTo>
                  <a:pt x="0" y="0"/>
                </a:moveTo>
                <a:lnTo>
                  <a:pt x="8431586" y="0"/>
                </a:lnTo>
                <a:lnTo>
                  <a:pt x="8431586" y="8981716"/>
                </a:lnTo>
                <a:lnTo>
                  <a:pt x="0" y="89817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3061116">
            <a:off x="15098617" y="568631"/>
            <a:ext cx="4321366" cy="1532121"/>
          </a:xfrm>
          <a:custGeom>
            <a:avLst/>
            <a:gdLst/>
            <a:ahLst/>
            <a:cxnLst/>
            <a:rect r="r" b="b" t="t" l="l"/>
            <a:pathLst>
              <a:path h="1532121" w="4321366">
                <a:moveTo>
                  <a:pt x="0" y="0"/>
                </a:moveTo>
                <a:lnTo>
                  <a:pt x="4321366" y="0"/>
                </a:lnTo>
                <a:lnTo>
                  <a:pt x="4321366" y="1532120"/>
                </a:lnTo>
                <a:lnTo>
                  <a:pt x="0" y="1532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492452">
            <a:off x="13636278" y="8469845"/>
            <a:ext cx="5782005" cy="1576910"/>
          </a:xfrm>
          <a:custGeom>
            <a:avLst/>
            <a:gdLst/>
            <a:ahLst/>
            <a:cxnLst/>
            <a:rect r="r" b="b" t="t" l="l"/>
            <a:pathLst>
              <a:path h="1576910" w="5782005">
                <a:moveTo>
                  <a:pt x="0" y="0"/>
                </a:moveTo>
                <a:lnTo>
                  <a:pt x="5782005" y="0"/>
                </a:lnTo>
                <a:lnTo>
                  <a:pt x="5782005" y="1576910"/>
                </a:lnTo>
                <a:lnTo>
                  <a:pt x="0" y="15769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386938" y="1212628"/>
            <a:ext cx="8872362" cy="8045672"/>
          </a:xfrm>
          <a:custGeom>
            <a:avLst/>
            <a:gdLst/>
            <a:ahLst/>
            <a:cxnLst/>
            <a:rect r="r" b="b" t="t" l="l"/>
            <a:pathLst>
              <a:path h="8045672" w="8872362">
                <a:moveTo>
                  <a:pt x="0" y="0"/>
                </a:moveTo>
                <a:lnTo>
                  <a:pt x="8872362" y="0"/>
                </a:lnTo>
                <a:lnTo>
                  <a:pt x="8872362" y="8045672"/>
                </a:lnTo>
                <a:lnTo>
                  <a:pt x="0" y="80456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220900">
            <a:off x="6801430" y="5745297"/>
            <a:ext cx="2885614" cy="4195043"/>
          </a:xfrm>
          <a:custGeom>
            <a:avLst/>
            <a:gdLst/>
            <a:ahLst/>
            <a:cxnLst/>
            <a:rect r="r" b="b" t="t" l="l"/>
            <a:pathLst>
              <a:path h="4195043" w="2885614">
                <a:moveTo>
                  <a:pt x="0" y="0"/>
                </a:moveTo>
                <a:lnTo>
                  <a:pt x="2885614" y="0"/>
                </a:lnTo>
                <a:lnTo>
                  <a:pt x="2885614" y="4195043"/>
                </a:lnTo>
                <a:lnTo>
                  <a:pt x="0" y="41950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30859" t="-7311" r="0" b="-6197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738743">
            <a:off x="6011972" y="899260"/>
            <a:ext cx="2583812" cy="1103992"/>
          </a:xfrm>
          <a:custGeom>
            <a:avLst/>
            <a:gdLst/>
            <a:ahLst/>
            <a:cxnLst/>
            <a:rect r="r" b="b" t="t" l="l"/>
            <a:pathLst>
              <a:path h="1103992" w="2583812">
                <a:moveTo>
                  <a:pt x="0" y="0"/>
                </a:moveTo>
                <a:lnTo>
                  <a:pt x="2583812" y="0"/>
                </a:lnTo>
                <a:lnTo>
                  <a:pt x="2583812" y="1103992"/>
                </a:lnTo>
                <a:lnTo>
                  <a:pt x="0" y="11039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4130080">
            <a:off x="4534580" y="662215"/>
            <a:ext cx="360530" cy="984887"/>
          </a:xfrm>
          <a:custGeom>
            <a:avLst/>
            <a:gdLst/>
            <a:ahLst/>
            <a:cxnLst/>
            <a:rect r="r" b="b" t="t" l="l"/>
            <a:pathLst>
              <a:path h="984887" w="360530">
                <a:moveTo>
                  <a:pt x="0" y="0"/>
                </a:moveTo>
                <a:lnTo>
                  <a:pt x="360530" y="0"/>
                </a:lnTo>
                <a:lnTo>
                  <a:pt x="360530" y="984887"/>
                </a:lnTo>
                <a:lnTo>
                  <a:pt x="0" y="9848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393956">
            <a:off x="5609027" y="8496422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6"/>
                </a:lnTo>
                <a:lnTo>
                  <a:pt x="0" y="6793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099274" y="4379039"/>
            <a:ext cx="6244994" cy="204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41"/>
              </a:lnSpc>
              <a:spcBef>
                <a:spcPct val="0"/>
              </a:spcBef>
            </a:pPr>
            <a:r>
              <a:rPr lang="en-US" sz="1958">
                <a:solidFill>
                  <a:srgbClr val="CF0909"/>
                </a:solidFill>
                <a:latin typeface="Sniglet"/>
                <a:ea typeface="Sniglet"/>
                <a:cs typeface="Sniglet"/>
                <a:sym typeface="Sniglet"/>
              </a:rPr>
              <a:t>Definición y Propósito:</a:t>
            </a:r>
            <a:r>
              <a:rPr lang="en-US" sz="1958">
                <a:solidFill>
                  <a:srgbClr val="323232"/>
                </a:solidFill>
                <a:latin typeface="Sniglet"/>
                <a:ea typeface="Sniglet"/>
                <a:cs typeface="Sniglet"/>
                <a:sym typeface="Sniglet"/>
              </a:rPr>
              <a:t> La conservación cultural se refiere a las prácticas destinadas a preservar y proteger el patrimonio cultural tangible e intangible de una comunidad. Su propósito es garantizar que las generaciones futuras puedan acceder y comprender sus raíces culturales.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099274" y="2080152"/>
            <a:ext cx="5733804" cy="132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49"/>
              </a:lnSpc>
            </a:pPr>
            <a:r>
              <a:rPr lang="en-US" sz="4199">
                <a:solidFill>
                  <a:srgbClr val="00A49F"/>
                </a:solidFill>
                <a:latin typeface="Apricots"/>
                <a:ea typeface="Apricots"/>
                <a:cs typeface="Apricots"/>
                <a:sym typeface="Apricots"/>
              </a:rPr>
              <a:t>Rol de la educación en la conservación cultural.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9535722" y="2371955"/>
            <a:ext cx="428320" cy="780374"/>
          </a:xfrm>
          <a:custGeom>
            <a:avLst/>
            <a:gdLst/>
            <a:ahLst/>
            <a:cxnLst/>
            <a:rect r="r" b="b" t="t" l="l"/>
            <a:pathLst>
              <a:path h="780374" w="428320">
                <a:moveTo>
                  <a:pt x="0" y="0"/>
                </a:moveTo>
                <a:lnTo>
                  <a:pt x="428320" y="0"/>
                </a:lnTo>
                <a:lnTo>
                  <a:pt x="428320" y="780374"/>
                </a:lnTo>
                <a:lnTo>
                  <a:pt x="0" y="78037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-54367" r="-370760" b="-9603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true" rot="0">
            <a:off x="15833078" y="2371955"/>
            <a:ext cx="428320" cy="780374"/>
          </a:xfrm>
          <a:custGeom>
            <a:avLst/>
            <a:gdLst/>
            <a:ahLst/>
            <a:cxnLst/>
            <a:rect r="r" b="b" t="t" l="l"/>
            <a:pathLst>
              <a:path h="780374" w="428320">
                <a:moveTo>
                  <a:pt x="428320" y="780374"/>
                </a:moveTo>
                <a:lnTo>
                  <a:pt x="0" y="780374"/>
                </a:lnTo>
                <a:lnTo>
                  <a:pt x="0" y="0"/>
                </a:lnTo>
                <a:lnTo>
                  <a:pt x="428320" y="0"/>
                </a:lnTo>
                <a:lnTo>
                  <a:pt x="428320" y="780374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-54367" r="-370760" b="-9603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9274535" y="3410478"/>
            <a:ext cx="7383281" cy="688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E6359"/>
                </a:solidFill>
                <a:latin typeface="Handy Casual"/>
                <a:ea typeface="Handy Casual"/>
                <a:cs typeface="Handy Casual"/>
                <a:sym typeface="Handy Casual"/>
              </a:rPr>
              <a:t>INTRODUCCIÓN A LA CONSERVACIÓN CULTURAL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099274" y="6712874"/>
            <a:ext cx="6244994" cy="1359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41"/>
              </a:lnSpc>
              <a:spcBef>
                <a:spcPct val="0"/>
              </a:spcBef>
            </a:pPr>
            <a:r>
              <a:rPr lang="en-US" sz="1958">
                <a:solidFill>
                  <a:srgbClr val="FF3131"/>
                </a:solidFill>
                <a:latin typeface="Sniglet"/>
                <a:ea typeface="Sniglet"/>
                <a:cs typeface="Sniglet"/>
                <a:sym typeface="Sniglet"/>
              </a:rPr>
              <a:t>Importancia de Preservar la Cultura: </a:t>
            </a:r>
            <a:r>
              <a:rPr lang="en-US" sz="1958">
                <a:solidFill>
                  <a:srgbClr val="323232"/>
                </a:solidFill>
                <a:latin typeface="Sniglet"/>
                <a:ea typeface="Sniglet"/>
                <a:cs typeface="Sniglet"/>
                <a:sym typeface="Sniglet"/>
              </a:rPr>
              <a:t>Preservar la cultura es crucial para mantener la identidad de una comunidad, promover la diversidad cultural y fortalecer el sentido de pertenencia.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966" r="0" b="-99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00445" y="1181466"/>
            <a:ext cx="5797031" cy="1833970"/>
          </a:xfrm>
          <a:custGeom>
            <a:avLst/>
            <a:gdLst/>
            <a:ahLst/>
            <a:cxnLst/>
            <a:rect r="r" b="b" t="t" l="l"/>
            <a:pathLst>
              <a:path h="1833970" w="5797031">
                <a:moveTo>
                  <a:pt x="0" y="0"/>
                </a:moveTo>
                <a:lnTo>
                  <a:pt x="5797032" y="0"/>
                </a:lnTo>
                <a:lnTo>
                  <a:pt x="5797032" y="1833970"/>
                </a:lnTo>
                <a:lnTo>
                  <a:pt x="0" y="18339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331163" y="3387760"/>
            <a:ext cx="5493369" cy="2727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59"/>
              </a:lnSpc>
            </a:pPr>
            <a:r>
              <a:rPr lang="en-US" sz="1756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- Educación Formal e Informal: La educación formal, a través de escuelas y universidades, y la educación informal, mediante talleres y actividades comunitarias, juegan un papel vital en la transmisión de conocimientos culturales.</a:t>
            </a:r>
          </a:p>
          <a:p>
            <a:pPr algn="just">
              <a:lnSpc>
                <a:spcPts val="2459"/>
              </a:lnSpc>
            </a:pPr>
            <a:r>
              <a:rPr lang="en-US" sz="1756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- Fomentar el Respeto y la Apreciación Cultural: La educación ayuda a inculcar valores de respeto y aprecio por las distintas culturas, promoviendo la tolerancia y la comprensión intercultural.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057705" y="1712555"/>
            <a:ext cx="4282511" cy="686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EL PAPEL DE LA EDUCACIÓN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10222015">
            <a:off x="5251409" y="6390600"/>
            <a:ext cx="1827509" cy="780845"/>
          </a:xfrm>
          <a:custGeom>
            <a:avLst/>
            <a:gdLst/>
            <a:ahLst/>
            <a:cxnLst/>
            <a:rect r="r" b="b" t="t" l="l"/>
            <a:pathLst>
              <a:path h="780845" w="1827509">
                <a:moveTo>
                  <a:pt x="0" y="0"/>
                </a:moveTo>
                <a:lnTo>
                  <a:pt x="1827509" y="0"/>
                </a:lnTo>
                <a:lnTo>
                  <a:pt x="1827509" y="780845"/>
                </a:lnTo>
                <a:lnTo>
                  <a:pt x="0" y="780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2492452">
            <a:off x="14302266" y="9037716"/>
            <a:ext cx="5782005" cy="1576910"/>
          </a:xfrm>
          <a:custGeom>
            <a:avLst/>
            <a:gdLst/>
            <a:ahLst/>
            <a:cxnLst/>
            <a:rect r="r" b="b" t="t" l="l"/>
            <a:pathLst>
              <a:path h="1576910" w="5782005">
                <a:moveTo>
                  <a:pt x="0" y="0"/>
                </a:moveTo>
                <a:lnTo>
                  <a:pt x="5782005" y="0"/>
                </a:lnTo>
                <a:lnTo>
                  <a:pt x="5782005" y="1576911"/>
                </a:lnTo>
                <a:lnTo>
                  <a:pt x="0" y="15769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492452">
            <a:off x="-1862303" y="240245"/>
            <a:ext cx="5782005" cy="1576910"/>
          </a:xfrm>
          <a:custGeom>
            <a:avLst/>
            <a:gdLst/>
            <a:ahLst/>
            <a:cxnLst/>
            <a:rect r="r" b="b" t="t" l="l"/>
            <a:pathLst>
              <a:path h="1576910" w="5782005">
                <a:moveTo>
                  <a:pt x="0" y="0"/>
                </a:moveTo>
                <a:lnTo>
                  <a:pt x="5782006" y="0"/>
                </a:lnTo>
                <a:lnTo>
                  <a:pt x="5782006" y="1576910"/>
                </a:lnTo>
                <a:lnTo>
                  <a:pt x="0" y="15769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154987">
            <a:off x="16944349" y="965348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6"/>
                </a:lnTo>
                <a:lnTo>
                  <a:pt x="0" y="6793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385658">
            <a:off x="15712626" y="5003442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6"/>
                </a:lnTo>
                <a:lnTo>
                  <a:pt x="0" y="6793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904948">
            <a:off x="16878317" y="4249483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6"/>
                </a:lnTo>
                <a:lnTo>
                  <a:pt x="0" y="6793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1385658">
            <a:off x="10530635" y="8642346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6"/>
                </a:lnTo>
                <a:lnTo>
                  <a:pt x="0" y="6793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14891">
            <a:off x="811416" y="5228345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7"/>
                </a:lnTo>
                <a:lnTo>
                  <a:pt x="0" y="6793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9284793" y="1627447"/>
            <a:ext cx="6096481" cy="1387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MÉTODOS EDUCATIVOS EN CONSERVACIÓN CULTURAL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9190733" y="1305001"/>
            <a:ext cx="6284600" cy="1988219"/>
          </a:xfrm>
          <a:custGeom>
            <a:avLst/>
            <a:gdLst/>
            <a:ahLst/>
            <a:cxnLst/>
            <a:rect r="r" b="b" t="t" l="l"/>
            <a:pathLst>
              <a:path h="1988219" w="6284600">
                <a:moveTo>
                  <a:pt x="0" y="0"/>
                </a:moveTo>
                <a:lnTo>
                  <a:pt x="6284600" y="0"/>
                </a:lnTo>
                <a:lnTo>
                  <a:pt x="6284600" y="1988219"/>
                </a:lnTo>
                <a:lnTo>
                  <a:pt x="0" y="1988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9284793" y="3507451"/>
            <a:ext cx="5967421" cy="3641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59"/>
              </a:lnSpc>
            </a:pPr>
            <a:r>
              <a:rPr lang="en-US" sz="1756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- Integración de la Cultura en el Currículo Escolar: Incluir estudios culturales y actividades relacionadas en el currículo escolar ayuda a los estudiantes a conectar con su patrimonio.</a:t>
            </a:r>
          </a:p>
          <a:p>
            <a:pPr algn="just">
              <a:lnSpc>
                <a:spcPts val="2459"/>
              </a:lnSpc>
            </a:pPr>
            <a:r>
              <a:rPr lang="en-US" sz="1756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- Uso de Tecnologías y Herramientas Digitales: Las tecnologías modernas, como la realidad virtual y las aplicaciones móviles, facilitan el acceso a recursos culturales de manera interactiva y atractiva.</a:t>
            </a:r>
          </a:p>
          <a:p>
            <a:pPr algn="just">
              <a:lnSpc>
                <a:spcPts val="2459"/>
              </a:lnSpc>
            </a:pPr>
            <a:r>
              <a:rPr lang="en-US" sz="1756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- Programas de Intercambio Cultural y Viajes Educativos: Estas experiencias permiten a los estudiantes vivir y aprender sobre otras culturas de primera mano, enriqueciéndose personal y académicamente.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966" r="0" b="-99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538291">
            <a:off x="-722791" y="3739630"/>
            <a:ext cx="4321366" cy="1532121"/>
          </a:xfrm>
          <a:custGeom>
            <a:avLst/>
            <a:gdLst/>
            <a:ahLst/>
            <a:cxnLst/>
            <a:rect r="r" b="b" t="t" l="l"/>
            <a:pathLst>
              <a:path h="1532121" w="4321366">
                <a:moveTo>
                  <a:pt x="0" y="0"/>
                </a:moveTo>
                <a:lnTo>
                  <a:pt x="4321367" y="0"/>
                </a:lnTo>
                <a:lnTo>
                  <a:pt x="4321367" y="1532121"/>
                </a:lnTo>
                <a:lnTo>
                  <a:pt x="0" y="15321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4488756" y="6526551"/>
            <a:ext cx="1946964" cy="3254802"/>
          </a:xfrm>
          <a:custGeom>
            <a:avLst/>
            <a:gdLst/>
            <a:ahLst/>
            <a:cxnLst/>
            <a:rect r="r" b="b" t="t" l="l"/>
            <a:pathLst>
              <a:path h="3254802" w="1946964">
                <a:moveTo>
                  <a:pt x="1946964" y="0"/>
                </a:moveTo>
                <a:lnTo>
                  <a:pt x="0" y="0"/>
                </a:lnTo>
                <a:lnTo>
                  <a:pt x="0" y="3254803"/>
                </a:lnTo>
                <a:lnTo>
                  <a:pt x="1946964" y="3254803"/>
                </a:lnTo>
                <a:lnTo>
                  <a:pt x="19469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5400000">
            <a:off x="4367994" y="-1174738"/>
            <a:ext cx="9240423" cy="12636476"/>
          </a:xfrm>
          <a:custGeom>
            <a:avLst/>
            <a:gdLst/>
            <a:ahLst/>
            <a:cxnLst/>
            <a:rect r="r" b="b" t="t" l="l"/>
            <a:pathLst>
              <a:path h="12636476" w="9240423">
                <a:moveTo>
                  <a:pt x="0" y="12636476"/>
                </a:moveTo>
                <a:lnTo>
                  <a:pt x="9240423" y="12636476"/>
                </a:lnTo>
                <a:lnTo>
                  <a:pt x="9240423" y="0"/>
                </a:lnTo>
                <a:lnTo>
                  <a:pt x="0" y="0"/>
                </a:lnTo>
                <a:lnTo>
                  <a:pt x="0" y="12636476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6324677">
            <a:off x="12694762" y="2198932"/>
            <a:ext cx="5963682" cy="5889136"/>
          </a:xfrm>
          <a:custGeom>
            <a:avLst/>
            <a:gdLst/>
            <a:ahLst/>
            <a:cxnLst/>
            <a:rect r="r" b="b" t="t" l="l"/>
            <a:pathLst>
              <a:path h="5889136" w="5963682">
                <a:moveTo>
                  <a:pt x="0" y="0"/>
                </a:moveTo>
                <a:lnTo>
                  <a:pt x="5963682" y="0"/>
                </a:lnTo>
                <a:lnTo>
                  <a:pt x="5963682" y="5889136"/>
                </a:lnTo>
                <a:lnTo>
                  <a:pt x="0" y="58891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55223" y="4855147"/>
            <a:ext cx="7261819" cy="11150586"/>
          </a:xfrm>
          <a:custGeom>
            <a:avLst/>
            <a:gdLst/>
            <a:ahLst/>
            <a:cxnLst/>
            <a:rect r="r" b="b" t="t" l="l"/>
            <a:pathLst>
              <a:path h="11150586" w="7261819">
                <a:moveTo>
                  <a:pt x="0" y="0"/>
                </a:moveTo>
                <a:lnTo>
                  <a:pt x="7261819" y="0"/>
                </a:lnTo>
                <a:lnTo>
                  <a:pt x="7261819" y="11150586"/>
                </a:lnTo>
                <a:lnTo>
                  <a:pt x="0" y="111505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437967">
            <a:off x="14368297" y="424173"/>
            <a:ext cx="5782005" cy="1576910"/>
          </a:xfrm>
          <a:custGeom>
            <a:avLst/>
            <a:gdLst/>
            <a:ahLst/>
            <a:cxnLst/>
            <a:rect r="r" b="b" t="t" l="l"/>
            <a:pathLst>
              <a:path h="1576910" w="5782005">
                <a:moveTo>
                  <a:pt x="0" y="0"/>
                </a:moveTo>
                <a:lnTo>
                  <a:pt x="5782006" y="0"/>
                </a:lnTo>
                <a:lnTo>
                  <a:pt x="5782006" y="1576910"/>
                </a:lnTo>
                <a:lnTo>
                  <a:pt x="0" y="15769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307921">
            <a:off x="15827397" y="1938645"/>
            <a:ext cx="1100927" cy="1187274"/>
          </a:xfrm>
          <a:custGeom>
            <a:avLst/>
            <a:gdLst/>
            <a:ahLst/>
            <a:cxnLst/>
            <a:rect r="r" b="b" t="t" l="l"/>
            <a:pathLst>
              <a:path h="1187274" w="1100927">
                <a:moveTo>
                  <a:pt x="0" y="0"/>
                </a:moveTo>
                <a:lnTo>
                  <a:pt x="1100927" y="0"/>
                </a:lnTo>
                <a:lnTo>
                  <a:pt x="1100927" y="1187273"/>
                </a:lnTo>
                <a:lnTo>
                  <a:pt x="0" y="11872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37640">
            <a:off x="16581881" y="3574646"/>
            <a:ext cx="629902" cy="679306"/>
          </a:xfrm>
          <a:custGeom>
            <a:avLst/>
            <a:gdLst/>
            <a:ahLst/>
            <a:cxnLst/>
            <a:rect r="r" b="b" t="t" l="l"/>
            <a:pathLst>
              <a:path h="679306" w="629902">
                <a:moveTo>
                  <a:pt x="0" y="0"/>
                </a:moveTo>
                <a:lnTo>
                  <a:pt x="629902" y="0"/>
                </a:lnTo>
                <a:lnTo>
                  <a:pt x="629902" y="679307"/>
                </a:lnTo>
                <a:lnTo>
                  <a:pt x="0" y="6793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822635">
            <a:off x="1182208" y="1182208"/>
            <a:ext cx="969336" cy="969336"/>
          </a:xfrm>
          <a:custGeom>
            <a:avLst/>
            <a:gdLst/>
            <a:ahLst/>
            <a:cxnLst/>
            <a:rect r="r" b="b" t="t" l="l"/>
            <a:pathLst>
              <a:path h="969336" w="969336">
                <a:moveTo>
                  <a:pt x="0" y="0"/>
                </a:moveTo>
                <a:lnTo>
                  <a:pt x="969335" y="0"/>
                </a:lnTo>
                <a:lnTo>
                  <a:pt x="969335" y="969335"/>
                </a:lnTo>
                <a:lnTo>
                  <a:pt x="0" y="9693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1529701">
            <a:off x="10643451" y="5621087"/>
            <a:ext cx="4093954" cy="4294103"/>
            <a:chOff x="0" y="0"/>
            <a:chExt cx="13716000" cy="143865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430020" y="726440"/>
              <a:ext cx="11457940" cy="10681970"/>
            </a:xfrm>
            <a:custGeom>
              <a:avLst/>
              <a:gdLst/>
              <a:ahLst/>
              <a:cxnLst/>
              <a:rect r="r" b="b" t="t" l="l"/>
              <a:pathLst>
                <a:path h="10681970" w="1145794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16"/>
              <a:stretch>
                <a:fillRect l="0" t="-30498" r="0" b="-30498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3716000" cy="14386561"/>
            </a:xfrm>
            <a:custGeom>
              <a:avLst/>
              <a:gdLst/>
              <a:ahLst/>
              <a:cxnLst/>
              <a:rect r="r" b="b" t="t" l="l"/>
              <a:pathLst>
                <a:path h="14386561" w="13716000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17"/>
              <a:stretch>
                <a:fillRect l="-412" t="0" r="-412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-1090723">
            <a:off x="13202383" y="5293698"/>
            <a:ext cx="1141079" cy="1113978"/>
          </a:xfrm>
          <a:custGeom>
            <a:avLst/>
            <a:gdLst/>
            <a:ahLst/>
            <a:cxnLst/>
            <a:rect r="r" b="b" t="t" l="l"/>
            <a:pathLst>
              <a:path h="1113978" w="1141079">
                <a:moveTo>
                  <a:pt x="0" y="0"/>
                </a:moveTo>
                <a:lnTo>
                  <a:pt x="1141079" y="0"/>
                </a:lnTo>
                <a:lnTo>
                  <a:pt x="1141079" y="1113978"/>
                </a:lnTo>
                <a:lnTo>
                  <a:pt x="0" y="111397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990835" y="3412618"/>
            <a:ext cx="6102098" cy="34236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58"/>
              </a:lnSpc>
            </a:pPr>
            <a:r>
              <a:rPr lang="en-US" sz="2184">
                <a:solidFill>
                  <a:srgbClr val="323232"/>
                </a:solidFill>
                <a:latin typeface="Sniglet"/>
                <a:ea typeface="Sniglet"/>
                <a:cs typeface="Sniglet"/>
                <a:sym typeface="Sniglet"/>
              </a:rPr>
              <a:t>- Promoción de la Identidad Cultural y Diversidad: La educación fortalece la identidad cultural individual y colectiva, y celebra la diversidad.</a:t>
            </a:r>
          </a:p>
          <a:p>
            <a:pPr algn="just">
              <a:lnSpc>
                <a:spcPts val="3058"/>
              </a:lnSpc>
            </a:pPr>
            <a:r>
              <a:rPr lang="en-US" sz="2184">
                <a:solidFill>
                  <a:srgbClr val="323232"/>
                </a:solidFill>
                <a:latin typeface="Sniglet"/>
                <a:ea typeface="Sniglet"/>
                <a:cs typeface="Sniglet"/>
                <a:sym typeface="Sniglet"/>
              </a:rPr>
              <a:t>- Desarrollo de Habilidades Críticas y Creativas: Aprender sobre culturas fomenta el pensamiento crítico, la creatividad y la innovación.</a:t>
            </a:r>
          </a:p>
          <a:p>
            <a:pPr algn="just" marL="0" indent="0" lvl="0">
              <a:lnSpc>
                <a:spcPts val="3058"/>
              </a:lnSpc>
              <a:spcBef>
                <a:spcPct val="0"/>
              </a:spcBef>
            </a:pPr>
            <a:r>
              <a:rPr lang="en-US" sz="2184">
                <a:solidFill>
                  <a:srgbClr val="323232"/>
                </a:solidFill>
                <a:latin typeface="Sniglet"/>
                <a:ea typeface="Sniglet"/>
                <a:cs typeface="Sniglet"/>
                <a:sym typeface="Sniglet"/>
              </a:rPr>
              <a:t>- Fomento de la Cohesión Social y la Paz: Al entender y respetar otras culturas, se promueve la cohesión social y se reducen los conflictos.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144079" y="1457794"/>
            <a:ext cx="7999842" cy="1674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43"/>
              </a:lnSpc>
            </a:pPr>
            <a:r>
              <a:rPr lang="en-US" sz="5314">
                <a:solidFill>
                  <a:srgbClr val="FE6359"/>
                </a:solidFill>
                <a:latin typeface="Handy Casual"/>
                <a:ea typeface="Handy Casual"/>
                <a:cs typeface="Handy Casual"/>
                <a:sym typeface="Handy Casual"/>
              </a:rPr>
              <a:t>BENEFICIOS DE LA EDUCACIÓN PARA LA CONSERVACIÓN CULTURAL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849770">
            <a:off x="17292512" y="4884286"/>
            <a:ext cx="360530" cy="984887"/>
          </a:xfrm>
          <a:custGeom>
            <a:avLst/>
            <a:gdLst/>
            <a:ahLst/>
            <a:cxnLst/>
            <a:rect r="r" b="b" t="t" l="l"/>
            <a:pathLst>
              <a:path h="984887" w="360530">
                <a:moveTo>
                  <a:pt x="0" y="0"/>
                </a:moveTo>
                <a:lnTo>
                  <a:pt x="360530" y="0"/>
                </a:lnTo>
                <a:lnTo>
                  <a:pt x="360530" y="984887"/>
                </a:lnTo>
                <a:lnTo>
                  <a:pt x="0" y="9848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DAGP5YMlqOk</dc:identifier>
  <dcterms:modified xsi:type="dcterms:W3CDTF">2011-08-01T06:04:30Z</dcterms:modified>
  <cp:revision>1</cp:revision>
  <dc:title>RELACIÓN ENTRE SOCIEDAD, CULTURA Y EDUCACIÓN.</dc:title>
</cp:coreProperties>
</file>