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92" r:id="rId5"/>
    <p:sldId id="304" r:id="rId6"/>
    <p:sldId id="293" r:id="rId7"/>
    <p:sldId id="294" r:id="rId8"/>
    <p:sldId id="295" r:id="rId9"/>
    <p:sldId id="274" r:id="rId10"/>
    <p:sldId id="275" r:id="rId11"/>
    <p:sldId id="276" r:id="rId12"/>
    <p:sldId id="277" r:id="rId13"/>
    <p:sldId id="278" r:id="rId14"/>
    <p:sldId id="279" r:id="rId15"/>
    <p:sldId id="303" r:id="rId16"/>
    <p:sldId id="297" r:id="rId17"/>
    <p:sldId id="298" r:id="rId18"/>
    <p:sldId id="299" r:id="rId19"/>
    <p:sldId id="300" r:id="rId20"/>
    <p:sldId id="301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/>
    <p:restoredTop sz="94558"/>
  </p:normalViewPr>
  <p:slideViewPr>
    <p:cSldViewPr snapToGrid="0" snapToObjects="1">
      <p:cViewPr varScale="1">
        <p:scale>
          <a:sx n="95" d="100"/>
          <a:sy n="95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81248-0482-A04F-B705-8628CC69C3F0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1F60-38CD-4C4F-87F3-3CE0049222E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007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45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52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08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18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2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02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3B24A-EB4B-D448-BD99-53A97ECA4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2271E7-E368-744C-88F5-FBDD7553C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B6BE1-1C52-F142-A098-137326C8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53E19-03EF-F349-B3B5-7D4070D7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5FC0DB-246A-BF4A-BE3B-CF55B015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548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D8B3E-550B-1346-AB0A-63C5214F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BD3C0A-B264-394D-B969-70C537B32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B6B652-91EF-1247-92FF-C5BA0AF5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CCE79-0767-D247-A851-DB7EFCC6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D1F585-3043-2143-BD01-46E66F1B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102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CB3C81-910B-B741-89F9-8B47D8BAB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D0E77-0E25-3143-BEC9-3FD35E135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4B79E8-9EB3-594F-BA4E-9709E59C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E35EE-4E69-264E-8D88-5DB133BA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0E1DE0-EFBD-AB41-982E-8E6841E8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303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449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1209200" y="438950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7569200" y="438950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1209200" y="2112761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7569200" y="2112761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1209200" y="2768828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7569200" y="2768828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1209200" y="5006936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7569200" y="5006936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60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5311600" y="2344236"/>
            <a:ext cx="5920400" cy="1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7834400" y="3783336"/>
            <a:ext cx="3397600" cy="61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10231679" y="-383351"/>
            <a:ext cx="1051683" cy="1148784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073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17C92-4A91-4945-8D7D-C6B3AE7A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C75DA0-782F-B34B-BA11-B8A06319E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2C696-A5D3-1640-AB9A-9769C70F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92371-26AC-964C-8468-E18FB25C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4F76B8-323F-E646-800C-E67AAD65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583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6F903-AD09-5645-9D13-D58E9515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4AE79B-6246-3D48-9771-121BAF2E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7F203-7C38-B949-ACA1-7D33D144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58854-FEFF-D74B-A764-2741CB00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38FCF-E08D-8A4D-BDC3-43892BB5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586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FFCC7-891A-DF49-8BAC-50E176B7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A84EC-4765-9B4D-B505-C0D2E7435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07368C-46E7-6B41-821A-484EB45D8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9CF58-2D68-0144-8252-39A0D35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E1FF02-C1E9-6947-96D5-F3E19F53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CAEB2D-EAEF-4048-9D0F-40E5B32D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2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69C71-6CDE-5C49-A1CF-4913C029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BB2E5-34F4-C144-A132-9129193B4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3A9B14-38CB-934C-AF2A-4783EF084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0098DD-6C01-9A4B-ADB8-EF0EF78E3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20BDDD-4986-6F4E-A07C-8CAC8B30B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EE4B20-2AE9-0D4C-B1B4-EB421EB1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12C7E3-E935-FE48-8735-5D3D4D3D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B43760-29B4-934D-B036-1D2FCC92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220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2F5C0-18D2-2F48-A92B-3E51EC08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5D5543-37E0-354A-8304-A8484CC3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686ADF-4FF8-9642-872A-6361A019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BECE58-CE64-DD48-9CC1-3EC4FA70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161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5C01D3-00E7-1348-A98B-EA6D0D56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58749A-B009-3E45-B995-AFE86AFA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B1F4C1-D6EF-524E-A8AB-59FA8E76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69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C680A-ECC4-ED4A-AB3A-45571DFE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2A5E2-5920-184F-944F-129CD620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B6DE2E-4A89-0E40-8F75-08C265781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7B6AF5-E870-6141-8052-FB72E18D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2F747F-7095-D64E-8264-E56CB020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52C287-CCAD-1245-9A3D-7B246430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423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D3559-78ED-B241-A2FA-51F75BA7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74EDDE-079F-014A-9701-247B46DD9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917839-57DE-D548-A524-CF192E5E5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9A8038-3C2E-EF42-8BFB-7CDAE55C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32111F-D05F-9D40-9D91-B329839A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D5F11D-592B-024A-9017-BAF0AAED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4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324D78-2F0E-0E42-ADD1-B0795BB0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62DEC8-5CCB-7847-A4E4-A4DC867E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DA7DB-C3B0-924C-BCEF-EA2FDEA63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2FA2-09B8-EE41-9FBF-8D6DBD07D214}" type="datetimeFigureOut">
              <a:rPr lang="es-ES_tradnl" smtClean="0"/>
              <a:t>25/8/21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7B33F-BD39-A54B-BBEC-A3493DE5F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B406F8-629E-9D45-AA66-46C8FFCD2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9EE9-6868-0346-9B24-00431651E0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881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A28236-D7E1-A144-A59D-725F95D7C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40080"/>
            <a:ext cx="5295013" cy="3566160"/>
          </a:xfrm>
        </p:spPr>
        <p:txBody>
          <a:bodyPr anchor="b">
            <a:normAutofit/>
          </a:bodyPr>
          <a:lstStyle/>
          <a:p>
            <a:pPr algn="l"/>
            <a:r>
              <a:rPr lang="es-ES_tradnl" sz="4000" dirty="0"/>
              <a:t>TEORIAS COGNITIVAS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8FE2030F-1D9C-E646-8D6D-135E379BE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580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686124" y="748309"/>
            <a:ext cx="8580913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en" dirty="0"/>
              <a:t>EVENTOS DE LA INSTRUCCIÓN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7542104" y="3054020"/>
            <a:ext cx="4081661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s-EC" sz="2000" dirty="0"/>
              <a:t>Tiene el fin de producir la motivación para el aprendizaje y el alumno sepa que resultados obtendrá y debe ser capaz de llevarlo a cabo </a:t>
            </a:r>
            <a:endParaRPr sz="2000" dirty="0"/>
          </a:p>
        </p:txBody>
      </p:sp>
      <p:grpSp>
        <p:nvGrpSpPr>
          <p:cNvPr id="856" name="Google Shape;856;p31"/>
          <p:cNvGrpSpPr/>
          <p:nvPr/>
        </p:nvGrpSpPr>
        <p:grpSpPr>
          <a:xfrm rot="367883">
            <a:off x="7579609" y="1305149"/>
            <a:ext cx="3371644" cy="1755715"/>
            <a:chOff x="4345425" y="2175475"/>
            <a:chExt cx="800750" cy="176025"/>
          </a:xfrm>
        </p:grpSpPr>
        <p:sp>
          <p:nvSpPr>
            <p:cNvPr id="857" name="Google Shape;857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9" name="Google Shape;859;p31"/>
          <p:cNvGrpSpPr/>
          <p:nvPr/>
        </p:nvGrpSpPr>
        <p:grpSpPr>
          <a:xfrm rot="474658">
            <a:off x="1841675" y="2010585"/>
            <a:ext cx="2076623" cy="78046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49972" y="1329311"/>
            <a:ext cx="2866824" cy="1910197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8233359" y="2010568"/>
            <a:ext cx="2076623" cy="780464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684392" y="1983551"/>
            <a:ext cx="4109560" cy="5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dirty="0"/>
              <a:t>GANAR LA ATENCIÓN DE LOS ALUMNOS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-352946" y="6384420"/>
            <a:ext cx="2327444" cy="306897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7188603" y="1873668"/>
            <a:ext cx="4546197" cy="5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s-EC" dirty="0"/>
              <a:t>INFORMAR AL APRENDIZ ACERCA DEL OBJETIVO DEL APRENDIZAJE</a:t>
            </a:r>
            <a:endParaRPr dirty="0"/>
          </a:p>
        </p:txBody>
      </p:sp>
      <p:pic>
        <p:nvPicPr>
          <p:cNvPr id="1026" name="Picture 2" descr="Cinco consejos para captar la atención de tus alumnos - aulaPlan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30" y="4797744"/>
            <a:ext cx="3924297" cy="20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s prácticas cortas como acción de formación y aprendizaje en los  estudiantes | Compartir Palabra mae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28" y="4790466"/>
            <a:ext cx="3790481" cy="20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531110" y="3207493"/>
            <a:ext cx="4480845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n" dirty="0"/>
              <a:t>En el </a:t>
            </a:r>
            <a:r>
              <a:rPr lang="en" sz="2000" dirty="0"/>
              <a:t>proceso</a:t>
            </a:r>
            <a:r>
              <a:rPr lang="en" dirty="0"/>
              <a:t> de atención, se presenta un ejemplo sobre la forma en que los profesores pueden atraer la atención de los alumnos.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408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686124" y="748309"/>
            <a:ext cx="8580913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en" dirty="0"/>
              <a:t>EVENTOS DE LA INSTRUCCIÓN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129329" y="3085859"/>
            <a:ext cx="4839316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s-EC" sz="2000" dirty="0"/>
              <a:t>Tercera condición, el alumno ya ha adquirido habilidades sobre las cuales se construirá el nuevo aprendizaje, el docente puede indicar a los alumnos un conocimiento previo.</a:t>
            </a:r>
            <a:endParaRPr sz="2000" dirty="0"/>
          </a:p>
        </p:txBody>
      </p:sp>
      <p:grpSp>
        <p:nvGrpSpPr>
          <p:cNvPr id="856" name="Google Shape;856;p31"/>
          <p:cNvGrpSpPr/>
          <p:nvPr/>
        </p:nvGrpSpPr>
        <p:grpSpPr>
          <a:xfrm rot="367883">
            <a:off x="7579609" y="1305149"/>
            <a:ext cx="3371644" cy="1755715"/>
            <a:chOff x="4345425" y="2175475"/>
            <a:chExt cx="800750" cy="176025"/>
          </a:xfrm>
        </p:grpSpPr>
        <p:sp>
          <p:nvSpPr>
            <p:cNvPr id="857" name="Google Shape;857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9" name="Google Shape;859;p31"/>
          <p:cNvGrpSpPr/>
          <p:nvPr/>
        </p:nvGrpSpPr>
        <p:grpSpPr>
          <a:xfrm rot="474658">
            <a:off x="1841675" y="2010585"/>
            <a:ext cx="2076623" cy="78046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49972" y="1329311"/>
            <a:ext cx="2866824" cy="1910197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8233359" y="2010568"/>
            <a:ext cx="2076623" cy="780464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129328" y="1903304"/>
            <a:ext cx="4603888" cy="5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s-EC" dirty="0"/>
              <a:t>ESTIMULAR EL RECUERDO DE LOS APRENDIZAJES PREVIOS 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-420679" y="6016816"/>
            <a:ext cx="2327444" cy="306897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7188603" y="1873668"/>
            <a:ext cx="4546197" cy="5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s-EC" dirty="0"/>
              <a:t>PRESENTACIÓN DEL ESTÍMULO</a:t>
            </a:r>
            <a:endParaRPr dirty="0"/>
          </a:p>
        </p:txBody>
      </p:sp>
      <p:pic>
        <p:nvPicPr>
          <p:cNvPr id="2050" name="Picture 2" descr="Analizando la memoria de trabajo en neuropsicología – Neurofun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64" y="4759421"/>
            <a:ext cx="3157153" cy="20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 estímulo es el motor del aprendizaje | Revista Salud Coomev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r="20836"/>
          <a:stretch/>
        </p:blipFill>
        <p:spPr bwMode="auto">
          <a:xfrm>
            <a:off x="9461701" y="4759421"/>
            <a:ext cx="2326211" cy="20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7014798" y="3054069"/>
            <a:ext cx="4893807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n" sz="2000" dirty="0"/>
              <a:t>La cuarta condición del aprendizaje tiene que ver en cuanto a la forma en que se presenta aquello que sera aprendido. El docente tiene la tarea de destacar características distintivas del estimulo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623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686124" y="748309"/>
            <a:ext cx="8580913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en" dirty="0"/>
              <a:t>EVENTOS DE LA INSTRUCCIÓN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743042" y="3042135"/>
            <a:ext cx="4100695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n" dirty="0"/>
              <a:t>La quinta condición del aprendizaje consiste en combinar todos los componentes del aprendizaje de la manera más apropiada.</a:t>
            </a:r>
            <a:endParaRPr dirty="0"/>
          </a:p>
        </p:txBody>
      </p:sp>
      <p:grpSp>
        <p:nvGrpSpPr>
          <p:cNvPr id="856" name="Google Shape;856;p31"/>
          <p:cNvGrpSpPr/>
          <p:nvPr/>
        </p:nvGrpSpPr>
        <p:grpSpPr>
          <a:xfrm rot="367883">
            <a:off x="7579609" y="1305149"/>
            <a:ext cx="3371644" cy="1755715"/>
            <a:chOff x="4345425" y="2175475"/>
            <a:chExt cx="800750" cy="176025"/>
          </a:xfrm>
        </p:grpSpPr>
        <p:sp>
          <p:nvSpPr>
            <p:cNvPr id="857" name="Google Shape;857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9" name="Google Shape;859;p31"/>
          <p:cNvGrpSpPr/>
          <p:nvPr/>
        </p:nvGrpSpPr>
        <p:grpSpPr>
          <a:xfrm rot="474658">
            <a:off x="1841675" y="2010585"/>
            <a:ext cx="2076623" cy="78046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49972" y="1329311"/>
            <a:ext cx="2866824" cy="1910197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8233359" y="2010568"/>
            <a:ext cx="2076623" cy="780464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684392" y="1983551"/>
            <a:ext cx="4109560" cy="5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s-EC" dirty="0"/>
              <a:t>GUIAR EL APRENDIZAJE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-420679" y="6016816"/>
            <a:ext cx="2327444" cy="306897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7188603" y="1873668"/>
            <a:ext cx="4546197" cy="5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s-EC" dirty="0"/>
              <a:t>EVOCAR LA CONDUCTA (EJERCUCIÓN)</a:t>
            </a:r>
            <a:endParaRPr dirty="0"/>
          </a:p>
        </p:txBody>
      </p:sp>
      <p:pic>
        <p:nvPicPr>
          <p:cNvPr id="3074" name="Picture 2" descr="Andamiaje, Práctica guiada y Práctica independiente - INSTRUCCION  DIFERENCI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45" y="4692295"/>
            <a:ext cx="2540000" cy="228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sicología del Aprendizaje: conducta elicitada, habituación y  sensibilización, ejecución y aprendizaje | Psicología Clín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5"/>
          <a:stretch/>
        </p:blipFill>
        <p:spPr bwMode="auto">
          <a:xfrm>
            <a:off x="7924800" y="5141610"/>
            <a:ext cx="3589867" cy="17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7122848" y="3211805"/>
            <a:ext cx="4677707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n" dirty="0"/>
              <a:t>La sexta condición, consiste en ejecutar los componentes combinados de la tarea de aprendizaje.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87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686124" y="748309"/>
            <a:ext cx="8580913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en" dirty="0"/>
              <a:t>EVENTOS DE LA INSTRUCCIÓN</a:t>
            </a:r>
            <a:endParaRPr dirty="0"/>
          </a:p>
        </p:txBody>
      </p:sp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308305" y="3009841"/>
            <a:ext cx="4852641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n" dirty="0"/>
              <a:t>La séptima condición del aprendizaje es la oportunidad de descubrir cuanto puede ser exitosa o exacta ha sido la ejecución. La retroalimentación es información acerca de como se desempeña el estudiante.</a:t>
            </a:r>
            <a:endParaRPr dirty="0"/>
          </a:p>
        </p:txBody>
      </p:sp>
      <p:grpSp>
        <p:nvGrpSpPr>
          <p:cNvPr id="856" name="Google Shape;856;p31"/>
          <p:cNvGrpSpPr/>
          <p:nvPr/>
        </p:nvGrpSpPr>
        <p:grpSpPr>
          <a:xfrm rot="367883">
            <a:off x="7579609" y="1305149"/>
            <a:ext cx="3371644" cy="1755715"/>
            <a:chOff x="4345425" y="2175475"/>
            <a:chExt cx="800750" cy="176025"/>
          </a:xfrm>
        </p:grpSpPr>
        <p:sp>
          <p:nvSpPr>
            <p:cNvPr id="857" name="Google Shape;857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9" name="Google Shape;859;p31"/>
          <p:cNvGrpSpPr/>
          <p:nvPr/>
        </p:nvGrpSpPr>
        <p:grpSpPr>
          <a:xfrm rot="474658">
            <a:off x="1841675" y="2010585"/>
            <a:ext cx="2076623" cy="78046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1349972" y="1329311"/>
            <a:ext cx="2866824" cy="1910197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8233359" y="2010568"/>
            <a:ext cx="2076623" cy="780464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71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684392" y="1983551"/>
            <a:ext cx="4109560" cy="5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s-EC" dirty="0"/>
              <a:t>PROPORCIONAR RETROALIMENTACIÓN</a:t>
            </a:r>
            <a:endParaRPr dirty="0"/>
          </a:p>
        </p:txBody>
      </p:sp>
      <p:grpSp>
        <p:nvGrpSpPr>
          <p:cNvPr id="883" name="Google Shape;883;p31"/>
          <p:cNvGrpSpPr/>
          <p:nvPr/>
        </p:nvGrpSpPr>
        <p:grpSpPr>
          <a:xfrm>
            <a:off x="-420679" y="6016816"/>
            <a:ext cx="2327444" cy="306897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2" name="Google Shape;871;p31"/>
          <p:cNvSpPr txBox="1">
            <a:spLocks noGrp="1"/>
          </p:cNvSpPr>
          <p:nvPr>
            <p:ph type="subTitle" idx="3"/>
          </p:nvPr>
        </p:nvSpPr>
        <p:spPr>
          <a:xfrm>
            <a:off x="7188603" y="1873668"/>
            <a:ext cx="4546197" cy="5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s-EC" dirty="0"/>
              <a:t>EVALUAR LA </a:t>
            </a:r>
          </a:p>
          <a:p>
            <a:pPr marL="0" indent="0"/>
            <a:r>
              <a:rPr lang="es-EC" dirty="0"/>
              <a:t>EJECUCIÓN</a:t>
            </a:r>
            <a:endParaRPr dirty="0"/>
          </a:p>
        </p:txBody>
      </p:sp>
      <p:pic>
        <p:nvPicPr>
          <p:cNvPr id="4100" name="Picture 4" descr="Feedback cultura empresarial hacia el lideraz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7" b="17723"/>
          <a:stretch/>
        </p:blipFill>
        <p:spPr bwMode="auto">
          <a:xfrm>
            <a:off x="2552852" y="5198533"/>
            <a:ext cx="2819248" cy="16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teraciones de la conducta, ¿cómo detectarlas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06" y="4942415"/>
            <a:ext cx="2850761" cy="18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7235683" y="2906407"/>
            <a:ext cx="4499117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en" sz="2000" dirty="0"/>
              <a:t>La octava condición consiste en evaluar el desempeño, de manera que se puedan tomar ciertas desiciones acerca del aprendizaje subsecuente. El estudiante demuestra lo aprendido y no solo memorizado. 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04718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-546322">
            <a:off x="1196810" y="2330456"/>
            <a:ext cx="3756420" cy="3292736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6920971" y="981591"/>
            <a:ext cx="3802720" cy="2193835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5844588" y="3565547"/>
            <a:ext cx="5920400" cy="129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/>
            <a:r>
              <a:rPr lang="es-EC" sz="2000" dirty="0"/>
              <a:t>Es importante que el aprendizaje pueda ser aplicado en dominios diferentes de aquellos en los cuales fue aprendiendo. El profesor debe asegurar que los alumnos practiquen las nuevas habilidades.</a:t>
            </a:r>
            <a:endParaRPr sz="2000" dirty="0"/>
          </a:p>
        </p:txBody>
      </p:sp>
      <p:sp>
        <p:nvSpPr>
          <p:cNvPr id="958" name="Google Shape;958;p33"/>
          <p:cNvSpPr/>
          <p:nvPr/>
        </p:nvSpPr>
        <p:spPr>
          <a:xfrm rot="-1036824">
            <a:off x="4857167" y="1239069"/>
            <a:ext cx="1243111" cy="6832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75" name="Google Shape;975;p33"/>
          <p:cNvGrpSpPr/>
          <p:nvPr/>
        </p:nvGrpSpPr>
        <p:grpSpPr>
          <a:xfrm>
            <a:off x="6095993" y="5710096"/>
            <a:ext cx="3245083" cy="427896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" name="Google Shape;849;p31"/>
          <p:cNvSpPr txBox="1">
            <a:spLocks/>
          </p:cNvSpPr>
          <p:nvPr/>
        </p:nvSpPr>
        <p:spPr>
          <a:xfrm>
            <a:off x="1684358" y="557097"/>
            <a:ext cx="858091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s-EC" sz="3200" dirty="0"/>
              <a:t>EVENTOS DE LA INSTRUCCIÓN</a:t>
            </a:r>
          </a:p>
        </p:txBody>
      </p:sp>
      <p:sp>
        <p:nvSpPr>
          <p:cNvPr id="46" name="Google Shape;849;p31"/>
          <p:cNvSpPr txBox="1">
            <a:spLocks/>
          </p:cNvSpPr>
          <p:nvPr/>
        </p:nvSpPr>
        <p:spPr>
          <a:xfrm>
            <a:off x="6341987" y="1464980"/>
            <a:ext cx="4999415" cy="128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s-EC" sz="2667" dirty="0"/>
              <a:t>MEJORAR LA RETENCIÓN </a:t>
            </a:r>
          </a:p>
          <a:p>
            <a:pPr algn="ctr"/>
            <a:r>
              <a:rPr lang="es-EC" sz="2667" dirty="0"/>
              <a:t>Y</a:t>
            </a:r>
          </a:p>
          <a:p>
            <a:pPr algn="ctr"/>
            <a:r>
              <a:rPr lang="es-EC" sz="2667" dirty="0"/>
              <a:t> LA TRANSFERENCIA</a:t>
            </a:r>
          </a:p>
        </p:txBody>
      </p:sp>
      <p:pic>
        <p:nvPicPr>
          <p:cNvPr id="5122" name="Picture 2" descr="Cómo APRENDEMOS? – Demasiado Loco – Noticias Curiosas, Virales e Insoli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522">
            <a:off x="1594539" y="2961780"/>
            <a:ext cx="2927411" cy="21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4173C-5B58-7B4C-992E-B211914C9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TEORÍA DEL PROCESAMIENTO DE LA INFORMACIÓN </a:t>
            </a:r>
            <a:endParaRPr lang="es-ES_tradnl" dirty="0"/>
          </a:p>
        </p:txBody>
      </p:sp>
      <p:pic>
        <p:nvPicPr>
          <p:cNvPr id="4" name="Picture 2" descr="Explicaciones cognitivas del aprendizaje: Autores y modelos | Introducción  A partir de los 60 el… | Teorias de la psicologia, Aprendizaje, Psicología  experimental">
            <a:extLst>
              <a:ext uri="{FF2B5EF4-FFF2-40B4-BE49-F238E27FC236}">
                <a16:creationId xmlns:a16="http://schemas.microsoft.com/office/drawing/2014/main" id="{49F52450-6C6B-D642-B72A-627CD6661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B4BB"/>
              </a:clrFrom>
              <a:clrTo>
                <a:srgbClr val="00B4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r="19061"/>
          <a:stretch/>
        </p:blipFill>
        <p:spPr bwMode="auto">
          <a:xfrm rot="611951">
            <a:off x="4449830" y="3674379"/>
            <a:ext cx="3031347" cy="291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1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54854-EE55-4E43-9769-3F71D147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Teoría del procesamiento de la información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E97C4-931D-E54B-811C-D00C90506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C" dirty="0"/>
              <a:t>Surge a fines de la década de los 40, considerando a los sujetos como buscadores activos y procesadores de la información con que se relacionan </a:t>
            </a:r>
          </a:p>
          <a:p>
            <a:pPr algn="just"/>
            <a:r>
              <a:rPr lang="es-EC" dirty="0"/>
              <a:t>Sujetos seleccionan la información que habrán de procesar, prestan atención al medio, transforman y repasan la información, la relacionan con los conocimientos previos y organizan estos conocimientos para darles sentido. </a:t>
            </a:r>
          </a:p>
          <a:p>
            <a:pPr algn="just"/>
            <a:r>
              <a:rPr lang="es-EC" dirty="0"/>
              <a:t>Esta teoría contempla al ser humano, metafóricamente, como a una computadora. La </a:t>
            </a:r>
            <a:r>
              <a:rPr lang="es-EC" i="1" dirty="0"/>
              <a:t>información </a:t>
            </a:r>
            <a:r>
              <a:rPr lang="es-EC" dirty="0"/>
              <a:t>es una representación que proviene de la estimulación externa y/o del procesamiento. El </a:t>
            </a:r>
            <a:r>
              <a:rPr lang="es-EC" i="1" dirty="0"/>
              <a:t>procesamiento de la información </a:t>
            </a:r>
            <a:r>
              <a:rPr lang="es-EC" dirty="0"/>
              <a:t>refiere a cómo la información es modificada de manera tal que su cambio pueda ser observado. 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14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57586-06DD-254E-B80A-325B85A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Tres modelos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84C960-4C47-F94C-9E3F-09C0FABD8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Según Schunk (1997), nos encontramos fundamentalmente con tres modelos: </a:t>
            </a:r>
          </a:p>
          <a:p>
            <a:r>
              <a:rPr lang="es-EC" dirty="0"/>
              <a:t>el modelo de Atkinson y Schiffrin de la memoria dual (o modelo de los dos almacenes), </a:t>
            </a:r>
          </a:p>
          <a:p>
            <a:r>
              <a:rPr lang="es-EC" dirty="0"/>
              <a:t>el modelo de los niveles de procesamiento </a:t>
            </a:r>
          </a:p>
          <a:p>
            <a:r>
              <a:rPr lang="es-EC" dirty="0"/>
              <a:t>el modelo de los niveles de activación. </a:t>
            </a:r>
          </a:p>
          <a:p>
            <a:endParaRPr lang="es-ES_tradnl" dirty="0"/>
          </a:p>
        </p:txBody>
      </p:sp>
      <p:pic>
        <p:nvPicPr>
          <p:cNvPr id="4" name="Picture 2" descr="Descubre todo sobre el DESARROLLO COGNITIVO">
            <a:extLst>
              <a:ext uri="{FF2B5EF4-FFF2-40B4-BE49-F238E27FC236}">
                <a16:creationId xmlns:a16="http://schemas.microsoft.com/office/drawing/2014/main" id="{B6B21EE7-7669-8546-BD19-514BBD03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01" y="3411917"/>
            <a:ext cx="3967499" cy="27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9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1D960D5-533A-F84B-A634-191F19E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C" sz="3600" dirty="0"/>
              <a:t>El </a:t>
            </a:r>
            <a:r>
              <a:rPr lang="es-EC" sz="3600" i="1" dirty="0"/>
              <a:t>modelo de los dos almacenes </a:t>
            </a:r>
            <a:r>
              <a:rPr lang="es-EC" sz="3600" dirty="0"/>
              <a:t>de Atkinson y Schiffrin</a:t>
            </a:r>
            <a:endParaRPr lang="es-ES_tradnl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D9EB1C-CBC0-DF4B-BFA1-58B8BAA4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33" y="1670241"/>
            <a:ext cx="6842935" cy="4393982"/>
          </a:xfrm>
        </p:spPr>
        <p:txBody>
          <a:bodyPr>
            <a:normAutofit/>
          </a:bodyPr>
          <a:lstStyle/>
          <a:p>
            <a:r>
              <a:rPr lang="es-EC" sz="2000" dirty="0"/>
              <a:t>Contempla el funcionamiento cognitivo como el paso de la información por dos almacenes, la memoria a corto plazo y la memoria a largo plazo. </a:t>
            </a:r>
          </a:p>
          <a:p>
            <a:r>
              <a:rPr lang="es-EC" sz="2000" b="1" i="1" dirty="0"/>
              <a:t>El procesamiento comienza </a:t>
            </a:r>
            <a:r>
              <a:rPr lang="es-EC" sz="2000" dirty="0"/>
              <a:t>: 1) se percibe el estímulo en un registro sensorial y se le otorga significado, o más bien, se compara la información que ha entrado con la información conocida. </a:t>
            </a:r>
          </a:p>
          <a:p>
            <a:r>
              <a:rPr lang="es-EC" sz="2000" dirty="0"/>
              <a:t>2) la información se transfiere a la memoria a corto plazo o memoria de trabajo, donde permanece la información de aquellos estímulos a los que estamos atentos. </a:t>
            </a:r>
          </a:p>
          <a:p>
            <a:r>
              <a:rPr lang="es-EC" sz="2000" dirty="0"/>
              <a:t>3) se activa información de la memoria a largo plazo que está relacionada con ella, para generar relaciones y permitir que la nueva información transite al almacén de la memoria a largo plazo. </a:t>
            </a:r>
          </a:p>
          <a:p>
            <a:endParaRPr lang="es-ES_tradnl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Terapia Cognitivo Conductual: Las 10 Técnicas más utilizadas">
            <a:extLst>
              <a:ext uri="{FF2B5EF4-FFF2-40B4-BE49-F238E27FC236}">
                <a16:creationId xmlns:a16="http://schemas.microsoft.com/office/drawing/2014/main" id="{8C5CE52A-F41E-BB4D-88B3-7E34260B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2318" y="1782981"/>
            <a:ext cx="3416214" cy="27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4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3F5F3A-9761-864A-911F-33811A96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8245039" cy="1135737"/>
          </a:xfrm>
        </p:spPr>
        <p:txBody>
          <a:bodyPr>
            <a:normAutofit/>
          </a:bodyPr>
          <a:lstStyle/>
          <a:p>
            <a:r>
              <a:rPr lang="es-EC" sz="3600" dirty="0"/>
              <a:t>El </a:t>
            </a:r>
            <a:r>
              <a:rPr lang="es-EC" sz="3600" i="1" dirty="0"/>
              <a:t>modelo de los niveles de procesamiento</a:t>
            </a:r>
            <a:endParaRPr lang="es-ES_tradnl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A1F7A8-0831-3146-8E6E-D5D0623E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7505449" cy="4393982"/>
          </a:xfrm>
        </p:spPr>
        <p:txBody>
          <a:bodyPr>
            <a:normAutofit/>
          </a:bodyPr>
          <a:lstStyle/>
          <a:p>
            <a:r>
              <a:rPr lang="es-EC" sz="2000" dirty="0"/>
              <a:t>en lugar de considerar la memoria como un lugar, como una cadena de almacenes, se ocupa de la memoria según el tipo del proceso que transforma a la información entrante. </a:t>
            </a:r>
          </a:p>
          <a:p>
            <a:r>
              <a:rPr lang="es-EC" sz="2000" dirty="0"/>
              <a:t>Supone que existen distintos modos de procesar la información, uno es físico, otro acústico y el nivel más profundo es el semántico. </a:t>
            </a:r>
          </a:p>
          <a:p>
            <a:r>
              <a:rPr lang="es-EC" sz="2000" dirty="0"/>
              <a:t>Moscovitch y Crack proponen que entre más profundo sea el procesamiento durante el aprendizaje, mayores serán las posibilidades de rendimiento de la memoria</a:t>
            </a:r>
            <a:endParaRPr lang="es-ES_tradnl" sz="200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ognitivismo – Teorías de Aprendizaje">
            <a:extLst>
              <a:ext uri="{FF2B5EF4-FFF2-40B4-BE49-F238E27FC236}">
                <a16:creationId xmlns:a16="http://schemas.microsoft.com/office/drawing/2014/main" id="{B278F61E-EF01-124B-B07A-264E059E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8148917" y="2021149"/>
            <a:ext cx="3379899" cy="3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85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D462C-6A4B-4749-B756-76CF8EFE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Teorías cognitivas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721608-3914-004E-82C3-D6D784A8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dirty="0"/>
              <a:t>En la década del 70, el foco de la psicología comenzó a cambiar de una orientación conductista a una orientación cognitiva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Interés de la psicología científica en la forma en que funciona la mente</a:t>
            </a:r>
          </a:p>
          <a:p>
            <a:endParaRPr lang="es-ES_tradnl" dirty="0"/>
          </a:p>
          <a:p>
            <a:r>
              <a:rPr lang="es-ES_tradnl" dirty="0"/>
              <a:t>Orígenes de la Psicología cognitiva: Psicología de la Gestalt </a:t>
            </a:r>
          </a:p>
          <a:p>
            <a:r>
              <a:rPr lang="es-ES_tradnl" dirty="0"/>
              <a:t>El aprendizaje y la conducta consecuente ocurre por un proceso de organización y reorganización cognitiva del capo perceptual, donde el individuo juega un rol activo.</a:t>
            </a:r>
          </a:p>
        </p:txBody>
      </p:sp>
    </p:spTree>
    <p:extLst>
      <p:ext uri="{BB962C8B-B14F-4D97-AF65-F5344CB8AC3E}">
        <p14:creationId xmlns:p14="http://schemas.microsoft.com/office/powerpoint/2010/main" val="101605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2AE6F-870D-B44B-A057-4CA24B20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El </a:t>
            </a:r>
            <a:r>
              <a:rPr lang="es-EC" i="1" dirty="0"/>
              <a:t>modelo del nivel de activación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8A881-7360-8A47-AAA7-83A3E8EE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supone que no existen estructuras diferenciables en la memoria, sino que es una sola memoria con diferentes estados de activación. La información puede estar en un estado activo, pudiendo accederse a ella con rapidez, o en un estado inactivo. Este modelo contempla que el almacenamiento y recuperación de la información de la memoria depende de la difusión de la activación, es decir, cuánto puede una estructura activar a una adyacente según el grado de relación que existe entre ellas. El nivel de activación depende de la fuerza de la ruta por la que se difunde, y de la cantidad de rutas por las que se puede llegar al núcleo activado. </a:t>
            </a:r>
          </a:p>
          <a:p>
            <a:endParaRPr lang="es-ES_tradnl" dirty="0"/>
          </a:p>
        </p:txBody>
      </p:sp>
      <p:pic>
        <p:nvPicPr>
          <p:cNvPr id="4" name="Picture 2" descr="Qué es Teorías del Aprendizaje? Su Definición y Significado [2021]">
            <a:extLst>
              <a:ext uri="{FF2B5EF4-FFF2-40B4-BE49-F238E27FC236}">
                <a16:creationId xmlns:a16="http://schemas.microsoft.com/office/drawing/2014/main" id="{7E8B04F9-C246-DB4A-90CE-AF28F97B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E2DF"/>
              </a:clrFrom>
              <a:clrTo>
                <a:srgbClr val="F7E2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14" y="3940081"/>
            <a:ext cx="4095212" cy="24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8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F2750-74A8-7241-833B-AD2B5D60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APRENDIZAJE COGNITIVISTA</a:t>
            </a:r>
            <a:br>
              <a:rPr lang="es-EC" dirty="0"/>
            </a:b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4E51F-0B90-4E4C-8897-89667D9F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b="1" dirty="0"/>
              <a:t>Las teorías cognitivas</a:t>
            </a:r>
            <a:r>
              <a:rPr lang="es-ES_tradnl" dirty="0"/>
              <a:t> se centran en la conducta en </a:t>
            </a:r>
            <a:r>
              <a:rPr lang="es-ES_tradnl" i="1" dirty="0"/>
              <a:t>los procesos de pensamiento </a:t>
            </a:r>
            <a:r>
              <a:rPr lang="es-ES_tradnl" dirty="0"/>
              <a:t>(en ocasiones denominados </a:t>
            </a:r>
            <a:r>
              <a:rPr lang="es-ES_tradnl" i="1" dirty="0"/>
              <a:t>acontecimientos mentales</a:t>
            </a:r>
            <a:r>
              <a:rPr lang="es-ES_tradnl" dirty="0"/>
              <a:t>) implicados en el aprendizaje humano  </a:t>
            </a:r>
          </a:p>
          <a:p>
            <a:pPr algn="just"/>
            <a:r>
              <a:rPr lang="es-EC" dirty="0"/>
              <a:t>Gagné:  la información llega al sistema nervioso a través de los receptores sensoriales, para  </a:t>
            </a:r>
            <a:r>
              <a:rPr lang="es-EC" b="1" dirty="0"/>
              <a:t>procesarse y almacenarse en la memoria hasta que sea necesaria su recuperación</a:t>
            </a:r>
            <a:r>
              <a:rPr lang="es-EC" dirty="0"/>
              <a:t>. Si dicha información se corresponde con alguna previa pasa fácilmente a almacenarse, pero en caso contrario será necesaria la práctica y repetición del aprendizaje.</a:t>
            </a:r>
          </a:p>
          <a:p>
            <a:pPr algn="just"/>
            <a:r>
              <a:rPr lang="es-EC" dirty="0"/>
              <a:t>Las emociones intensas y las motivaciones facilitan (o dificultan. según el caso) dicho almacenamiento y posterior recuperación.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7164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A738E-0C85-484B-B753-2A34BD76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Gagné</a:t>
            </a:r>
            <a:r>
              <a:rPr lang="en" dirty="0"/>
              <a:t> y las </a:t>
            </a:r>
            <a:r>
              <a:rPr lang="en" dirty="0" err="1"/>
              <a:t>condiciones</a:t>
            </a:r>
            <a:r>
              <a:rPr lang="en" dirty="0"/>
              <a:t> del </a:t>
            </a:r>
            <a:r>
              <a:rPr lang="en" dirty="0" err="1"/>
              <a:t>aprendizaje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88739-88A6-F442-8DE3-CEF6C97C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s-EC" dirty="0"/>
              <a:t>Robert Gagné (1985) describe el aprendizaje como una secuencia de fases.</a:t>
            </a:r>
          </a:p>
          <a:p>
            <a:pPr marL="0" indent="0"/>
            <a:endParaRPr lang="es-EC" dirty="0"/>
          </a:p>
          <a:p>
            <a:pPr marL="0" indent="0"/>
            <a:r>
              <a:rPr lang="es-SV" dirty="0"/>
              <a:t>Esta teoría pone énfasis en tres componentes:</a:t>
            </a:r>
          </a:p>
          <a:p>
            <a:pPr marL="0" indent="0">
              <a:buNone/>
            </a:pPr>
            <a:r>
              <a:rPr lang="es-SV" dirty="0"/>
              <a:t>		la importancia de los objetivos conductuales,</a:t>
            </a:r>
          </a:p>
          <a:p>
            <a:pPr marL="0" indent="0">
              <a:buNone/>
            </a:pPr>
            <a:r>
              <a:rPr lang="es-SV" dirty="0"/>
              <a:t>		la organización de los contenidos de aprendizaje  </a:t>
            </a:r>
          </a:p>
          <a:p>
            <a:pPr marL="0" indent="0">
              <a:buNone/>
            </a:pPr>
            <a:r>
              <a:rPr lang="es-SV" dirty="0"/>
              <a:t>		la necesidad de evaluar los resultados de aprendizaje.</a:t>
            </a:r>
          </a:p>
          <a:p>
            <a:pPr marL="0" indent="0"/>
            <a:endParaRPr lang="es-EC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60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BB10A-2F7F-0049-B736-3C7DDF53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aprendizaje-  </a:t>
            </a:r>
            <a:r>
              <a:rPr lang="es-ES_tradnl" dirty="0" err="1"/>
              <a:t>Gagné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53E71-AADB-4C45-B807-B5F99C1A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El cambio de una capacidad o disposición humana, que persiste en el tiempo y que no puede ser atribuido al proceso de maduración. Dicho cambio se produce en la conducta del individuo, y es posible inferir que se logra a través de un aprendizaje.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081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2C4A57-39CB-9D48-82AE-93D7F396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7854158" cy="1481328"/>
          </a:xfrm>
        </p:spPr>
        <p:txBody>
          <a:bodyPr anchor="b">
            <a:normAutofit/>
          </a:bodyPr>
          <a:lstStyle/>
          <a:p>
            <a:r>
              <a:rPr lang="en" sz="5000" dirty="0"/>
              <a:t>Los </a:t>
            </a:r>
            <a:r>
              <a:rPr lang="en" sz="5000" dirty="0" err="1"/>
              <a:t>procesos</a:t>
            </a:r>
            <a:r>
              <a:rPr lang="en" sz="5000" dirty="0"/>
              <a:t> de </a:t>
            </a:r>
            <a:r>
              <a:rPr lang="en" sz="5000" dirty="0" err="1"/>
              <a:t>aprendizaje</a:t>
            </a:r>
            <a:endParaRPr lang="es-ES_tradnl" sz="50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44529-187B-BB4E-AB1D-7BEB5F91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7502972" cy="3547872"/>
          </a:xfrm>
        </p:spPr>
        <p:txBody>
          <a:bodyPr anchor="t">
            <a:normAutofit fontScale="55000" lnSpcReduction="20000"/>
          </a:bodyPr>
          <a:lstStyle/>
          <a:p>
            <a:r>
              <a:rPr lang="es-ES_tradnl" sz="3600" dirty="0"/>
              <a:t>Describe el proceso de aprendizaje desde la percepción del estímulo hasta la acción resultante.</a:t>
            </a:r>
          </a:p>
          <a:p>
            <a:endParaRPr lang="es-ES_tradnl" sz="3600" dirty="0"/>
          </a:p>
          <a:p>
            <a:r>
              <a:rPr lang="es-EC" sz="3600" dirty="0"/>
              <a:t>Primer lugar, para que el aprendizaje tenga lugar, es necesario que la estimulación sea recibida. (atención)</a:t>
            </a:r>
          </a:p>
          <a:p>
            <a:endParaRPr lang="es-EC" sz="3600" dirty="0"/>
          </a:p>
          <a:p>
            <a:r>
              <a:rPr lang="es-EC" sz="3600" dirty="0"/>
              <a:t>Un segundo proceso previo al aprendizaje es la motivación del sujeto. Gagné propone darles a los estudiantes expectativas de orientacion al logro</a:t>
            </a:r>
          </a:p>
          <a:p>
            <a:endParaRPr lang="es-EC" sz="3600" dirty="0"/>
          </a:p>
          <a:p>
            <a:r>
              <a:rPr lang="es-EC" sz="3600" dirty="0"/>
              <a:t>Percepcion selectiva ,  hace que seleccionemos algunos estímulos y no otros</a:t>
            </a:r>
          </a:p>
          <a:p>
            <a:endParaRPr lang="es-EC" sz="3600" dirty="0"/>
          </a:p>
          <a:p>
            <a:endParaRPr lang="es-ES_tradnl" sz="1500" dirty="0"/>
          </a:p>
        </p:txBody>
      </p:sp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CA67500C-ADD3-EB4B-A852-D7369FC25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616" y="2372868"/>
            <a:ext cx="3516675" cy="30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5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5030AC-1C44-4D44-91C6-DC3380E3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10167052" cy="1481328"/>
          </a:xfrm>
        </p:spPr>
        <p:txBody>
          <a:bodyPr anchor="b">
            <a:normAutofit/>
          </a:bodyPr>
          <a:lstStyle/>
          <a:p>
            <a:r>
              <a:rPr lang="en" sz="5400" dirty="0"/>
              <a:t>Los </a:t>
            </a:r>
            <a:r>
              <a:rPr lang="en" sz="5400" dirty="0" err="1"/>
              <a:t>procesos</a:t>
            </a:r>
            <a:r>
              <a:rPr lang="en" sz="5400" dirty="0"/>
              <a:t> de </a:t>
            </a:r>
            <a:r>
              <a:rPr lang="en" sz="5400" dirty="0" err="1"/>
              <a:t>aprendizaje</a:t>
            </a:r>
            <a:endParaRPr lang="es-ES_tradnl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A5DC3-1C70-B441-820E-44B7F9EDA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549793" cy="3547872"/>
          </a:xfrm>
        </p:spPr>
        <p:txBody>
          <a:bodyPr anchor="t">
            <a:normAutofit/>
          </a:bodyPr>
          <a:lstStyle/>
          <a:p>
            <a:r>
              <a:rPr lang="es-EC" sz="1900" dirty="0"/>
              <a:t>La información es almacenada en la memoria a corto plazo Una vez que la información ha sido así almacenada, deberá sufrir algunas transformaciones para poder ser ingresada en la memoria largo plazo., organizada de forma  significativamente (codificacion semantica)</a:t>
            </a:r>
          </a:p>
          <a:p>
            <a:endParaRPr lang="es-EC" sz="1900" dirty="0"/>
          </a:p>
          <a:p>
            <a:r>
              <a:rPr lang="es-EC" sz="1900" dirty="0"/>
              <a:t>Una vez que la información ha sido almacenada, si la persona quiere utilizar alguna parte de ésta, deberá recurrir a procesos de búsqueda y recuperación.</a:t>
            </a:r>
          </a:p>
          <a:p>
            <a:endParaRPr lang="es-EC" sz="1900" dirty="0"/>
          </a:p>
          <a:p>
            <a:endParaRPr lang="es-ES_tradnl" sz="1900" dirty="0"/>
          </a:p>
        </p:txBody>
      </p:sp>
      <p:pic>
        <p:nvPicPr>
          <p:cNvPr id="4" name="Picture 2" descr="Método Científico: Importancia del Método Científico">
            <a:extLst>
              <a:ext uri="{FF2B5EF4-FFF2-40B4-BE49-F238E27FC236}">
                <a16:creationId xmlns:a16="http://schemas.microsoft.com/office/drawing/2014/main" id="{3CC08720-1D76-4F41-810B-5DD2CBFC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572" y="1971063"/>
            <a:ext cx="3644350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A8176-3573-EF41-9F87-68FAF2C3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7975182" cy="1481328"/>
          </a:xfrm>
        </p:spPr>
        <p:txBody>
          <a:bodyPr anchor="b">
            <a:normAutofit/>
          </a:bodyPr>
          <a:lstStyle/>
          <a:p>
            <a:r>
              <a:rPr lang="en" sz="5000" dirty="0"/>
              <a:t>Los </a:t>
            </a:r>
            <a:r>
              <a:rPr lang="en" sz="5000" dirty="0" err="1"/>
              <a:t>procesos</a:t>
            </a:r>
            <a:r>
              <a:rPr lang="en" sz="5000" dirty="0"/>
              <a:t> de </a:t>
            </a:r>
            <a:r>
              <a:rPr lang="en" sz="5000" dirty="0" err="1"/>
              <a:t>aprendizaje</a:t>
            </a:r>
            <a:endParaRPr lang="es-ES_tradnl" sz="50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2139F9-0216-D24C-9B87-CBDC8A8F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6966652" cy="3547872"/>
          </a:xfrm>
        </p:spPr>
        <p:txBody>
          <a:bodyPr anchor="t">
            <a:normAutofit fontScale="92500" lnSpcReduction="10000"/>
          </a:bodyPr>
          <a:lstStyle/>
          <a:p>
            <a:r>
              <a:rPr lang="es-EC" sz="2200" dirty="0"/>
              <a:t>Gagné introduce la ejecución como un proceso que permite verificar si el aprendizaje ha ocurrido y, al mismo tiempo, proporcionar retroalimentación al aprendiz. </a:t>
            </a:r>
          </a:p>
          <a:p>
            <a:r>
              <a:rPr lang="es-EC" sz="2200" dirty="0"/>
              <a:t>Verificar si el estudiante ha realizado la transferencia de aprendizaje desde una situación a otra donde también sea aplicable</a:t>
            </a:r>
          </a:p>
          <a:p>
            <a:r>
              <a:rPr lang="es-EC" sz="2400" dirty="0"/>
              <a:t>Finalmente, con el objeto de permitir al aprendiz determinar si su ejecución satisface los requerimientos de una situación dada, se da el proceso de retroalimentación</a:t>
            </a:r>
          </a:p>
          <a:p>
            <a:r>
              <a:rPr lang="es-EC" sz="2200" dirty="0"/>
              <a:t> </a:t>
            </a:r>
          </a:p>
          <a:p>
            <a:endParaRPr lang="es-ES_tradnl" sz="2200" dirty="0"/>
          </a:p>
        </p:txBody>
      </p:sp>
      <p:pic>
        <p:nvPicPr>
          <p:cNvPr id="5" name="Imagen 4" descr="Texto, Logotipo, nombre de la empresa&#10;&#10;Descripción generada automáticamente">
            <a:extLst>
              <a:ext uri="{FF2B5EF4-FFF2-40B4-BE49-F238E27FC236}">
                <a16:creationId xmlns:a16="http://schemas.microsoft.com/office/drawing/2014/main" id="{C2F5FF1D-1C4C-F846-ACC5-A6616541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318" y="2761488"/>
            <a:ext cx="3865745" cy="29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131459" y="2453167"/>
            <a:ext cx="8001387" cy="1930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7200" dirty="0">
                <a:ln>
                  <a:solidFill>
                    <a:schemeClr val="bg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 EVENTOS DE LA INSTRUCCIÓN</a:t>
            </a:r>
            <a:endParaRPr sz="7200" dirty="0">
              <a:ln>
                <a:solidFill>
                  <a:schemeClr val="bg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732500" y="-21233"/>
            <a:ext cx="0" cy="68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955433" y="-21233"/>
            <a:ext cx="0" cy="68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6394771" y="5913296"/>
            <a:ext cx="3080933" cy="427896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8783492" y="610847"/>
            <a:ext cx="1243117" cy="683215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1063944" y="1799498"/>
            <a:ext cx="1075517" cy="562313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5056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1351</Words>
  <Application>Microsoft Macintosh PowerPoint</Application>
  <PresentationFormat>Panorámica</PresentationFormat>
  <Paragraphs>88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Itim</vt:lpstr>
      <vt:lpstr>Tema de Office</vt:lpstr>
      <vt:lpstr>TEORIAS COGNITIVAS</vt:lpstr>
      <vt:lpstr>Teorías cognitivas</vt:lpstr>
      <vt:lpstr>APRENDIZAJE COGNITIVISTA </vt:lpstr>
      <vt:lpstr>Gagné y las condiciones del aprendizaje</vt:lpstr>
      <vt:lpstr>El aprendizaje-  Gagné</vt:lpstr>
      <vt:lpstr>Los procesos de aprendizaje</vt:lpstr>
      <vt:lpstr>Los procesos de aprendizaje</vt:lpstr>
      <vt:lpstr>Los procesos de aprendizaje</vt:lpstr>
      <vt:lpstr>LOS  EVENTOS DE LA INSTRUCCIÓN</vt:lpstr>
      <vt:lpstr>EVENTOS DE LA INSTRUCCIÓN</vt:lpstr>
      <vt:lpstr>EVENTOS DE LA INSTRUCCIÓN</vt:lpstr>
      <vt:lpstr>EVENTOS DE LA INSTRUCCIÓN</vt:lpstr>
      <vt:lpstr>EVENTOS DE LA INSTRUCCIÓN</vt:lpstr>
      <vt:lpstr>Presentación de PowerPoint</vt:lpstr>
      <vt:lpstr>TEORÍA DEL PROCESAMIENTO DE LA INFORMACIÓN </vt:lpstr>
      <vt:lpstr>Teoría del procesamiento de la información</vt:lpstr>
      <vt:lpstr>Tres modelos</vt:lpstr>
      <vt:lpstr>El modelo de los dos almacenes de Atkinson y Schiffrin</vt:lpstr>
      <vt:lpstr>El modelo de los niveles de procesamiento</vt:lpstr>
      <vt:lpstr>El modelo del nivel de activación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Fabiana Maria De Leon Nicaretta</dc:creator>
  <cp:lastModifiedBy>Fabiana Maria De Leon Nicaretta</cp:lastModifiedBy>
  <cp:revision>3</cp:revision>
  <dcterms:created xsi:type="dcterms:W3CDTF">2021-08-25T21:01:56Z</dcterms:created>
  <dcterms:modified xsi:type="dcterms:W3CDTF">2021-08-26T03:53:28Z</dcterms:modified>
</cp:coreProperties>
</file>