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Lilita One" charset="1" panose="02000000000000000000"/>
      <p:regular r:id="rId28"/>
    </p:embeddedFont>
    <p:embeddedFont>
      <p:font typeface="Nunito" charset="1" panose="00000500000000000000"/>
      <p:regular r:id="rId29"/>
    </p:embeddedFont>
    <p:embeddedFont>
      <p:font typeface="PT Sans" charset="1" panose="020B0503020203020204"/>
      <p:regular r:id="rId30"/>
    </p:embeddedFont>
    <p:embeddedFont>
      <p:font typeface="Jorick" charset="1" panose="00000000000000000000"/>
      <p:regular r:id="rId31"/>
    </p:embeddedFont>
    <p:embeddedFont>
      <p:font typeface="Quattrocento Bold" charset="1" panose="02020802030000000404"/>
      <p:regular r:id="rId32"/>
    </p:embeddedFont>
    <p:embeddedFont>
      <p:font typeface="Hagrid Heavy" charset="1" panose="00000A00000000000000"/>
      <p:regular r:id="rId33"/>
    </p:embeddedFont>
    <p:embeddedFont>
      <p:font typeface="Now 1" charset="1" panose="00000500000000000000"/>
      <p:regular r:id="rId34"/>
    </p:embeddedFont>
    <p:embeddedFont>
      <p:font typeface="Now 1 Bold" charset="1" panose="00000600000000000000"/>
      <p:regular r:id="rId35"/>
    </p:embeddedFont>
    <p:embeddedFont>
      <p:font typeface="Childling" charset="1" panose="00000000000000000000"/>
      <p:regular r:id="rId36"/>
    </p:embeddedFont>
    <p:embeddedFont>
      <p:font typeface="Raleway" charset="1" panose="020B0503030101060003"/>
      <p:regular r:id="rId37"/>
    </p:embeddedFont>
    <p:embeddedFont>
      <p:font typeface="Now 2" charset="1" panose="00000500000000000000"/>
      <p:regular r:id="rId38"/>
    </p:embeddedFont>
    <p:embeddedFont>
      <p:font typeface="Marykate" charset="1" panose="00000000000000000000"/>
      <p:regular r:id="rId39"/>
    </p:embeddedFont>
    <p:embeddedFont>
      <p:font typeface="Inter Semi-Bold" charset="1" panose="02000503000000020004"/>
      <p:regular r:id="rId40"/>
    </p:embeddedFont>
    <p:embeddedFont>
      <p:font typeface="Inter Medium" charset="1" panose="02000503000000020004"/>
      <p:regular r:id="rId41"/>
    </p:embeddedFont>
    <p:embeddedFont>
      <p:font typeface="Inter Bold" charset="1" panose="020B0802030000000004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11" Target="../media/image76.png" Type="http://schemas.openxmlformats.org/officeDocument/2006/relationships/image"/><Relationship Id="rId12" Target="../media/image77.svg" Type="http://schemas.openxmlformats.org/officeDocument/2006/relationships/image"/><Relationship Id="rId13" Target="../media/image70.png" Type="http://schemas.openxmlformats.org/officeDocument/2006/relationships/image"/><Relationship Id="rId14" Target="../media/image71.svg" Type="http://schemas.openxmlformats.org/officeDocument/2006/relationships/image"/><Relationship Id="rId15" Target="../media/image45.png" Type="http://schemas.openxmlformats.org/officeDocument/2006/relationships/image"/><Relationship Id="rId16" Target="../media/image46.svg" Type="http://schemas.openxmlformats.org/officeDocument/2006/relationships/image"/><Relationship Id="rId17" Target="../media/image72.png" Type="http://schemas.openxmlformats.org/officeDocument/2006/relationships/image"/><Relationship Id="rId18" Target="../media/image73.svg" Type="http://schemas.openxmlformats.org/officeDocument/2006/relationships/image"/><Relationship Id="rId19" Target="../media/image35.png" Type="http://schemas.openxmlformats.org/officeDocument/2006/relationships/image"/><Relationship Id="rId2" Target="../media/image28.jpeg" Type="http://schemas.openxmlformats.org/officeDocument/2006/relationships/image"/><Relationship Id="rId20" Target="../media/image36.svg" Type="http://schemas.openxmlformats.org/officeDocument/2006/relationships/image"/><Relationship Id="rId21" Target="../media/image78.png" Type="http://schemas.openxmlformats.org/officeDocument/2006/relationships/image"/><Relationship Id="rId22" Target="../media/image79.sv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74.png" Type="http://schemas.openxmlformats.org/officeDocument/2006/relationships/image"/><Relationship Id="rId8" Target="../media/image75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png" Type="http://schemas.openxmlformats.org/officeDocument/2006/relationships/image"/><Relationship Id="rId3" Target="../media/image81.svg" Type="http://schemas.openxmlformats.org/officeDocument/2006/relationships/image"/><Relationship Id="rId4" Target="../media/image82.png" Type="http://schemas.openxmlformats.org/officeDocument/2006/relationships/image"/><Relationship Id="rId5" Target="../media/image8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jpeg" Type="http://schemas.openxmlformats.org/officeDocument/2006/relationships/image"/><Relationship Id="rId3" Target="../media/image85.png" Type="http://schemas.openxmlformats.org/officeDocument/2006/relationships/image"/><Relationship Id="rId4" Target="../media/image86.svg" Type="http://schemas.openxmlformats.org/officeDocument/2006/relationships/image"/><Relationship Id="rId5" Target="../media/image87.png" Type="http://schemas.openxmlformats.org/officeDocument/2006/relationships/image"/><Relationship Id="rId6" Target="../media/image88.svg" Type="http://schemas.openxmlformats.org/officeDocument/2006/relationships/image"/><Relationship Id="rId7" Target="../media/image89.png" Type="http://schemas.openxmlformats.org/officeDocument/2006/relationships/image"/><Relationship Id="rId8" Target="../media/image9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jpeg" Type="http://schemas.openxmlformats.org/officeDocument/2006/relationships/image"/><Relationship Id="rId3" Target="../media/image91.png" Type="http://schemas.openxmlformats.org/officeDocument/2006/relationships/image"/><Relationship Id="rId4" Target="../media/image92.svg" Type="http://schemas.openxmlformats.org/officeDocument/2006/relationships/image"/><Relationship Id="rId5" Target="../media/image9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jpeg" Type="http://schemas.openxmlformats.org/officeDocument/2006/relationships/image"/><Relationship Id="rId3" Target="../media/image9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jpeg" Type="http://schemas.openxmlformats.org/officeDocument/2006/relationships/image"/><Relationship Id="rId3" Target="../media/image9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jpeg" Type="http://schemas.openxmlformats.org/officeDocument/2006/relationships/image"/><Relationship Id="rId3" Target="../media/image9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jpeg" Type="http://schemas.openxmlformats.org/officeDocument/2006/relationships/image"/><Relationship Id="rId3" Target="../media/image9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6.svg" Type="http://schemas.openxmlformats.org/officeDocument/2006/relationships/image"/><Relationship Id="rId11" Target="../media/image107.png" Type="http://schemas.openxmlformats.org/officeDocument/2006/relationships/image"/><Relationship Id="rId12" Target="../media/image108.svg" Type="http://schemas.openxmlformats.org/officeDocument/2006/relationships/image"/><Relationship Id="rId13" Target="../media/image109.png" Type="http://schemas.openxmlformats.org/officeDocument/2006/relationships/image"/><Relationship Id="rId14" Target="../media/image110.svg" Type="http://schemas.openxmlformats.org/officeDocument/2006/relationships/image"/><Relationship Id="rId15" Target="../media/image111.png" Type="http://schemas.openxmlformats.org/officeDocument/2006/relationships/image"/><Relationship Id="rId16" Target="../media/image112.svg" Type="http://schemas.openxmlformats.org/officeDocument/2006/relationships/image"/><Relationship Id="rId17" Target="../media/image113.png" Type="http://schemas.openxmlformats.org/officeDocument/2006/relationships/image"/><Relationship Id="rId18" Target="../media/image114.svg" Type="http://schemas.openxmlformats.org/officeDocument/2006/relationships/image"/><Relationship Id="rId2" Target="../media/image98.jpeg" Type="http://schemas.openxmlformats.org/officeDocument/2006/relationships/image"/><Relationship Id="rId3" Target="../media/image99.png" Type="http://schemas.openxmlformats.org/officeDocument/2006/relationships/image"/><Relationship Id="rId4" Target="../media/image100.svg" Type="http://schemas.openxmlformats.org/officeDocument/2006/relationships/image"/><Relationship Id="rId5" Target="../media/image101.png" Type="http://schemas.openxmlformats.org/officeDocument/2006/relationships/image"/><Relationship Id="rId6" Target="../media/image102.svg" Type="http://schemas.openxmlformats.org/officeDocument/2006/relationships/image"/><Relationship Id="rId7" Target="../media/image103.png" Type="http://schemas.openxmlformats.org/officeDocument/2006/relationships/image"/><Relationship Id="rId8" Target="../media/image104.svg" Type="http://schemas.openxmlformats.org/officeDocument/2006/relationships/image"/><Relationship Id="rId9" Target="../media/image10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2.svg" Type="http://schemas.openxmlformats.org/officeDocument/2006/relationships/image"/><Relationship Id="rId11" Target="../media/image115.png" Type="http://schemas.openxmlformats.org/officeDocument/2006/relationships/image"/><Relationship Id="rId12" Target="../media/image116.svg" Type="http://schemas.openxmlformats.org/officeDocument/2006/relationships/image"/><Relationship Id="rId2" Target="../media/image98.jpeg" Type="http://schemas.openxmlformats.org/officeDocument/2006/relationships/image"/><Relationship Id="rId3" Target="../media/image103.png" Type="http://schemas.openxmlformats.org/officeDocument/2006/relationships/image"/><Relationship Id="rId4" Target="../media/image104.svg" Type="http://schemas.openxmlformats.org/officeDocument/2006/relationships/image"/><Relationship Id="rId5" Target="../media/image105.png" Type="http://schemas.openxmlformats.org/officeDocument/2006/relationships/image"/><Relationship Id="rId6" Target="../media/image106.svg" Type="http://schemas.openxmlformats.org/officeDocument/2006/relationships/image"/><Relationship Id="rId7" Target="../media/image107.png" Type="http://schemas.openxmlformats.org/officeDocument/2006/relationships/image"/><Relationship Id="rId8" Target="../media/image108.svg" Type="http://schemas.openxmlformats.org/officeDocument/2006/relationships/image"/><Relationship Id="rId9" Target="../media/image11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2.svg" Type="http://schemas.openxmlformats.org/officeDocument/2006/relationships/image"/><Relationship Id="rId11" Target="../media/image115.png" Type="http://schemas.openxmlformats.org/officeDocument/2006/relationships/image"/><Relationship Id="rId12" Target="../media/image116.svg" Type="http://schemas.openxmlformats.org/officeDocument/2006/relationships/image"/><Relationship Id="rId2" Target="../media/image98.jpeg" Type="http://schemas.openxmlformats.org/officeDocument/2006/relationships/image"/><Relationship Id="rId3" Target="../media/image103.png" Type="http://schemas.openxmlformats.org/officeDocument/2006/relationships/image"/><Relationship Id="rId4" Target="../media/image104.svg" Type="http://schemas.openxmlformats.org/officeDocument/2006/relationships/image"/><Relationship Id="rId5" Target="../media/image105.png" Type="http://schemas.openxmlformats.org/officeDocument/2006/relationships/image"/><Relationship Id="rId6" Target="../media/image106.svg" Type="http://schemas.openxmlformats.org/officeDocument/2006/relationships/image"/><Relationship Id="rId7" Target="../media/image107.png" Type="http://schemas.openxmlformats.org/officeDocument/2006/relationships/image"/><Relationship Id="rId8" Target="../media/image108.svg" Type="http://schemas.openxmlformats.org/officeDocument/2006/relationships/image"/><Relationship Id="rId9" Target="../media/image11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2.svg" Type="http://schemas.openxmlformats.org/officeDocument/2006/relationships/image"/><Relationship Id="rId2" Target="../media/image117.jpeg" Type="http://schemas.openxmlformats.org/officeDocument/2006/relationships/image"/><Relationship Id="rId3" Target="../media/image103.png" Type="http://schemas.openxmlformats.org/officeDocument/2006/relationships/image"/><Relationship Id="rId4" Target="../media/image104.svg" Type="http://schemas.openxmlformats.org/officeDocument/2006/relationships/image"/><Relationship Id="rId5" Target="../media/image105.png" Type="http://schemas.openxmlformats.org/officeDocument/2006/relationships/image"/><Relationship Id="rId6" Target="../media/image106.svg" Type="http://schemas.openxmlformats.org/officeDocument/2006/relationships/image"/><Relationship Id="rId7" Target="../media/image107.png" Type="http://schemas.openxmlformats.org/officeDocument/2006/relationships/image"/><Relationship Id="rId8" Target="../media/image108.svg" Type="http://schemas.openxmlformats.org/officeDocument/2006/relationships/image"/><Relationship Id="rId9" Target="../media/image11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18.png" Type="http://schemas.openxmlformats.org/officeDocument/2006/relationships/image"/><Relationship Id="rId4" Target="../media/image119.svg" Type="http://schemas.openxmlformats.org/officeDocument/2006/relationships/image"/><Relationship Id="rId5" Target="../media/image120.png" Type="http://schemas.openxmlformats.org/officeDocument/2006/relationships/image"/><Relationship Id="rId6" Target="../media/image12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11" Target="../media/image37.png" Type="http://schemas.openxmlformats.org/officeDocument/2006/relationships/image"/><Relationship Id="rId12" Target="../media/image38.svg" Type="http://schemas.openxmlformats.org/officeDocument/2006/relationships/image"/><Relationship Id="rId13" Target="../media/image39.png" Type="http://schemas.openxmlformats.org/officeDocument/2006/relationships/image"/><Relationship Id="rId14" Target="../media/image40.svg" Type="http://schemas.openxmlformats.org/officeDocument/2006/relationships/image"/><Relationship Id="rId15" Target="../media/image41.png" Type="http://schemas.openxmlformats.org/officeDocument/2006/relationships/image"/><Relationship Id="rId16" Target="../media/image42.svg" Type="http://schemas.openxmlformats.org/officeDocument/2006/relationships/image"/><Relationship Id="rId17" Target="../media/image43.png" Type="http://schemas.openxmlformats.org/officeDocument/2006/relationships/image"/><Relationship Id="rId18" Target="../media/image44.svg" Type="http://schemas.openxmlformats.org/officeDocument/2006/relationships/image"/><Relationship Id="rId19" Target="../media/image45.png" Type="http://schemas.openxmlformats.org/officeDocument/2006/relationships/image"/><Relationship Id="rId2" Target="../media/image28.jpeg" Type="http://schemas.openxmlformats.org/officeDocument/2006/relationships/image"/><Relationship Id="rId20" Target="../media/image46.sv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1.png" Type="http://schemas.openxmlformats.org/officeDocument/2006/relationships/image"/><Relationship Id="rId12" Target="../media/image52.svg" Type="http://schemas.openxmlformats.org/officeDocument/2006/relationships/image"/><Relationship Id="rId13" Target="../media/image53.png" Type="http://schemas.openxmlformats.org/officeDocument/2006/relationships/image"/><Relationship Id="rId14" Target="../media/image54.svg" Type="http://schemas.openxmlformats.org/officeDocument/2006/relationships/image"/><Relationship Id="rId15" Target="../media/image55.png" Type="http://schemas.openxmlformats.org/officeDocument/2006/relationships/image"/><Relationship Id="rId16" Target="../media/image56.svg" Type="http://schemas.openxmlformats.org/officeDocument/2006/relationships/image"/><Relationship Id="rId17" Target="../media/image57.png" Type="http://schemas.openxmlformats.org/officeDocument/2006/relationships/image"/><Relationship Id="rId18" Target="../media/image58.svg" Type="http://schemas.openxmlformats.org/officeDocument/2006/relationships/image"/><Relationship Id="rId19" Target="../media/image59.png" Type="http://schemas.openxmlformats.org/officeDocument/2006/relationships/image"/><Relationship Id="rId2" Target="../media/image28.jpeg" Type="http://schemas.openxmlformats.org/officeDocument/2006/relationships/image"/><Relationship Id="rId20" Target="../media/image60.svg" Type="http://schemas.openxmlformats.org/officeDocument/2006/relationships/image"/><Relationship Id="rId21" Target="../media/image61.png" Type="http://schemas.openxmlformats.org/officeDocument/2006/relationships/image"/><Relationship Id="rId22" Target="../media/image62.svg" Type="http://schemas.openxmlformats.org/officeDocument/2006/relationships/image"/><Relationship Id="rId23" Target="../media/image63.png" Type="http://schemas.openxmlformats.org/officeDocument/2006/relationships/image"/><Relationship Id="rId24" Target="../media/image64.sv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svg" Type="http://schemas.openxmlformats.org/officeDocument/2006/relationships/image"/><Relationship Id="rId11" Target="../media/image65.jpe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2" Target="../media/image28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svg" Type="http://schemas.openxmlformats.org/officeDocument/2006/relationships/image"/><Relationship Id="rId11" Target="../media/image68.png" Type="http://schemas.openxmlformats.org/officeDocument/2006/relationships/image"/><Relationship Id="rId12" Target="../media/image69.svg" Type="http://schemas.openxmlformats.org/officeDocument/2006/relationships/image"/><Relationship Id="rId13" Target="../media/image70.png" Type="http://schemas.openxmlformats.org/officeDocument/2006/relationships/image"/><Relationship Id="rId14" Target="../media/image71.svg" Type="http://schemas.openxmlformats.org/officeDocument/2006/relationships/image"/><Relationship Id="rId15" Target="../media/image72.png" Type="http://schemas.openxmlformats.org/officeDocument/2006/relationships/image"/><Relationship Id="rId16" Target="../media/image73.sv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19" Target="../media/image35.png" Type="http://schemas.openxmlformats.org/officeDocument/2006/relationships/image"/><Relationship Id="rId2" Target="../media/image28.jpeg" Type="http://schemas.openxmlformats.org/officeDocument/2006/relationships/image"/><Relationship Id="rId20" Target="../media/image36.sv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6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258292">
            <a:off x="4720007" y="-2017043"/>
            <a:ext cx="15030379" cy="14354012"/>
          </a:xfrm>
          <a:custGeom>
            <a:avLst/>
            <a:gdLst/>
            <a:ahLst/>
            <a:cxnLst/>
            <a:rect r="r" b="b" t="t" l="l"/>
            <a:pathLst>
              <a:path h="14354012" w="15030379">
                <a:moveTo>
                  <a:pt x="0" y="0"/>
                </a:moveTo>
                <a:lnTo>
                  <a:pt x="15030379" y="0"/>
                </a:lnTo>
                <a:lnTo>
                  <a:pt x="15030379" y="14354011"/>
                </a:lnTo>
                <a:lnTo>
                  <a:pt x="0" y="14354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41441" y="-372349"/>
            <a:ext cx="11068308" cy="11447960"/>
          </a:xfrm>
          <a:custGeom>
            <a:avLst/>
            <a:gdLst/>
            <a:ahLst/>
            <a:cxnLst/>
            <a:rect r="r" b="b" t="t" l="l"/>
            <a:pathLst>
              <a:path h="11447960" w="11068308">
                <a:moveTo>
                  <a:pt x="0" y="0"/>
                </a:moveTo>
                <a:lnTo>
                  <a:pt x="11068308" y="0"/>
                </a:lnTo>
                <a:lnTo>
                  <a:pt x="11068308" y="11447960"/>
                </a:lnTo>
                <a:lnTo>
                  <a:pt x="0" y="11447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2515">
            <a:off x="1028700" y="2157638"/>
            <a:ext cx="14396335" cy="4660813"/>
          </a:xfrm>
          <a:custGeom>
            <a:avLst/>
            <a:gdLst/>
            <a:ahLst/>
            <a:cxnLst/>
            <a:rect r="r" b="b" t="t" l="l"/>
            <a:pathLst>
              <a:path h="4660813" w="14396335">
                <a:moveTo>
                  <a:pt x="0" y="0"/>
                </a:moveTo>
                <a:lnTo>
                  <a:pt x="14396335" y="0"/>
                </a:lnTo>
                <a:lnTo>
                  <a:pt x="14396335" y="4660814"/>
                </a:lnTo>
                <a:lnTo>
                  <a:pt x="0" y="4660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2422389" y="722481"/>
            <a:ext cx="5756101" cy="9564519"/>
          </a:xfrm>
          <a:custGeom>
            <a:avLst/>
            <a:gdLst/>
            <a:ahLst/>
            <a:cxnLst/>
            <a:rect r="r" b="b" t="t" l="l"/>
            <a:pathLst>
              <a:path h="9564519" w="5756101">
                <a:moveTo>
                  <a:pt x="5756101" y="0"/>
                </a:moveTo>
                <a:lnTo>
                  <a:pt x="0" y="0"/>
                </a:lnTo>
                <a:lnTo>
                  <a:pt x="0" y="9564519"/>
                </a:lnTo>
                <a:lnTo>
                  <a:pt x="5756101" y="9564519"/>
                </a:lnTo>
                <a:lnTo>
                  <a:pt x="575610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32056" y="3002475"/>
            <a:ext cx="13268383" cy="1707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7"/>
              </a:lnSpc>
            </a:pPr>
            <a:r>
              <a:rPr lang="en-US" sz="5899">
                <a:solidFill>
                  <a:srgbClr val="291B26"/>
                </a:solidFill>
                <a:latin typeface="Lilita One"/>
                <a:ea typeface="Lilita One"/>
                <a:cs typeface="Lilita One"/>
                <a:sym typeface="Lilita One"/>
              </a:rPr>
              <a:t>LA ERA DEL BIPOLARISMO Y DEL DESARROLLO.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53792" y="5275431"/>
            <a:ext cx="7068597" cy="1101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3136">
                <a:solidFill>
                  <a:srgbClr val="291B26"/>
                </a:solidFill>
                <a:latin typeface="Lilita One"/>
                <a:ea typeface="Lilita One"/>
                <a:cs typeface="Lilita One"/>
                <a:sym typeface="Lilita One"/>
              </a:rPr>
              <a:t>DOCENTE: MSC. GLADYS BONILLA</a:t>
            </a:r>
          </a:p>
          <a:p>
            <a:pPr algn="l">
              <a:lnSpc>
                <a:spcPts val="4391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4333" t="0" r="-92025" b="-741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5092" y="372492"/>
            <a:ext cx="17357816" cy="9542016"/>
            <a:chOff x="0" y="0"/>
            <a:chExt cx="23143754" cy="127226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587590" cy="12722688"/>
            </a:xfrm>
            <a:custGeom>
              <a:avLst/>
              <a:gdLst/>
              <a:ahLst/>
              <a:cxnLst/>
              <a:rect r="r" b="b" t="t" l="l"/>
              <a:pathLst>
                <a:path h="12722688" w="16587590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-1557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5712479" y="0"/>
              <a:ext cx="7431275" cy="12722688"/>
            </a:xfrm>
            <a:custGeom>
              <a:avLst/>
              <a:gdLst/>
              <a:ahLst/>
              <a:cxnLst/>
              <a:rect r="r" b="b" t="t" l="l"/>
              <a:pathLst>
                <a:path h="12722688" w="7431275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57979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460193"/>
            <a:ext cx="16744950" cy="4217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939"/>
              </a:lnSpc>
              <a:spcBef>
                <a:spcPct val="0"/>
              </a:spcBef>
            </a:pPr>
            <a:r>
              <a:rPr lang="en-US" b="true" sz="12099">
                <a:solidFill>
                  <a:srgbClr val="6F131E"/>
                </a:solidFill>
                <a:latin typeface="Jorick"/>
                <a:ea typeface="Jorick"/>
                <a:cs typeface="Jorick"/>
                <a:sym typeface="Jorick"/>
              </a:rPr>
              <a:t> Desafíos y Oportunidades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655890" y="5070107"/>
            <a:ext cx="9317023" cy="1998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b="true" sz="2299">
                <a:solidFill>
                  <a:srgbClr val="222222"/>
                </a:solidFill>
                <a:latin typeface="Quattrocento Bold"/>
                <a:ea typeface="Quattrocento Bold"/>
                <a:cs typeface="Quattrocento Bold"/>
                <a:sym typeface="Quattrocento Bold"/>
              </a:rPr>
              <a:t>- Diversificación de Alianzas: Los países de América Latina tienen la oportunidad de diversificar sus alianzas y no depender exclusivamente de una sola superpotencia². Esto puede incluir fortalecer relaciones con la Unión Europea, Japón y otros actores globales.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655890" y="7264320"/>
            <a:ext cx="8855022" cy="1598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b="true" sz="2299">
                <a:solidFill>
                  <a:srgbClr val="222222"/>
                </a:solidFill>
                <a:latin typeface="Quattrocento Bold"/>
                <a:ea typeface="Quattrocento Bold"/>
                <a:cs typeface="Quattrocento Bold"/>
                <a:sym typeface="Quattrocento Bold"/>
              </a:rPr>
              <a:t>- Desarrollo Sostenible: La inversión extranjera puede ser una oportunidad para impulsar el desarrollo sostenible en la región, siempre y cuando se maneje de manera estratégica y se eviten dependencias excesivas².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3646800">
            <a:off x="13867200" y="8120974"/>
            <a:ext cx="3888114" cy="1484552"/>
          </a:xfrm>
          <a:custGeom>
            <a:avLst/>
            <a:gdLst/>
            <a:ahLst/>
            <a:cxnLst/>
            <a:rect r="r" b="b" t="t" l="l"/>
            <a:pathLst>
              <a:path h="1484552" w="3888114">
                <a:moveTo>
                  <a:pt x="0" y="0"/>
                </a:moveTo>
                <a:lnTo>
                  <a:pt x="3888113" y="0"/>
                </a:lnTo>
                <a:lnTo>
                  <a:pt x="3888113" y="1484552"/>
                </a:lnTo>
                <a:lnTo>
                  <a:pt x="0" y="1484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520556" y="3407248"/>
            <a:ext cx="2118254" cy="2118254"/>
          </a:xfrm>
          <a:custGeom>
            <a:avLst/>
            <a:gdLst/>
            <a:ahLst/>
            <a:cxnLst/>
            <a:rect r="r" b="b" t="t" l="l"/>
            <a:pathLst>
              <a:path h="2118254" w="2118254">
                <a:moveTo>
                  <a:pt x="0" y="0"/>
                </a:moveTo>
                <a:lnTo>
                  <a:pt x="2118254" y="0"/>
                </a:lnTo>
                <a:lnTo>
                  <a:pt x="2118254" y="2118254"/>
                </a:lnTo>
                <a:lnTo>
                  <a:pt x="0" y="21182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14351" y="3981917"/>
            <a:ext cx="2957402" cy="7461336"/>
          </a:xfrm>
          <a:custGeom>
            <a:avLst/>
            <a:gdLst/>
            <a:ahLst/>
            <a:cxnLst/>
            <a:rect r="r" b="b" t="t" l="l"/>
            <a:pathLst>
              <a:path h="7461336" w="2957402">
                <a:moveTo>
                  <a:pt x="0" y="0"/>
                </a:moveTo>
                <a:lnTo>
                  <a:pt x="2957402" y="0"/>
                </a:lnTo>
                <a:lnTo>
                  <a:pt x="2957402" y="7461336"/>
                </a:lnTo>
                <a:lnTo>
                  <a:pt x="0" y="7461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146648">
            <a:off x="-464370" y="4784396"/>
            <a:ext cx="2986140" cy="1482211"/>
          </a:xfrm>
          <a:custGeom>
            <a:avLst/>
            <a:gdLst/>
            <a:ahLst/>
            <a:cxnLst/>
            <a:rect r="r" b="b" t="t" l="l"/>
            <a:pathLst>
              <a:path h="1482211" w="2986140">
                <a:moveTo>
                  <a:pt x="0" y="0"/>
                </a:moveTo>
                <a:lnTo>
                  <a:pt x="2986140" y="0"/>
                </a:lnTo>
                <a:lnTo>
                  <a:pt x="2986140" y="1482211"/>
                </a:lnTo>
                <a:lnTo>
                  <a:pt x="0" y="14822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279549">
            <a:off x="1453851" y="4932905"/>
            <a:ext cx="1390255" cy="1185193"/>
          </a:xfrm>
          <a:custGeom>
            <a:avLst/>
            <a:gdLst/>
            <a:ahLst/>
            <a:cxnLst/>
            <a:rect r="r" b="b" t="t" l="l"/>
            <a:pathLst>
              <a:path h="1185193" w="1390255">
                <a:moveTo>
                  <a:pt x="0" y="0"/>
                </a:moveTo>
                <a:lnTo>
                  <a:pt x="1390256" y="0"/>
                </a:lnTo>
                <a:lnTo>
                  <a:pt x="1390256" y="1185193"/>
                </a:lnTo>
                <a:lnTo>
                  <a:pt x="0" y="1185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47017">
            <a:off x="302320" y="5851864"/>
            <a:ext cx="2545227" cy="3580243"/>
          </a:xfrm>
          <a:custGeom>
            <a:avLst/>
            <a:gdLst/>
            <a:ahLst/>
            <a:cxnLst/>
            <a:rect r="r" b="b" t="t" l="l"/>
            <a:pathLst>
              <a:path h="3580243" w="2545227">
                <a:moveTo>
                  <a:pt x="0" y="0"/>
                </a:moveTo>
                <a:lnTo>
                  <a:pt x="2545227" y="0"/>
                </a:lnTo>
                <a:lnTo>
                  <a:pt x="2545227" y="3580243"/>
                </a:lnTo>
                <a:lnTo>
                  <a:pt x="0" y="35802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167482">
            <a:off x="15972855" y="171579"/>
            <a:ext cx="2986140" cy="1482211"/>
          </a:xfrm>
          <a:custGeom>
            <a:avLst/>
            <a:gdLst/>
            <a:ahLst/>
            <a:cxnLst/>
            <a:rect r="r" b="b" t="t" l="l"/>
            <a:pathLst>
              <a:path h="1482211" w="2986140">
                <a:moveTo>
                  <a:pt x="0" y="0"/>
                </a:moveTo>
                <a:lnTo>
                  <a:pt x="2986140" y="0"/>
                </a:lnTo>
                <a:lnTo>
                  <a:pt x="2986140" y="1482211"/>
                </a:lnTo>
                <a:lnTo>
                  <a:pt x="0" y="14822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4279549">
            <a:off x="1725874" y="547904"/>
            <a:ext cx="1506093" cy="1283944"/>
          </a:xfrm>
          <a:custGeom>
            <a:avLst/>
            <a:gdLst/>
            <a:ahLst/>
            <a:cxnLst/>
            <a:rect r="r" b="b" t="t" l="l"/>
            <a:pathLst>
              <a:path h="1283944" w="1506093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2464302">
            <a:off x="542246" y="-216626"/>
            <a:ext cx="500966" cy="2728035"/>
          </a:xfrm>
          <a:custGeom>
            <a:avLst/>
            <a:gdLst/>
            <a:ahLst/>
            <a:cxnLst/>
            <a:rect r="r" b="b" t="t" l="l"/>
            <a:pathLst>
              <a:path h="2728035" w="500966">
                <a:moveTo>
                  <a:pt x="0" y="0"/>
                </a:moveTo>
                <a:lnTo>
                  <a:pt x="500966" y="0"/>
                </a:lnTo>
                <a:lnTo>
                  <a:pt x="500966" y="2728035"/>
                </a:lnTo>
                <a:lnTo>
                  <a:pt x="0" y="27280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76538" y="1028700"/>
            <a:ext cx="1800337" cy="1850814"/>
          </a:xfrm>
          <a:custGeom>
            <a:avLst/>
            <a:gdLst/>
            <a:ahLst/>
            <a:cxnLst/>
            <a:rect r="r" b="b" t="t" l="l"/>
            <a:pathLst>
              <a:path h="1850814" w="1800337">
                <a:moveTo>
                  <a:pt x="0" y="0"/>
                </a:moveTo>
                <a:lnTo>
                  <a:pt x="1800337" y="0"/>
                </a:lnTo>
                <a:lnTo>
                  <a:pt x="1800337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52756" y="0"/>
            <a:ext cx="10535244" cy="10287000"/>
            <a:chOff x="0" y="0"/>
            <a:chExt cx="4576764" cy="44689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76764" cy="4468920"/>
            </a:xfrm>
            <a:custGeom>
              <a:avLst/>
              <a:gdLst/>
              <a:ahLst/>
              <a:cxnLst/>
              <a:rect r="r" b="b" t="t" l="l"/>
              <a:pathLst>
                <a:path h="4468920" w="4576764">
                  <a:moveTo>
                    <a:pt x="4576764" y="4468920"/>
                  </a:moveTo>
                  <a:lnTo>
                    <a:pt x="1124331" y="4468920"/>
                  </a:lnTo>
                  <a:cubicBezTo>
                    <a:pt x="503428" y="4468920"/>
                    <a:pt x="0" y="3965492"/>
                    <a:pt x="0" y="3344589"/>
                  </a:cubicBezTo>
                  <a:lnTo>
                    <a:pt x="0" y="0"/>
                  </a:lnTo>
                  <a:lnTo>
                    <a:pt x="3452433" y="0"/>
                  </a:lnTo>
                  <a:cubicBezTo>
                    <a:pt x="4073463" y="0"/>
                    <a:pt x="4576764" y="503428"/>
                    <a:pt x="4576764" y="1124331"/>
                  </a:cubicBezTo>
                  <a:lnTo>
                    <a:pt x="4576764" y="4468920"/>
                  </a:lnTo>
                  <a:close/>
                </a:path>
              </a:pathLst>
            </a:custGeom>
            <a:solidFill>
              <a:srgbClr val="AECCEC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2489732"/>
            <a:ext cx="6116747" cy="183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Hagrid Heavy"/>
                <a:ea typeface="Hagrid Heavy"/>
                <a:cs typeface="Hagrid Heavy"/>
                <a:sym typeface="Hagrid Heavy"/>
              </a:rPr>
              <a:t> Ejemplos de Influencia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870447"/>
            <a:ext cx="6116747" cy="365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800">
                <a:solidFill>
                  <a:srgbClr val="000000"/>
                </a:solidFill>
                <a:latin typeface="Now 1"/>
                <a:ea typeface="Now 1"/>
                <a:cs typeface="Now 1"/>
                <a:sym typeface="Now 1"/>
              </a:rPr>
              <a:t>- Brasil y Argentina: Estos países han visto un aumento significativo en las inversiones chinas, especialmente en sectores como la energía y la agricultura². Sin embargo, también enfrentan presiones para equilibrar sus relaciones con Estados Unidos.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906330" y="2499257"/>
            <a:ext cx="2859929" cy="4681431"/>
          </a:xfrm>
          <a:custGeom>
            <a:avLst/>
            <a:gdLst/>
            <a:ahLst/>
            <a:cxnLst/>
            <a:rect r="r" b="b" t="t" l="l"/>
            <a:pathLst>
              <a:path h="4681431" w="2859929">
                <a:moveTo>
                  <a:pt x="0" y="0"/>
                </a:moveTo>
                <a:lnTo>
                  <a:pt x="2859929" y="0"/>
                </a:lnTo>
                <a:lnTo>
                  <a:pt x="2859929" y="4681431"/>
                </a:lnTo>
                <a:lnTo>
                  <a:pt x="0" y="4681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375692" y="3576207"/>
            <a:ext cx="2086492" cy="79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800">
                <a:solidFill>
                  <a:srgbClr val="FFF8ED"/>
                </a:solidFill>
                <a:latin typeface="Now 1"/>
                <a:ea typeface="Now 1"/>
                <a:cs typeface="Now 1"/>
                <a:sym typeface="Now 1"/>
              </a:rPr>
              <a:t>South America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729915" y="7266413"/>
            <a:ext cx="6327713" cy="2341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b="true" sz="2400" i="true">
                <a:solidFill>
                  <a:srgbClr val="000000"/>
                </a:solidFill>
                <a:latin typeface="Now 1 Bold"/>
                <a:ea typeface="Now 1 Bold"/>
                <a:cs typeface="Now 1 Bold"/>
                <a:sym typeface="Now 1 Bold"/>
              </a:rPr>
              <a:t>- México: Tradicionalmente más alineado con Estados Unidos, México está explorando nuevas oportunidades de comercio e inversión con China, aunque con cautela para no afectar su relación con su vecino del norte².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2284362" y="3128392"/>
            <a:ext cx="1129637" cy="579288"/>
            <a:chOff x="0" y="0"/>
            <a:chExt cx="11326775" cy="580847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326775" cy="5808472"/>
            </a:xfrm>
            <a:custGeom>
              <a:avLst/>
              <a:gdLst/>
              <a:ahLst/>
              <a:cxnLst/>
              <a:rect r="r" b="b" t="t" l="l"/>
              <a:pathLst>
                <a:path h="5808472" w="11326775">
                  <a:moveTo>
                    <a:pt x="8422539" y="5808472"/>
                  </a:moveTo>
                  <a:lnTo>
                    <a:pt x="7568464" y="4954397"/>
                  </a:lnTo>
                  <a:lnTo>
                    <a:pt x="9014740" y="3508121"/>
                  </a:lnTo>
                  <a:lnTo>
                    <a:pt x="0" y="3508121"/>
                  </a:lnTo>
                  <a:lnTo>
                    <a:pt x="0" y="2300224"/>
                  </a:lnTo>
                  <a:lnTo>
                    <a:pt x="9014613" y="2300224"/>
                  </a:lnTo>
                  <a:lnTo>
                    <a:pt x="7568464" y="854075"/>
                  </a:lnTo>
                  <a:lnTo>
                    <a:pt x="8422539" y="0"/>
                  </a:lnTo>
                  <a:lnTo>
                    <a:pt x="11326775" y="2904236"/>
                  </a:lnTo>
                  <a:lnTo>
                    <a:pt x="8422539" y="58084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name="AutoShape 11" id="11"/>
          <p:cNvSpPr/>
          <p:nvPr/>
        </p:nvSpPr>
        <p:spPr>
          <a:xfrm>
            <a:off x="12261116" y="5162549"/>
            <a:ext cx="1176129" cy="952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3437245" y="1951063"/>
            <a:ext cx="6089116" cy="4838080"/>
          </a:xfrm>
          <a:custGeom>
            <a:avLst/>
            <a:gdLst/>
            <a:ahLst/>
            <a:cxnLst/>
            <a:rect r="r" b="b" t="t" l="l"/>
            <a:pathLst>
              <a:path h="4838080" w="6089116">
                <a:moveTo>
                  <a:pt x="0" y="0"/>
                </a:moveTo>
                <a:lnTo>
                  <a:pt x="6089116" y="0"/>
                </a:lnTo>
                <a:lnTo>
                  <a:pt x="6089116" y="4838080"/>
                </a:lnTo>
                <a:lnTo>
                  <a:pt x="0" y="4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9401" y="897292"/>
            <a:ext cx="15809198" cy="8492417"/>
          </a:xfrm>
          <a:custGeom>
            <a:avLst/>
            <a:gdLst/>
            <a:ahLst/>
            <a:cxnLst/>
            <a:rect r="r" b="b" t="t" l="l"/>
            <a:pathLst>
              <a:path h="8492417" w="15809198">
                <a:moveTo>
                  <a:pt x="0" y="0"/>
                </a:moveTo>
                <a:lnTo>
                  <a:pt x="15809198" y="0"/>
                </a:lnTo>
                <a:lnTo>
                  <a:pt x="15809198" y="8492416"/>
                </a:lnTo>
                <a:lnTo>
                  <a:pt x="0" y="849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26853" y="3225165"/>
            <a:ext cx="11834294" cy="538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40"/>
              </a:lnSpc>
            </a:pPr>
            <a:r>
              <a:rPr lang="en-US" sz="12000">
                <a:solidFill>
                  <a:srgbClr val="FFFFFF"/>
                </a:solidFill>
                <a:latin typeface="Childling"/>
                <a:ea typeface="Childling"/>
                <a:cs typeface="Childling"/>
                <a:sym typeface="Childling"/>
              </a:rPr>
              <a:t>LA GUERRA FRÍA Y EL MUNDO BIPOLAR</a:t>
            </a:r>
          </a:p>
          <a:p>
            <a:pPr algn="ctr">
              <a:lnSpc>
                <a:spcPts val="1344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1605885">
            <a:off x="-2368208" y="7097637"/>
            <a:ext cx="7315200" cy="4003409"/>
          </a:xfrm>
          <a:custGeom>
            <a:avLst/>
            <a:gdLst/>
            <a:ahLst/>
            <a:cxnLst/>
            <a:rect r="r" b="b" t="t" l="l"/>
            <a:pathLst>
              <a:path h="4003409" w="7315200">
                <a:moveTo>
                  <a:pt x="0" y="0"/>
                </a:moveTo>
                <a:lnTo>
                  <a:pt x="7315200" y="0"/>
                </a:lnTo>
                <a:lnTo>
                  <a:pt x="7315200" y="4003409"/>
                </a:lnTo>
                <a:lnTo>
                  <a:pt x="0" y="4003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775202">
            <a:off x="13601700" y="-1423269"/>
            <a:ext cx="7315200" cy="4003409"/>
          </a:xfrm>
          <a:custGeom>
            <a:avLst/>
            <a:gdLst/>
            <a:ahLst/>
            <a:cxnLst/>
            <a:rect r="r" b="b" t="t" l="l"/>
            <a:pathLst>
              <a:path h="4003409" w="7315200">
                <a:moveTo>
                  <a:pt x="0" y="0"/>
                </a:moveTo>
                <a:lnTo>
                  <a:pt x="7315200" y="0"/>
                </a:lnTo>
                <a:lnTo>
                  <a:pt x="7315200" y="4003409"/>
                </a:lnTo>
                <a:lnTo>
                  <a:pt x="0" y="4003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21296">
            <a:off x="6325472" y="6569164"/>
            <a:ext cx="5637056" cy="1434887"/>
          </a:xfrm>
          <a:custGeom>
            <a:avLst/>
            <a:gdLst/>
            <a:ahLst/>
            <a:cxnLst/>
            <a:rect r="r" b="b" t="t" l="l"/>
            <a:pathLst>
              <a:path h="1434887" w="5637056">
                <a:moveTo>
                  <a:pt x="0" y="0"/>
                </a:moveTo>
                <a:lnTo>
                  <a:pt x="5637056" y="0"/>
                </a:lnTo>
                <a:lnTo>
                  <a:pt x="5637056" y="1434887"/>
                </a:lnTo>
                <a:lnTo>
                  <a:pt x="0" y="1434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71700" y="8258348"/>
            <a:ext cx="2488926" cy="751203"/>
          </a:xfrm>
          <a:custGeom>
            <a:avLst/>
            <a:gdLst/>
            <a:ahLst/>
            <a:cxnLst/>
            <a:rect r="r" b="b" t="t" l="l"/>
            <a:pathLst>
              <a:path h="751203" w="2488926">
                <a:moveTo>
                  <a:pt x="0" y="0"/>
                </a:moveTo>
                <a:lnTo>
                  <a:pt x="2488926" y="0"/>
                </a:lnTo>
                <a:lnTo>
                  <a:pt x="2488926" y="751203"/>
                </a:lnTo>
                <a:lnTo>
                  <a:pt x="0" y="751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753604" y="2024666"/>
            <a:ext cx="9522487" cy="6984885"/>
            <a:chOff x="0" y="0"/>
            <a:chExt cx="4198620" cy="30797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5"/>
              <a:stretch>
                <a:fillRect l="-5680" t="0" r="-568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86326" y="534637"/>
            <a:ext cx="7348599" cy="1114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50"/>
              </a:lnSpc>
            </a:pPr>
            <a:r>
              <a:rPr lang="en-US" sz="7000" i="true">
                <a:solidFill>
                  <a:srgbClr val="FFFFFF"/>
                </a:solidFill>
                <a:latin typeface="Childling"/>
                <a:ea typeface="Childling"/>
                <a:cs typeface="Childling"/>
                <a:sym typeface="Childling"/>
              </a:rPr>
              <a:t> Contexto Histórico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6326" y="2340146"/>
            <a:ext cx="9869633" cy="666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60"/>
              </a:lnSpc>
            </a:pPr>
            <a:r>
              <a:rPr lang="en-US" sz="3000" spc="72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La Guerra Fría fue un período de tensión política y militar entre dos superpotencias: Estados Unidos y la Unión Soviética, que comenzó tras el final de la Segunda Guerra Mundial en 1945 y se prolongó hasta la disolución de la Unión Soviética en 1991¹. Este conflicto no se caracterizó por enfrentamientos directos entre las dos naciones, sino por una serie de conflictos indirectos, conocidos como guerras proxy, y una intensa competencia en diversas áreas como la carrera espacial, la carrera armamentista y la influencia política y económica en el mundo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802591" y="1960000"/>
            <a:ext cx="6475450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00"/>
              </a:lnSpc>
              <a:spcBef>
                <a:spcPct val="0"/>
              </a:spcBef>
            </a:pPr>
            <a:r>
              <a:rPr lang="en-US" sz="6000">
                <a:solidFill>
                  <a:srgbClr val="E4FF97"/>
                </a:solidFill>
                <a:latin typeface="Childling"/>
                <a:ea typeface="Childling"/>
                <a:cs typeface="Childling"/>
                <a:sym typeface="Childling"/>
              </a:rPr>
              <a:t> El Mundo Bipolar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802591" y="3368675"/>
            <a:ext cx="6931097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1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AFAF7"/>
                </a:solidFill>
                <a:latin typeface="Now 2"/>
                <a:ea typeface="Now 2"/>
                <a:cs typeface="Now 2"/>
                <a:sym typeface="Now 2"/>
              </a:rPr>
              <a:t>El término "mundo bipolar" se refiere a la división del mundo en dos bloques ideológicos y políticos dominados por Estados Unidos y la Unión Soviética³. Esta división creó un sistema internacional en el que la mayoría de los países se alinearon con uno de los dos bloques, ya sea por afinidad ideológica, presión política o necesidad económica.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3200400" y="0"/>
            <a:ext cx="11681641" cy="10287000"/>
          </a:xfrm>
          <a:custGeom>
            <a:avLst/>
            <a:gdLst/>
            <a:ahLst/>
            <a:cxnLst/>
            <a:rect r="r" b="b" t="t" l="l"/>
            <a:pathLst>
              <a:path h="10287000" w="11681641">
                <a:moveTo>
                  <a:pt x="0" y="0"/>
                </a:moveTo>
                <a:lnTo>
                  <a:pt x="11681641" y="0"/>
                </a:lnTo>
                <a:lnTo>
                  <a:pt x="116816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2091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802591" y="6242050"/>
            <a:ext cx="6931097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1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AFAF7"/>
                </a:solidFill>
                <a:latin typeface="Now 2"/>
                <a:ea typeface="Now 2"/>
                <a:cs typeface="Now 2"/>
                <a:sym typeface="Now 2"/>
              </a:rPr>
              <a:t>1. Bloque Occidental: Liderado por Estados Unidos, este bloque promovía el capitalismo y la democracia liberal. Incluía a países de Europa Occidental, Canadá, Japón y otros aliados en diversas partes del mundo.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02591" y="8058149"/>
            <a:ext cx="6931097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1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AFAF7"/>
                </a:solidFill>
                <a:latin typeface="Now 2"/>
                <a:ea typeface="Now 2"/>
                <a:cs typeface="Now 2"/>
                <a:sym typeface="Now 2"/>
              </a:rPr>
              <a:t>2. Bloque Oriental: Liderado por la Unión Soviética, este bloque defendía el comunismo y el socialismo. Incluía a países de Europa del Este, China (hasta la ruptura sino-soviética), Cuba y otros aliados en Asia, África y América Latina⁴.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802591" y="1960000"/>
            <a:ext cx="8963557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00"/>
              </a:lnSpc>
              <a:spcBef>
                <a:spcPct val="0"/>
              </a:spcBef>
            </a:pPr>
            <a:r>
              <a:rPr lang="en-US" sz="6000">
                <a:solidFill>
                  <a:srgbClr val="E4FF97"/>
                </a:solidFill>
                <a:latin typeface="Childling"/>
                <a:ea typeface="Childling"/>
                <a:cs typeface="Childling"/>
                <a:sym typeface="Childling"/>
              </a:rPr>
              <a:t>Principales Conflictos y Crisis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802591" y="3368675"/>
            <a:ext cx="6931097" cy="4568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AFAF7"/>
                </a:solidFill>
                <a:latin typeface="Now 2"/>
                <a:ea typeface="Now 2"/>
                <a:cs typeface="Now 2"/>
                <a:sym typeface="Now 2"/>
              </a:rPr>
              <a:t>- La Guerra de Corea (1950-1953): Un conflicto entre Corea del Norte (apoyada por China y la URSS) y Corea del Sur (apoyada por Estados Unidos y sus aliados).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AFAF7"/>
                </a:solidFill>
                <a:latin typeface="Now 2"/>
                <a:ea typeface="Now 2"/>
                <a:cs typeface="Now 2"/>
                <a:sym typeface="Now 2"/>
              </a:rPr>
              <a:t>- La Crisis de los Misiles en Cuba (1962): Un enfrentamiento que casi llevó a una guerra nuclear cuando la URSS instaló misiles nucleares en Cuba, a solo 90 millas de la costa de Estados Unidos.</a:t>
            </a:r>
          </a:p>
          <a:p>
            <a:pPr algn="just" marL="0" indent="0" lvl="1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AFAF7"/>
                </a:solidFill>
                <a:latin typeface="Now 2"/>
                <a:ea typeface="Now 2"/>
                <a:cs typeface="Now 2"/>
                <a:sym typeface="Now 2"/>
              </a:rPr>
              <a:t>- La Guerra de Vietnam (1955-1975): Un conflicto prolongado entre el gobierno comunista de Vietnam del Norte y el gobierno de Vietnam del Sur, apoyado por Estados Unidos⁵.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3200400" y="0"/>
            <a:ext cx="11681641" cy="10287000"/>
          </a:xfrm>
          <a:custGeom>
            <a:avLst/>
            <a:gdLst/>
            <a:ahLst/>
            <a:cxnLst/>
            <a:rect r="r" b="b" t="t" l="l"/>
            <a:pathLst>
              <a:path h="10287000" w="11681641">
                <a:moveTo>
                  <a:pt x="0" y="0"/>
                </a:moveTo>
                <a:lnTo>
                  <a:pt x="11681641" y="0"/>
                </a:lnTo>
                <a:lnTo>
                  <a:pt x="116816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181" t="0" r="-22181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802591" y="1960000"/>
            <a:ext cx="6475450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00"/>
              </a:lnSpc>
              <a:spcBef>
                <a:spcPct val="0"/>
              </a:spcBef>
            </a:pPr>
            <a:r>
              <a:rPr lang="en-US" sz="6000">
                <a:solidFill>
                  <a:srgbClr val="E4FF97"/>
                </a:solidFill>
                <a:latin typeface="Childling"/>
                <a:ea typeface="Childling"/>
                <a:cs typeface="Childling"/>
                <a:sym typeface="Childling"/>
              </a:rPr>
              <a:t>Impacto y Consecuencias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802591" y="4123993"/>
            <a:ext cx="6931097" cy="492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AFAF7"/>
                </a:solidFill>
                <a:latin typeface="Now 2"/>
                <a:ea typeface="Now 2"/>
                <a:cs typeface="Now 2"/>
                <a:sym typeface="Now 2"/>
              </a:rPr>
              <a:t>- Carrera Espacial: La competencia por la supremacía en el espacio llevó a avances significativos en tecnología y exploración espacial, incluyendo la llegada del hombre a la Luna en 1969.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AFAF7"/>
                </a:solidFill>
                <a:latin typeface="Now 2"/>
                <a:ea typeface="Now 2"/>
                <a:cs typeface="Now 2"/>
                <a:sym typeface="Now 2"/>
              </a:rPr>
              <a:t>- Desarrollo de Armas Nucleares: La acumulación de armas nucleares creó un equilibrio de poder basado en la destrucción mutua asegurada (MAD), lo que paradójicamente ayudó a evitar una guerra nuclear directa.</a:t>
            </a:r>
          </a:p>
          <a:p>
            <a:pPr algn="just" marL="0" indent="0" lvl="1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AFAF7"/>
                </a:solidFill>
                <a:latin typeface="Now 2"/>
                <a:ea typeface="Now 2"/>
                <a:cs typeface="Now 2"/>
                <a:sym typeface="Now 2"/>
              </a:rPr>
              <a:t>- Descolonización: Muchos países en África y Asia lograron su independencia durante este período, aunque a menudo se vieron envueltos en la lucha entre las superpotencias⁶.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3200400" y="0"/>
            <a:ext cx="11681641" cy="10287000"/>
          </a:xfrm>
          <a:custGeom>
            <a:avLst/>
            <a:gdLst/>
            <a:ahLst/>
            <a:cxnLst/>
            <a:rect r="r" b="b" t="t" l="l"/>
            <a:pathLst>
              <a:path h="10287000" w="11681641">
                <a:moveTo>
                  <a:pt x="0" y="0"/>
                </a:moveTo>
                <a:lnTo>
                  <a:pt x="11681641" y="0"/>
                </a:lnTo>
                <a:lnTo>
                  <a:pt x="116816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087" t="0" r="-16087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1941" y="0"/>
            <a:ext cx="5527813" cy="10435018"/>
            <a:chOff x="0" y="0"/>
            <a:chExt cx="7370417" cy="13913357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32342" t="0" r="32342" b="0"/>
            <a:stretch>
              <a:fillRect/>
            </a:stretch>
          </p:blipFill>
          <p:spPr>
            <a:xfrm flipH="false" flipV="false"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6496022" y="2284732"/>
            <a:ext cx="8422803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E4FF97"/>
                </a:solidFill>
                <a:latin typeface="Childling"/>
                <a:ea typeface="Childling"/>
                <a:cs typeface="Childling"/>
                <a:sym typeface="Childling"/>
              </a:rPr>
              <a:t> Fin de la Guerra Fría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496022" y="3754529"/>
            <a:ext cx="9345507" cy="2355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1">
              <a:lnSpc>
                <a:spcPts val="3775"/>
              </a:lnSpc>
              <a:spcBef>
                <a:spcPct val="0"/>
              </a:spcBef>
            </a:pPr>
            <a:r>
              <a:rPr lang="en-US" sz="2696">
                <a:solidFill>
                  <a:srgbClr val="FAFAF7"/>
                </a:solidFill>
                <a:latin typeface="Now 2"/>
                <a:ea typeface="Now 2"/>
                <a:cs typeface="Now 2"/>
                <a:sym typeface="Now 2"/>
              </a:rPr>
              <a:t>La Guerra Fría terminó con la caída del Muro de Berlín en 1989 y la posterior disolución de la Unión Soviética en 1991. Estos eventos marcaron el fin del mundo bipolar y el inicio de un nuevo orden mundial unipolar, dominado por Estados Unidos.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44426" y="1543050"/>
            <a:ext cx="6559365" cy="7200900"/>
          </a:xfrm>
          <a:custGeom>
            <a:avLst/>
            <a:gdLst/>
            <a:ahLst/>
            <a:cxnLst/>
            <a:rect r="r" b="b" t="t" l="l"/>
            <a:pathLst>
              <a:path h="7200900" w="6559365">
                <a:moveTo>
                  <a:pt x="0" y="0"/>
                </a:moveTo>
                <a:lnTo>
                  <a:pt x="6559365" y="0"/>
                </a:lnTo>
                <a:lnTo>
                  <a:pt x="6559365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20917" y="3479392"/>
            <a:ext cx="10903630" cy="4626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19"/>
              </a:lnSpc>
            </a:pPr>
            <a:r>
              <a:rPr lang="en-US" sz="9493">
                <a:solidFill>
                  <a:srgbClr val="323232"/>
                </a:solidFill>
                <a:latin typeface="Marykate"/>
                <a:ea typeface="Marykate"/>
                <a:cs typeface="Marykate"/>
                <a:sym typeface="Marykate"/>
              </a:rPr>
              <a:t> INFOTÁCTICAS Y METATÁCTICAS EN HISTORIA</a:t>
            </a:r>
          </a:p>
          <a:p>
            <a:pPr algn="l">
              <a:lnSpc>
                <a:spcPts val="901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-5400000">
            <a:off x="16529695" y="6783671"/>
            <a:ext cx="3570249" cy="1379009"/>
          </a:xfrm>
          <a:custGeom>
            <a:avLst/>
            <a:gdLst/>
            <a:ahLst/>
            <a:cxnLst/>
            <a:rect r="r" b="b" t="t" l="l"/>
            <a:pathLst>
              <a:path h="1379009" w="3570249">
                <a:moveTo>
                  <a:pt x="0" y="0"/>
                </a:moveTo>
                <a:lnTo>
                  <a:pt x="3570249" y="0"/>
                </a:lnTo>
                <a:lnTo>
                  <a:pt x="3570249" y="1379009"/>
                </a:lnTo>
                <a:lnTo>
                  <a:pt x="0" y="1379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76745" y="9365404"/>
            <a:ext cx="6455158" cy="1772234"/>
          </a:xfrm>
          <a:custGeom>
            <a:avLst/>
            <a:gdLst/>
            <a:ahLst/>
            <a:cxnLst/>
            <a:rect r="r" b="b" t="t" l="l"/>
            <a:pathLst>
              <a:path h="1772234" w="6455158">
                <a:moveTo>
                  <a:pt x="0" y="0"/>
                </a:moveTo>
                <a:lnTo>
                  <a:pt x="6455158" y="0"/>
                </a:lnTo>
                <a:lnTo>
                  <a:pt x="6455158" y="1772235"/>
                </a:lnTo>
                <a:lnTo>
                  <a:pt x="0" y="1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27951" y="-1061046"/>
            <a:ext cx="3348868" cy="3425952"/>
          </a:xfrm>
          <a:custGeom>
            <a:avLst/>
            <a:gdLst/>
            <a:ahLst/>
            <a:cxnLst/>
            <a:rect r="r" b="b" t="t" l="l"/>
            <a:pathLst>
              <a:path h="3425952" w="3348868">
                <a:moveTo>
                  <a:pt x="0" y="0"/>
                </a:moveTo>
                <a:lnTo>
                  <a:pt x="3348868" y="0"/>
                </a:lnTo>
                <a:lnTo>
                  <a:pt x="3348868" y="3425952"/>
                </a:lnTo>
                <a:lnTo>
                  <a:pt x="0" y="3425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284220" y="-1534548"/>
            <a:ext cx="2633417" cy="2374864"/>
          </a:xfrm>
          <a:custGeom>
            <a:avLst/>
            <a:gdLst/>
            <a:ahLst/>
            <a:cxnLst/>
            <a:rect r="r" b="b" t="t" l="l"/>
            <a:pathLst>
              <a:path h="2374864" w="2633417">
                <a:moveTo>
                  <a:pt x="0" y="0"/>
                </a:moveTo>
                <a:lnTo>
                  <a:pt x="2633418" y="0"/>
                </a:lnTo>
                <a:lnTo>
                  <a:pt x="2633418" y="2374863"/>
                </a:lnTo>
                <a:lnTo>
                  <a:pt x="0" y="23748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-2725147" y="6225525"/>
            <a:ext cx="3481721" cy="3139879"/>
          </a:xfrm>
          <a:custGeom>
            <a:avLst/>
            <a:gdLst/>
            <a:ahLst/>
            <a:cxnLst/>
            <a:rect r="r" b="b" t="t" l="l"/>
            <a:pathLst>
              <a:path h="3139879" w="3481721">
                <a:moveTo>
                  <a:pt x="0" y="0"/>
                </a:moveTo>
                <a:lnTo>
                  <a:pt x="3481721" y="0"/>
                </a:lnTo>
                <a:lnTo>
                  <a:pt x="3481721" y="3139879"/>
                </a:lnTo>
                <a:lnTo>
                  <a:pt x="0" y="3139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-912828" y="9530704"/>
            <a:ext cx="3883055" cy="1499830"/>
          </a:xfrm>
          <a:custGeom>
            <a:avLst/>
            <a:gdLst/>
            <a:ahLst/>
            <a:cxnLst/>
            <a:rect r="r" b="b" t="t" l="l"/>
            <a:pathLst>
              <a:path h="1499830" w="3883055">
                <a:moveTo>
                  <a:pt x="0" y="0"/>
                </a:moveTo>
                <a:lnTo>
                  <a:pt x="3883056" y="0"/>
                </a:lnTo>
                <a:lnTo>
                  <a:pt x="3883056" y="1499830"/>
                </a:lnTo>
                <a:lnTo>
                  <a:pt x="0" y="14998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24108" y="-1722933"/>
            <a:ext cx="3673297" cy="2751633"/>
          </a:xfrm>
          <a:custGeom>
            <a:avLst/>
            <a:gdLst/>
            <a:ahLst/>
            <a:cxnLst/>
            <a:rect r="r" b="b" t="t" l="l"/>
            <a:pathLst>
              <a:path h="2751633" w="3673297">
                <a:moveTo>
                  <a:pt x="0" y="0"/>
                </a:moveTo>
                <a:lnTo>
                  <a:pt x="3673297" y="0"/>
                </a:lnTo>
                <a:lnTo>
                  <a:pt x="3673297" y="2751633"/>
                </a:lnTo>
                <a:lnTo>
                  <a:pt x="0" y="27516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3008144" y="9365404"/>
            <a:ext cx="2551035" cy="1665130"/>
          </a:xfrm>
          <a:custGeom>
            <a:avLst/>
            <a:gdLst/>
            <a:ahLst/>
            <a:cxnLst/>
            <a:rect r="r" b="b" t="t" l="l"/>
            <a:pathLst>
              <a:path h="1665130" w="2551035">
                <a:moveTo>
                  <a:pt x="0" y="0"/>
                </a:moveTo>
                <a:lnTo>
                  <a:pt x="2551035" y="0"/>
                </a:lnTo>
                <a:lnTo>
                  <a:pt x="2551035" y="1665130"/>
                </a:lnTo>
                <a:lnTo>
                  <a:pt x="0" y="16651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6803791" y="-914067"/>
            <a:ext cx="6445393" cy="3550825"/>
          </a:xfrm>
          <a:custGeom>
            <a:avLst/>
            <a:gdLst/>
            <a:ahLst/>
            <a:cxnLst/>
            <a:rect r="r" b="b" t="t" l="l"/>
            <a:pathLst>
              <a:path h="3550825" w="6445393">
                <a:moveTo>
                  <a:pt x="0" y="0"/>
                </a:moveTo>
                <a:lnTo>
                  <a:pt x="6445392" y="0"/>
                </a:lnTo>
                <a:lnTo>
                  <a:pt x="6445392" y="3550825"/>
                </a:lnTo>
                <a:lnTo>
                  <a:pt x="0" y="35508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4917838" y="8983239"/>
            <a:ext cx="6455158" cy="1772234"/>
          </a:xfrm>
          <a:custGeom>
            <a:avLst/>
            <a:gdLst/>
            <a:ahLst/>
            <a:cxnLst/>
            <a:rect r="r" b="b" t="t" l="l"/>
            <a:pathLst>
              <a:path h="1772234" w="6455158">
                <a:moveTo>
                  <a:pt x="0" y="0"/>
                </a:moveTo>
                <a:lnTo>
                  <a:pt x="6455158" y="0"/>
                </a:lnTo>
                <a:lnTo>
                  <a:pt x="6455158" y="1772234"/>
                </a:lnTo>
                <a:lnTo>
                  <a:pt x="0" y="1772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525550" y="-752888"/>
            <a:ext cx="3051101" cy="3121331"/>
          </a:xfrm>
          <a:custGeom>
            <a:avLst/>
            <a:gdLst/>
            <a:ahLst/>
            <a:cxnLst/>
            <a:rect r="r" b="b" t="t" l="l"/>
            <a:pathLst>
              <a:path h="3121331" w="3051101">
                <a:moveTo>
                  <a:pt x="0" y="0"/>
                </a:moveTo>
                <a:lnTo>
                  <a:pt x="3051100" y="0"/>
                </a:lnTo>
                <a:lnTo>
                  <a:pt x="3051100" y="3121330"/>
                </a:lnTo>
                <a:lnTo>
                  <a:pt x="0" y="312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823555" y="-1567087"/>
            <a:ext cx="2633417" cy="2374864"/>
          </a:xfrm>
          <a:custGeom>
            <a:avLst/>
            <a:gdLst/>
            <a:ahLst/>
            <a:cxnLst/>
            <a:rect r="r" b="b" t="t" l="l"/>
            <a:pathLst>
              <a:path h="2374864" w="2633417">
                <a:moveTo>
                  <a:pt x="0" y="0"/>
                </a:moveTo>
                <a:lnTo>
                  <a:pt x="2633417" y="0"/>
                </a:lnTo>
                <a:lnTo>
                  <a:pt x="2633417" y="2374864"/>
                </a:lnTo>
                <a:lnTo>
                  <a:pt x="0" y="2374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4472364" y="9454435"/>
            <a:ext cx="2551035" cy="1665130"/>
          </a:xfrm>
          <a:custGeom>
            <a:avLst/>
            <a:gdLst/>
            <a:ahLst/>
            <a:cxnLst/>
            <a:rect r="r" b="b" t="t" l="l"/>
            <a:pathLst>
              <a:path h="1665130" w="2551035">
                <a:moveTo>
                  <a:pt x="0" y="0"/>
                </a:moveTo>
                <a:lnTo>
                  <a:pt x="2551034" y="0"/>
                </a:lnTo>
                <a:lnTo>
                  <a:pt x="2551034" y="1665130"/>
                </a:lnTo>
                <a:lnTo>
                  <a:pt x="0" y="1665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9789750" y="1863689"/>
            <a:ext cx="7469550" cy="6559623"/>
          </a:xfrm>
          <a:custGeom>
            <a:avLst/>
            <a:gdLst/>
            <a:ahLst/>
            <a:cxnLst/>
            <a:rect r="r" b="b" t="t" l="l"/>
            <a:pathLst>
              <a:path h="6559623" w="7469550">
                <a:moveTo>
                  <a:pt x="0" y="0"/>
                </a:moveTo>
                <a:lnTo>
                  <a:pt x="7469550" y="0"/>
                </a:lnTo>
                <a:lnTo>
                  <a:pt x="7469550" y="6559622"/>
                </a:lnTo>
                <a:lnTo>
                  <a:pt x="0" y="6559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23555" y="1036377"/>
            <a:ext cx="12295288" cy="1289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>
                <a:solidFill>
                  <a:srgbClr val="323232"/>
                </a:solidFill>
                <a:latin typeface="Marykate"/>
                <a:ea typeface="Marykate"/>
                <a:cs typeface="Marykate"/>
                <a:sym typeface="Marykate"/>
              </a:rPr>
              <a:t>INFOTÁCTICAS EN HISTORIA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58217" y="2908519"/>
            <a:ext cx="8696419" cy="1018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659"/>
              </a:lnSpc>
            </a:pPr>
            <a:r>
              <a:rPr lang="en-US" b="true" sz="1899" spc="5">
                <a:solidFill>
                  <a:srgbClr val="262626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Las infotácticas en el ámbito histórico se refieren a las estrategias utilizadas para presentar, interpretar y difundir información histórica con el fin de influir en la percepción del pasado. Estas tácticas pueden incluir: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58217" y="4510152"/>
            <a:ext cx="7380624" cy="4225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91"/>
              </a:lnSpc>
            </a:pPr>
            <a:r>
              <a:rPr lang="en-US" b="true" sz="2136" spc="6">
                <a:solidFill>
                  <a:srgbClr val="262626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1. Selección de Fuentes: Elegir qué documentos, testimonios y artefactos históricos se utilizan para construir una narrativa específica. Por ejemplo, los historiadores pueden seleccionar fuentes que apoyen una visión particular de un evento histórico.</a:t>
            </a:r>
          </a:p>
          <a:p>
            <a:pPr algn="just" marL="0" indent="0" lvl="0">
              <a:lnSpc>
                <a:spcPts val="2991"/>
              </a:lnSpc>
            </a:pPr>
            <a:r>
              <a:rPr lang="en-US" b="true" sz="2136" spc="6">
                <a:solidFill>
                  <a:srgbClr val="262626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2. Framing Histórico: Enmarcar eventos históricos de una manera que resalte ciertos aspectos y minimice otros. Un ejemplo es cómo se presenta la colonización europea en diferentes contextos: como una era de descubrimiento y progreso o como una época de explotación y opresión.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20916" y="2264546"/>
            <a:ext cx="7945217" cy="1791646"/>
          </a:xfrm>
          <a:custGeom>
            <a:avLst/>
            <a:gdLst/>
            <a:ahLst/>
            <a:cxnLst/>
            <a:rect r="r" b="b" t="t" l="l"/>
            <a:pathLst>
              <a:path h="1791646" w="7945217">
                <a:moveTo>
                  <a:pt x="0" y="0"/>
                </a:moveTo>
                <a:lnTo>
                  <a:pt x="7945217" y="0"/>
                </a:lnTo>
                <a:lnTo>
                  <a:pt x="7945217" y="1791647"/>
                </a:lnTo>
                <a:lnTo>
                  <a:pt x="0" y="1791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332445" y="-2174614"/>
            <a:ext cx="10168016" cy="9761296"/>
          </a:xfrm>
          <a:custGeom>
            <a:avLst/>
            <a:gdLst/>
            <a:ahLst/>
            <a:cxnLst/>
            <a:rect r="r" b="b" t="t" l="l"/>
            <a:pathLst>
              <a:path h="9761296" w="10168016">
                <a:moveTo>
                  <a:pt x="0" y="0"/>
                </a:moveTo>
                <a:lnTo>
                  <a:pt x="10168016" y="0"/>
                </a:lnTo>
                <a:lnTo>
                  <a:pt x="10168016" y="9761296"/>
                </a:lnTo>
                <a:lnTo>
                  <a:pt x="0" y="976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086100"/>
            <a:ext cx="6606826" cy="7200900"/>
          </a:xfrm>
          <a:custGeom>
            <a:avLst/>
            <a:gdLst/>
            <a:ahLst/>
            <a:cxnLst/>
            <a:rect r="r" b="b" t="t" l="l"/>
            <a:pathLst>
              <a:path h="7200900" w="6606826">
                <a:moveTo>
                  <a:pt x="0" y="0"/>
                </a:moveTo>
                <a:lnTo>
                  <a:pt x="6606826" y="0"/>
                </a:lnTo>
                <a:lnTo>
                  <a:pt x="660682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928078"/>
            <a:ext cx="9420916" cy="8358922"/>
          </a:xfrm>
          <a:custGeom>
            <a:avLst/>
            <a:gdLst/>
            <a:ahLst/>
            <a:cxnLst/>
            <a:rect r="r" b="b" t="t" l="l"/>
            <a:pathLst>
              <a:path h="8358922" w="9420916">
                <a:moveTo>
                  <a:pt x="0" y="0"/>
                </a:moveTo>
                <a:lnTo>
                  <a:pt x="9420916" y="0"/>
                </a:lnTo>
                <a:lnTo>
                  <a:pt x="9420916" y="8358922"/>
                </a:lnTo>
                <a:lnTo>
                  <a:pt x="0" y="8358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746779" y="2744134"/>
            <a:ext cx="9293490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5998">
                <a:solidFill>
                  <a:srgbClr val="291B26"/>
                </a:solidFill>
                <a:latin typeface="Lilita One"/>
                <a:ea typeface="Lilita One"/>
                <a:cs typeface="Lilita One"/>
                <a:sym typeface="Lilita One"/>
              </a:rPr>
              <a:t>INTRODUCCIÓN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28916" y="4477418"/>
            <a:ext cx="7945217" cy="4780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36"/>
              </a:lnSpc>
            </a:pPr>
            <a:r>
              <a:rPr lang="en-US" sz="3026">
                <a:solidFill>
                  <a:srgbClr val="291B26"/>
                </a:solidFill>
                <a:latin typeface="Nunito"/>
                <a:ea typeface="Nunito"/>
                <a:cs typeface="Nunito"/>
                <a:sym typeface="Nunito"/>
              </a:rPr>
              <a:t>La "Era del Bipolarismo y del Desarrollo" se refiere a un período histórico que abarca principalmente la segunda mitad del siglo XX, caracterizado por la división del mundo en dos bloques ideológicos y políticos dominados por Estados Unidos y la Unión Soviética, conocido como el mundo bipolar, y por el notable desarrollo económico y tecnológico que tuvo lugar durante este tiempo.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4917838" y="8983239"/>
            <a:ext cx="6455158" cy="1772234"/>
          </a:xfrm>
          <a:custGeom>
            <a:avLst/>
            <a:gdLst/>
            <a:ahLst/>
            <a:cxnLst/>
            <a:rect r="r" b="b" t="t" l="l"/>
            <a:pathLst>
              <a:path h="1772234" w="6455158">
                <a:moveTo>
                  <a:pt x="0" y="0"/>
                </a:moveTo>
                <a:lnTo>
                  <a:pt x="6455158" y="0"/>
                </a:lnTo>
                <a:lnTo>
                  <a:pt x="6455158" y="1772234"/>
                </a:lnTo>
                <a:lnTo>
                  <a:pt x="0" y="1772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525550" y="-752888"/>
            <a:ext cx="3051101" cy="3121331"/>
          </a:xfrm>
          <a:custGeom>
            <a:avLst/>
            <a:gdLst/>
            <a:ahLst/>
            <a:cxnLst/>
            <a:rect r="r" b="b" t="t" l="l"/>
            <a:pathLst>
              <a:path h="3121331" w="3051101">
                <a:moveTo>
                  <a:pt x="0" y="0"/>
                </a:moveTo>
                <a:lnTo>
                  <a:pt x="3051100" y="0"/>
                </a:lnTo>
                <a:lnTo>
                  <a:pt x="3051100" y="3121330"/>
                </a:lnTo>
                <a:lnTo>
                  <a:pt x="0" y="312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823555" y="-1567087"/>
            <a:ext cx="2633417" cy="2374864"/>
          </a:xfrm>
          <a:custGeom>
            <a:avLst/>
            <a:gdLst/>
            <a:ahLst/>
            <a:cxnLst/>
            <a:rect r="r" b="b" t="t" l="l"/>
            <a:pathLst>
              <a:path h="2374864" w="2633417">
                <a:moveTo>
                  <a:pt x="0" y="0"/>
                </a:moveTo>
                <a:lnTo>
                  <a:pt x="2633417" y="0"/>
                </a:lnTo>
                <a:lnTo>
                  <a:pt x="2633417" y="2374864"/>
                </a:lnTo>
                <a:lnTo>
                  <a:pt x="0" y="2374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4472364" y="9454435"/>
            <a:ext cx="2551035" cy="1665130"/>
          </a:xfrm>
          <a:custGeom>
            <a:avLst/>
            <a:gdLst/>
            <a:ahLst/>
            <a:cxnLst/>
            <a:rect r="r" b="b" t="t" l="l"/>
            <a:pathLst>
              <a:path h="1665130" w="2551035">
                <a:moveTo>
                  <a:pt x="0" y="0"/>
                </a:moveTo>
                <a:lnTo>
                  <a:pt x="2551034" y="0"/>
                </a:lnTo>
                <a:lnTo>
                  <a:pt x="2551034" y="1665130"/>
                </a:lnTo>
                <a:lnTo>
                  <a:pt x="0" y="1665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9789750" y="1863689"/>
            <a:ext cx="7469550" cy="6559623"/>
          </a:xfrm>
          <a:custGeom>
            <a:avLst/>
            <a:gdLst/>
            <a:ahLst/>
            <a:cxnLst/>
            <a:rect r="r" b="b" t="t" l="l"/>
            <a:pathLst>
              <a:path h="6559623" w="7469550">
                <a:moveTo>
                  <a:pt x="0" y="0"/>
                </a:moveTo>
                <a:lnTo>
                  <a:pt x="7469550" y="0"/>
                </a:lnTo>
                <a:lnTo>
                  <a:pt x="7469550" y="6559622"/>
                </a:lnTo>
                <a:lnTo>
                  <a:pt x="0" y="6559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23555" y="2311292"/>
            <a:ext cx="7603268" cy="694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49"/>
              </a:lnSpc>
            </a:pPr>
            <a:r>
              <a:rPr lang="en-US" b="true" sz="2463" spc="7">
                <a:solidFill>
                  <a:srgbClr val="262626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3. Narrativas Históricas: Crear historias coherentes y emocionalmente resonantes sobre el pasado. Las narrativas pueden ser utilizadas para construir identidades nacionales o justificar políticas actuales.</a:t>
            </a:r>
          </a:p>
          <a:p>
            <a:pPr algn="just">
              <a:lnSpc>
                <a:spcPts val="3449"/>
              </a:lnSpc>
            </a:pPr>
            <a:r>
              <a:rPr lang="en-US" b="true" sz="2463" spc="7">
                <a:solidFill>
                  <a:srgbClr val="262626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4. Reinterpretación de Eventos: Revisar y reinterpretar eventos históricos a la luz de nuevos descubrimientos o perspectivas contemporáneas. Esto puede cambiar la percepción pública sobre figuras históricas o eventos clave.</a:t>
            </a:r>
          </a:p>
          <a:p>
            <a:pPr algn="just" marL="0" indent="0" lvl="0">
              <a:lnSpc>
                <a:spcPts val="3449"/>
              </a:lnSpc>
            </a:pPr>
            <a:r>
              <a:rPr lang="en-US" b="true" sz="2463" spc="7">
                <a:solidFill>
                  <a:srgbClr val="262626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5. Difusión de Mitos y Leyendas: Utilizar mitos y leyendas para reforzar ciertos valores o creencias. Por ejemplo, la leyenda de El Cid en España ha sido utilizada para promover ideales de valentía y honor.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4917838" y="8983239"/>
            <a:ext cx="6455158" cy="1772234"/>
          </a:xfrm>
          <a:custGeom>
            <a:avLst/>
            <a:gdLst/>
            <a:ahLst/>
            <a:cxnLst/>
            <a:rect r="r" b="b" t="t" l="l"/>
            <a:pathLst>
              <a:path h="1772234" w="6455158">
                <a:moveTo>
                  <a:pt x="0" y="0"/>
                </a:moveTo>
                <a:lnTo>
                  <a:pt x="6455158" y="0"/>
                </a:lnTo>
                <a:lnTo>
                  <a:pt x="6455158" y="1772234"/>
                </a:lnTo>
                <a:lnTo>
                  <a:pt x="0" y="1772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525550" y="-752888"/>
            <a:ext cx="3051101" cy="3121331"/>
          </a:xfrm>
          <a:custGeom>
            <a:avLst/>
            <a:gdLst/>
            <a:ahLst/>
            <a:cxnLst/>
            <a:rect r="r" b="b" t="t" l="l"/>
            <a:pathLst>
              <a:path h="3121331" w="3051101">
                <a:moveTo>
                  <a:pt x="0" y="0"/>
                </a:moveTo>
                <a:lnTo>
                  <a:pt x="3051100" y="0"/>
                </a:lnTo>
                <a:lnTo>
                  <a:pt x="3051100" y="3121330"/>
                </a:lnTo>
                <a:lnTo>
                  <a:pt x="0" y="312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823555" y="-1567087"/>
            <a:ext cx="2633417" cy="2374864"/>
          </a:xfrm>
          <a:custGeom>
            <a:avLst/>
            <a:gdLst/>
            <a:ahLst/>
            <a:cxnLst/>
            <a:rect r="r" b="b" t="t" l="l"/>
            <a:pathLst>
              <a:path h="2374864" w="2633417">
                <a:moveTo>
                  <a:pt x="0" y="0"/>
                </a:moveTo>
                <a:lnTo>
                  <a:pt x="2633417" y="0"/>
                </a:lnTo>
                <a:lnTo>
                  <a:pt x="2633417" y="2374864"/>
                </a:lnTo>
                <a:lnTo>
                  <a:pt x="0" y="2374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4472364" y="9454435"/>
            <a:ext cx="2551035" cy="1665130"/>
          </a:xfrm>
          <a:custGeom>
            <a:avLst/>
            <a:gdLst/>
            <a:ahLst/>
            <a:cxnLst/>
            <a:rect r="r" b="b" t="t" l="l"/>
            <a:pathLst>
              <a:path h="1665130" w="2551035">
                <a:moveTo>
                  <a:pt x="0" y="0"/>
                </a:moveTo>
                <a:lnTo>
                  <a:pt x="2551034" y="0"/>
                </a:lnTo>
                <a:lnTo>
                  <a:pt x="2551034" y="1665130"/>
                </a:lnTo>
                <a:lnTo>
                  <a:pt x="0" y="1665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2918851" y="498475"/>
            <a:ext cx="12196668" cy="1289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>
                <a:solidFill>
                  <a:srgbClr val="323232"/>
                </a:solidFill>
                <a:latin typeface="Marykate"/>
                <a:ea typeface="Marykate"/>
                <a:cs typeface="Marykate"/>
                <a:sym typeface="Marykate"/>
              </a:rPr>
              <a:t>METATÁCTICAS EN HISTORIA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4709531" y="3472128"/>
            <a:ext cx="10659618" cy="1497541"/>
            <a:chOff x="0" y="0"/>
            <a:chExt cx="2000630" cy="2810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00630" cy="281063"/>
            </a:xfrm>
            <a:custGeom>
              <a:avLst/>
              <a:gdLst/>
              <a:ahLst/>
              <a:cxnLst/>
              <a:rect r="r" b="b" t="t" l="l"/>
              <a:pathLst>
                <a:path h="281063" w="2000630">
                  <a:moveTo>
                    <a:pt x="18157" y="0"/>
                  </a:moveTo>
                  <a:lnTo>
                    <a:pt x="1982473" y="0"/>
                  </a:lnTo>
                  <a:cubicBezTo>
                    <a:pt x="1992501" y="0"/>
                    <a:pt x="2000630" y="8129"/>
                    <a:pt x="2000630" y="18157"/>
                  </a:cubicBezTo>
                  <a:lnTo>
                    <a:pt x="2000630" y="262906"/>
                  </a:lnTo>
                  <a:cubicBezTo>
                    <a:pt x="2000630" y="272934"/>
                    <a:pt x="1992501" y="281063"/>
                    <a:pt x="1982473" y="281063"/>
                  </a:cubicBezTo>
                  <a:lnTo>
                    <a:pt x="18157" y="281063"/>
                  </a:lnTo>
                  <a:cubicBezTo>
                    <a:pt x="8129" y="281063"/>
                    <a:pt x="0" y="272934"/>
                    <a:pt x="0" y="262906"/>
                  </a:cubicBezTo>
                  <a:lnTo>
                    <a:pt x="0" y="18157"/>
                  </a:lnTo>
                  <a:cubicBezTo>
                    <a:pt x="0" y="8129"/>
                    <a:pt x="8129" y="0"/>
                    <a:pt x="18157" y="0"/>
                  </a:cubicBezTo>
                  <a:close/>
                </a:path>
              </a:pathLst>
            </a:custGeom>
            <a:solidFill>
              <a:srgbClr val="EAEBBE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2000630" cy="281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507435" y="3766970"/>
            <a:ext cx="9307773" cy="871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66"/>
              </a:lnSpc>
            </a:pPr>
            <a:r>
              <a:rPr lang="en-US" b="true" sz="1690" spc="101">
                <a:solidFill>
                  <a:srgbClr val="242424"/>
                </a:solidFill>
                <a:latin typeface="Inter Medium"/>
                <a:ea typeface="Inter Medium"/>
                <a:cs typeface="Inter Medium"/>
                <a:sym typeface="Inter Medium"/>
              </a:rPr>
              <a:t>1. Planificación de Proyectos Históricos: Desarrollar proyectos de investigación y publicaciones que integren diversas infotácticas para ofrecer una visión comprensiva de un período o evento histórico.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918851" y="3472128"/>
            <a:ext cx="1497541" cy="149754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AEBBE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3172257" y="3803467"/>
            <a:ext cx="990729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05"/>
              </a:lnSpc>
            </a:pPr>
            <a:r>
              <a:rPr lang="en-US" b="true" sz="5337" spc="-186">
                <a:solidFill>
                  <a:srgbClr val="242424"/>
                </a:solidFill>
                <a:latin typeface="Inter Bold"/>
                <a:ea typeface="Inter Bold"/>
                <a:cs typeface="Inter Bold"/>
                <a:sym typeface="Inter Bold"/>
              </a:rPr>
              <a:t>01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4709531" y="5237586"/>
            <a:ext cx="10659618" cy="1497541"/>
            <a:chOff x="0" y="0"/>
            <a:chExt cx="2000630" cy="28106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000630" cy="281063"/>
            </a:xfrm>
            <a:custGeom>
              <a:avLst/>
              <a:gdLst/>
              <a:ahLst/>
              <a:cxnLst/>
              <a:rect r="r" b="b" t="t" l="l"/>
              <a:pathLst>
                <a:path h="281063" w="2000630">
                  <a:moveTo>
                    <a:pt x="18157" y="0"/>
                  </a:moveTo>
                  <a:lnTo>
                    <a:pt x="1982473" y="0"/>
                  </a:lnTo>
                  <a:cubicBezTo>
                    <a:pt x="1992501" y="0"/>
                    <a:pt x="2000630" y="8129"/>
                    <a:pt x="2000630" y="18157"/>
                  </a:cubicBezTo>
                  <a:lnTo>
                    <a:pt x="2000630" y="262906"/>
                  </a:lnTo>
                  <a:cubicBezTo>
                    <a:pt x="2000630" y="272934"/>
                    <a:pt x="1992501" y="281063"/>
                    <a:pt x="1982473" y="281063"/>
                  </a:cubicBezTo>
                  <a:lnTo>
                    <a:pt x="18157" y="281063"/>
                  </a:lnTo>
                  <a:cubicBezTo>
                    <a:pt x="8129" y="281063"/>
                    <a:pt x="0" y="272934"/>
                    <a:pt x="0" y="262906"/>
                  </a:cubicBezTo>
                  <a:lnTo>
                    <a:pt x="0" y="18157"/>
                  </a:lnTo>
                  <a:cubicBezTo>
                    <a:pt x="0" y="8129"/>
                    <a:pt x="8129" y="0"/>
                    <a:pt x="18157" y="0"/>
                  </a:cubicBezTo>
                  <a:close/>
                </a:path>
              </a:pathLst>
            </a:custGeom>
            <a:solidFill>
              <a:srgbClr val="EAEBBE"/>
            </a:solidFill>
            <a:ln cap="rnd">
              <a:noFill/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000630" cy="281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5507435" y="5532427"/>
            <a:ext cx="9307773" cy="871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66"/>
              </a:lnSpc>
            </a:pPr>
            <a:r>
              <a:rPr lang="en-US" b="true" sz="1690" spc="101">
                <a:solidFill>
                  <a:srgbClr val="242424"/>
                </a:solidFill>
                <a:latin typeface="Inter Medium"/>
                <a:ea typeface="Inter Medium"/>
                <a:cs typeface="Inter Medium"/>
                <a:sym typeface="Inter Medium"/>
              </a:rPr>
              <a:t>2. Gestión de la Memoria Histórica: Implementar políticas y programas para preservar y promover la memoria histórica, como la creación de museos, monumentos y días de conmemoración.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2918851" y="5237586"/>
            <a:ext cx="1497541" cy="1497541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AEBBE"/>
            </a:solidFill>
            <a:ln cap="rnd">
              <a:noFill/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3172257" y="5570534"/>
            <a:ext cx="990729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05"/>
              </a:lnSpc>
            </a:pPr>
            <a:r>
              <a:rPr lang="en-US" b="true" sz="5337" spc="-186">
                <a:solidFill>
                  <a:srgbClr val="242424"/>
                </a:solidFill>
                <a:latin typeface="Inter Bold"/>
                <a:ea typeface="Inter Bold"/>
                <a:cs typeface="Inter Bold"/>
                <a:sym typeface="Inter Bold"/>
              </a:rPr>
              <a:t>02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4709531" y="7000805"/>
            <a:ext cx="10659618" cy="1497541"/>
            <a:chOff x="0" y="0"/>
            <a:chExt cx="2000630" cy="28106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000630" cy="281063"/>
            </a:xfrm>
            <a:custGeom>
              <a:avLst/>
              <a:gdLst/>
              <a:ahLst/>
              <a:cxnLst/>
              <a:rect r="r" b="b" t="t" l="l"/>
              <a:pathLst>
                <a:path h="281063" w="2000630">
                  <a:moveTo>
                    <a:pt x="18157" y="0"/>
                  </a:moveTo>
                  <a:lnTo>
                    <a:pt x="1982473" y="0"/>
                  </a:lnTo>
                  <a:cubicBezTo>
                    <a:pt x="1992501" y="0"/>
                    <a:pt x="2000630" y="8129"/>
                    <a:pt x="2000630" y="18157"/>
                  </a:cubicBezTo>
                  <a:lnTo>
                    <a:pt x="2000630" y="262906"/>
                  </a:lnTo>
                  <a:cubicBezTo>
                    <a:pt x="2000630" y="272934"/>
                    <a:pt x="1992501" y="281063"/>
                    <a:pt x="1982473" y="281063"/>
                  </a:cubicBezTo>
                  <a:lnTo>
                    <a:pt x="18157" y="281063"/>
                  </a:lnTo>
                  <a:cubicBezTo>
                    <a:pt x="8129" y="281063"/>
                    <a:pt x="0" y="272934"/>
                    <a:pt x="0" y="262906"/>
                  </a:cubicBezTo>
                  <a:lnTo>
                    <a:pt x="0" y="18157"/>
                  </a:lnTo>
                  <a:cubicBezTo>
                    <a:pt x="0" y="8129"/>
                    <a:pt x="8129" y="0"/>
                    <a:pt x="18157" y="0"/>
                  </a:cubicBezTo>
                  <a:close/>
                </a:path>
              </a:pathLst>
            </a:custGeom>
            <a:solidFill>
              <a:srgbClr val="EAEBBE"/>
            </a:solidFill>
            <a:ln cap="rnd">
              <a:noFill/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0"/>
              <a:ext cx="2000630" cy="281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5507435" y="7295646"/>
            <a:ext cx="9307773" cy="871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66"/>
              </a:lnSpc>
            </a:pPr>
            <a:r>
              <a:rPr lang="en-US" b="true" sz="1690" spc="101">
                <a:solidFill>
                  <a:srgbClr val="242424"/>
                </a:solidFill>
                <a:latin typeface="Inter Medium"/>
                <a:ea typeface="Inter Medium"/>
                <a:cs typeface="Inter Medium"/>
                <a:sym typeface="Inter Medium"/>
              </a:rPr>
              <a:t>3. Educación Histórica: Diseñar currículos educativos que presenten una visión equilibrada y crítica de la historia, incorporando múltiples perspectivas y fuentes.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2918851" y="7000805"/>
            <a:ext cx="1497541" cy="149754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AEBBE"/>
            </a:solidFill>
            <a:ln cap="rnd">
              <a:noFill/>
              <a:prstDash val="solid"/>
              <a:round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3172257" y="7352810"/>
            <a:ext cx="990729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05"/>
              </a:lnSpc>
            </a:pPr>
            <a:r>
              <a:rPr lang="en-US" b="true" sz="5337" spc="-186">
                <a:solidFill>
                  <a:srgbClr val="242424"/>
                </a:solidFill>
                <a:latin typeface="Inter Bold"/>
                <a:ea typeface="Inter Bold"/>
                <a:cs typeface="Inter Bold"/>
                <a:sym typeface="Inter Bold"/>
              </a:rPr>
              <a:t>03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795790" y="1863038"/>
            <a:ext cx="8696419" cy="1018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659"/>
              </a:lnSpc>
            </a:pPr>
            <a:r>
              <a:rPr lang="en-US" b="true" sz="1899" spc="5">
                <a:solidFill>
                  <a:srgbClr val="262626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Las metatácticas en historia se refieren a las estrategias de nivel superior que coordinan múltiples infotácticas para lograr objetivos a largo plazo en la interpretación y enseñanza de la historia. Estas tácticas incluyen: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5321" y="-539019"/>
            <a:ext cx="10988136" cy="11365038"/>
          </a:xfrm>
          <a:custGeom>
            <a:avLst/>
            <a:gdLst/>
            <a:ahLst/>
            <a:cxnLst/>
            <a:rect r="r" b="b" t="t" l="l"/>
            <a:pathLst>
              <a:path h="11365038" w="10988136">
                <a:moveTo>
                  <a:pt x="0" y="0"/>
                </a:moveTo>
                <a:lnTo>
                  <a:pt x="10988136" y="0"/>
                </a:lnTo>
                <a:lnTo>
                  <a:pt x="10988136" y="11365038"/>
                </a:lnTo>
                <a:lnTo>
                  <a:pt x="0" y="11365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17429">
            <a:off x="3175976" y="-475495"/>
            <a:ext cx="8456588" cy="11237991"/>
          </a:xfrm>
          <a:custGeom>
            <a:avLst/>
            <a:gdLst/>
            <a:ahLst/>
            <a:cxnLst/>
            <a:rect r="r" b="b" t="t" l="l"/>
            <a:pathLst>
              <a:path h="11237991" w="8456588">
                <a:moveTo>
                  <a:pt x="0" y="0"/>
                </a:moveTo>
                <a:lnTo>
                  <a:pt x="8456588" y="0"/>
                </a:lnTo>
                <a:lnTo>
                  <a:pt x="8456588" y="11237990"/>
                </a:lnTo>
                <a:lnTo>
                  <a:pt x="0" y="11237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443777" y="3793987"/>
            <a:ext cx="9796015" cy="2334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19"/>
              </a:lnSpc>
            </a:pPr>
            <a:r>
              <a:rPr lang="en-US" sz="8142">
                <a:solidFill>
                  <a:srgbClr val="291B26"/>
                </a:solidFill>
                <a:latin typeface="Lilita One"/>
                <a:ea typeface="Lilita One"/>
                <a:cs typeface="Lilita One"/>
                <a:sym typeface="Lilita One"/>
              </a:rPr>
              <a:t>GRACIAS</a:t>
            </a:r>
          </a:p>
          <a:p>
            <a:pPr algn="ctr">
              <a:lnSpc>
                <a:spcPts val="9119"/>
              </a:lnSpc>
            </a:pPr>
            <a:r>
              <a:rPr lang="en-US" sz="8142">
                <a:solidFill>
                  <a:srgbClr val="291B26"/>
                </a:solidFill>
                <a:latin typeface="Lilita One"/>
                <a:ea typeface="Lilita One"/>
                <a:cs typeface="Lilita One"/>
                <a:sym typeface="Lilita One"/>
              </a:rPr>
              <a:t>POR SU ATENCIÓN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785141" y="622896"/>
            <a:ext cx="7502859" cy="9664104"/>
          </a:xfrm>
          <a:custGeom>
            <a:avLst/>
            <a:gdLst/>
            <a:ahLst/>
            <a:cxnLst/>
            <a:rect r="r" b="b" t="t" l="l"/>
            <a:pathLst>
              <a:path h="9664104" w="7502859">
                <a:moveTo>
                  <a:pt x="0" y="0"/>
                </a:moveTo>
                <a:lnTo>
                  <a:pt x="7502859" y="0"/>
                </a:lnTo>
                <a:lnTo>
                  <a:pt x="7502859" y="9664104"/>
                </a:lnTo>
                <a:lnTo>
                  <a:pt x="0" y="9664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5010" y="2449988"/>
            <a:ext cx="7788895" cy="1756396"/>
          </a:xfrm>
          <a:custGeom>
            <a:avLst/>
            <a:gdLst/>
            <a:ahLst/>
            <a:cxnLst/>
            <a:rect r="r" b="b" t="t" l="l"/>
            <a:pathLst>
              <a:path h="1756396" w="7788895">
                <a:moveTo>
                  <a:pt x="0" y="0"/>
                </a:moveTo>
                <a:lnTo>
                  <a:pt x="7788895" y="0"/>
                </a:lnTo>
                <a:lnTo>
                  <a:pt x="7788895" y="1756396"/>
                </a:lnTo>
                <a:lnTo>
                  <a:pt x="0" y="1756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72343" y="386427"/>
            <a:ext cx="10894716" cy="9900573"/>
          </a:xfrm>
          <a:custGeom>
            <a:avLst/>
            <a:gdLst/>
            <a:ahLst/>
            <a:cxnLst/>
            <a:rect r="r" b="b" t="t" l="l"/>
            <a:pathLst>
              <a:path h="9900573" w="10894716">
                <a:moveTo>
                  <a:pt x="0" y="0"/>
                </a:moveTo>
                <a:lnTo>
                  <a:pt x="10894716" y="0"/>
                </a:lnTo>
                <a:lnTo>
                  <a:pt x="10894716" y="9900573"/>
                </a:lnTo>
                <a:lnTo>
                  <a:pt x="0" y="9900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9809078" y="386427"/>
            <a:ext cx="5166299" cy="9900573"/>
          </a:xfrm>
          <a:custGeom>
            <a:avLst/>
            <a:gdLst/>
            <a:ahLst/>
            <a:cxnLst/>
            <a:rect r="r" b="b" t="t" l="l"/>
            <a:pathLst>
              <a:path h="9900573" w="5166299">
                <a:moveTo>
                  <a:pt x="5166299" y="0"/>
                </a:moveTo>
                <a:lnTo>
                  <a:pt x="0" y="0"/>
                </a:lnTo>
                <a:lnTo>
                  <a:pt x="0" y="9900573"/>
                </a:lnTo>
                <a:lnTo>
                  <a:pt x="5166299" y="9900573"/>
                </a:lnTo>
                <a:lnTo>
                  <a:pt x="516629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46572" y="2488088"/>
            <a:ext cx="7025771" cy="1718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5998">
                <a:solidFill>
                  <a:srgbClr val="291B26"/>
                </a:solidFill>
                <a:latin typeface="Lilita One"/>
                <a:ea typeface="Lilita One"/>
                <a:cs typeface="Lilita One"/>
                <a:sym typeface="Lilita One"/>
              </a:rPr>
              <a:t>CONTEXTO HISTÓRICO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80870" y="5509655"/>
            <a:ext cx="8059848" cy="3347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24"/>
              </a:lnSpc>
            </a:pPr>
            <a:r>
              <a:rPr lang="en-US" sz="2374">
                <a:solidFill>
                  <a:srgbClr val="291B26"/>
                </a:solidFill>
                <a:latin typeface="PT Sans"/>
                <a:ea typeface="PT Sans"/>
                <a:cs typeface="PT Sans"/>
                <a:sym typeface="PT Sans"/>
              </a:rPr>
              <a:t>- Guerra Fría: Tras la Segunda Guerra Mundial, el mundo se dividió en dos bloques: el bloque occidental, liderado por Estados Unidos y sus aliados de la OTAN, y el bloque oriental, liderado por la Unión Soviética y sus aliados del Pacto de Varsovia⁴.</a:t>
            </a:r>
          </a:p>
          <a:p>
            <a:pPr algn="just">
              <a:lnSpc>
                <a:spcPts val="3324"/>
              </a:lnSpc>
            </a:pPr>
            <a:r>
              <a:rPr lang="en-US" sz="2374">
                <a:solidFill>
                  <a:srgbClr val="291B26"/>
                </a:solidFill>
                <a:latin typeface="PT Sans"/>
                <a:ea typeface="PT Sans"/>
                <a:cs typeface="PT Sans"/>
                <a:sym typeface="PT Sans"/>
              </a:rPr>
              <a:t>- Conflictos y Tensiones: Este período estuvo marcado por conflictos indirectos, como la Guerra de Corea y la Guerra de Vietnam, y por una constante carrera armamentista y espacial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80870" y="4806976"/>
            <a:ext cx="4136230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291B26"/>
                </a:solidFill>
                <a:latin typeface="Lilita One"/>
                <a:ea typeface="Lilita One"/>
                <a:cs typeface="Lilita One"/>
                <a:sym typeface="Lilita One"/>
              </a:rPr>
              <a:t>MUNDO BIPOLAR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97381" y="1861917"/>
            <a:ext cx="8300306" cy="1871719"/>
          </a:xfrm>
          <a:custGeom>
            <a:avLst/>
            <a:gdLst/>
            <a:ahLst/>
            <a:cxnLst/>
            <a:rect r="r" b="b" t="t" l="l"/>
            <a:pathLst>
              <a:path h="1871719" w="8300306">
                <a:moveTo>
                  <a:pt x="0" y="0"/>
                </a:moveTo>
                <a:lnTo>
                  <a:pt x="8300306" y="0"/>
                </a:lnTo>
                <a:lnTo>
                  <a:pt x="8300306" y="1871719"/>
                </a:lnTo>
                <a:lnTo>
                  <a:pt x="0" y="187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682283" y="-705494"/>
            <a:ext cx="12079664" cy="10992494"/>
          </a:xfrm>
          <a:custGeom>
            <a:avLst/>
            <a:gdLst/>
            <a:ahLst/>
            <a:cxnLst/>
            <a:rect r="r" b="b" t="t" l="l"/>
            <a:pathLst>
              <a:path h="10992494" w="12079664">
                <a:moveTo>
                  <a:pt x="12079664" y="0"/>
                </a:moveTo>
                <a:lnTo>
                  <a:pt x="0" y="0"/>
                </a:lnTo>
                <a:lnTo>
                  <a:pt x="0" y="10992494"/>
                </a:lnTo>
                <a:lnTo>
                  <a:pt x="12079664" y="10992494"/>
                </a:lnTo>
                <a:lnTo>
                  <a:pt x="120796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14370" y="353389"/>
            <a:ext cx="7983011" cy="9933611"/>
          </a:xfrm>
          <a:custGeom>
            <a:avLst/>
            <a:gdLst/>
            <a:ahLst/>
            <a:cxnLst/>
            <a:rect r="r" b="b" t="t" l="l"/>
            <a:pathLst>
              <a:path h="9933611" w="7983011">
                <a:moveTo>
                  <a:pt x="7983011" y="0"/>
                </a:moveTo>
                <a:lnTo>
                  <a:pt x="0" y="0"/>
                </a:lnTo>
                <a:lnTo>
                  <a:pt x="0" y="9933611"/>
                </a:lnTo>
                <a:lnTo>
                  <a:pt x="7983011" y="9933611"/>
                </a:lnTo>
                <a:lnTo>
                  <a:pt x="79830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896415" y="2155290"/>
            <a:ext cx="7746468" cy="1313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50"/>
              </a:lnSpc>
            </a:pPr>
            <a:r>
              <a:rPr lang="en-US" sz="4598">
                <a:solidFill>
                  <a:srgbClr val="291B26"/>
                </a:solidFill>
                <a:latin typeface="Lilita One"/>
                <a:ea typeface="Lilita One"/>
                <a:cs typeface="Lilita One"/>
                <a:sym typeface="Lilita One"/>
              </a:rPr>
              <a:t>DESARROLLO ECONÓMICO Y TECNOLÓGICO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17610" y="4337654"/>
            <a:ext cx="8059848" cy="4608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24"/>
              </a:lnSpc>
            </a:pPr>
            <a:r>
              <a:rPr lang="en-US" sz="2374">
                <a:solidFill>
                  <a:srgbClr val="291B26"/>
                </a:solidFill>
                <a:latin typeface="PT Sans"/>
                <a:ea typeface="PT Sans"/>
                <a:cs typeface="PT Sans"/>
                <a:sym typeface="PT Sans"/>
              </a:rPr>
              <a:t>- Reconstrucción y Crecimiento: En el mundo occidental, especialmente en Europa y Japón, se vivió un período de reconstrucción y crecimiento económico conocido como el "milagro económico"⁵.</a:t>
            </a:r>
          </a:p>
          <a:p>
            <a:pPr algn="just">
              <a:lnSpc>
                <a:spcPts val="3324"/>
              </a:lnSpc>
            </a:pPr>
            <a:r>
              <a:rPr lang="en-US" sz="2374">
                <a:solidFill>
                  <a:srgbClr val="291B26"/>
                </a:solidFill>
                <a:latin typeface="PT Sans"/>
                <a:ea typeface="PT Sans"/>
                <a:cs typeface="PT Sans"/>
                <a:sym typeface="PT Sans"/>
              </a:rPr>
              <a:t>- Innovaciones Tecnológicas: La carrera espacial llevó a importantes avances tecnológicos, incluyendo la llegada del hombre a la Luna en 1969⁵.</a:t>
            </a:r>
          </a:p>
          <a:p>
            <a:pPr algn="just">
              <a:lnSpc>
                <a:spcPts val="3324"/>
              </a:lnSpc>
            </a:pPr>
            <a:r>
              <a:rPr lang="en-US" sz="2374">
                <a:solidFill>
                  <a:srgbClr val="291B26"/>
                </a:solidFill>
                <a:latin typeface="PT Sans"/>
                <a:ea typeface="PT Sans"/>
                <a:cs typeface="PT Sans"/>
                <a:sym typeface="PT Sans"/>
              </a:rPr>
              <a:t>- Desarrollo en Países No Alineados: Muchos países en vías de desarrollo, aunque no alineados con ninguno de los dos bloques, también experimentaron cambios significativos en sus economías y sociedade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161" y="1226522"/>
            <a:ext cx="8994839" cy="2028336"/>
          </a:xfrm>
          <a:custGeom>
            <a:avLst/>
            <a:gdLst/>
            <a:ahLst/>
            <a:cxnLst/>
            <a:rect r="r" b="b" t="t" l="l"/>
            <a:pathLst>
              <a:path h="2028336" w="8994839">
                <a:moveTo>
                  <a:pt x="0" y="0"/>
                </a:moveTo>
                <a:lnTo>
                  <a:pt x="8994839" y="0"/>
                </a:lnTo>
                <a:lnTo>
                  <a:pt x="8994839" y="2028336"/>
                </a:lnTo>
                <a:lnTo>
                  <a:pt x="0" y="20283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8839" y="3520986"/>
            <a:ext cx="8897566" cy="6169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>
                <a:solidFill>
                  <a:srgbClr val="291B26"/>
                </a:solidFill>
                <a:latin typeface="PT Sans"/>
                <a:ea typeface="PT Sans"/>
                <a:cs typeface="PT Sans"/>
                <a:sym typeface="PT Sans"/>
              </a:rPr>
              <a:t>- Cultura y Sociedad: La era del bipolarismo influyó profundamente en la cultura y la sociedad, con movimientos sociales y culturales que reflejaban las tensiones y aspiraciones de la época⁴.</a:t>
            </a:r>
          </a:p>
          <a:p>
            <a:pPr algn="just">
              <a:lnSpc>
                <a:spcPts val="4899"/>
              </a:lnSpc>
            </a:pPr>
            <a:r>
              <a:rPr lang="en-US" sz="3499">
                <a:solidFill>
                  <a:srgbClr val="291B26"/>
                </a:solidFill>
                <a:latin typeface="PT Sans"/>
                <a:ea typeface="PT Sans"/>
                <a:cs typeface="PT Sans"/>
                <a:sym typeface="PT Sans"/>
              </a:rPr>
              <a:t>- Descolonización: Este período también vio el fin de muchas colonias europeas en África y Asia, dando lugar a nuevos estados independientes que buscaban su propio camino de desarrollo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716698">
            <a:off x="10154608" y="-835870"/>
            <a:ext cx="11835093" cy="14770787"/>
          </a:xfrm>
          <a:custGeom>
            <a:avLst/>
            <a:gdLst/>
            <a:ahLst/>
            <a:cxnLst/>
            <a:rect r="r" b="b" t="t" l="l"/>
            <a:pathLst>
              <a:path h="14770787" w="11835093">
                <a:moveTo>
                  <a:pt x="0" y="0"/>
                </a:moveTo>
                <a:lnTo>
                  <a:pt x="11835093" y="0"/>
                </a:lnTo>
                <a:lnTo>
                  <a:pt x="11835093" y="14770788"/>
                </a:lnTo>
                <a:lnTo>
                  <a:pt x="0" y="14770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9902939" y="1226522"/>
            <a:ext cx="8385061" cy="9060478"/>
          </a:xfrm>
          <a:custGeom>
            <a:avLst/>
            <a:gdLst/>
            <a:ahLst/>
            <a:cxnLst/>
            <a:rect r="r" b="b" t="t" l="l"/>
            <a:pathLst>
              <a:path h="9060478" w="8385061">
                <a:moveTo>
                  <a:pt x="8385061" y="0"/>
                </a:moveTo>
                <a:lnTo>
                  <a:pt x="0" y="0"/>
                </a:lnTo>
                <a:lnTo>
                  <a:pt x="0" y="9060478"/>
                </a:lnTo>
                <a:lnTo>
                  <a:pt x="8385061" y="9060478"/>
                </a:lnTo>
                <a:lnTo>
                  <a:pt x="83850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08839" y="1536562"/>
            <a:ext cx="6536482" cy="1718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5998">
                <a:solidFill>
                  <a:srgbClr val="291B26"/>
                </a:solidFill>
                <a:latin typeface="Lilita One"/>
                <a:ea typeface="Lilita One"/>
                <a:cs typeface="Lilita One"/>
                <a:sym typeface="Lilita One"/>
              </a:rPr>
              <a:t> IMPACTO EN LA SOCIEDAD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4333" t="0" r="-92025" b="-741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5092" y="372492"/>
            <a:ext cx="17357816" cy="9542016"/>
            <a:chOff x="0" y="0"/>
            <a:chExt cx="23143754" cy="127226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587590" cy="12722688"/>
            </a:xfrm>
            <a:custGeom>
              <a:avLst/>
              <a:gdLst/>
              <a:ahLst/>
              <a:cxnLst/>
              <a:rect r="r" b="b" t="t" l="l"/>
              <a:pathLst>
                <a:path h="12722688" w="16587590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-1557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5712479" y="0"/>
              <a:ext cx="7431275" cy="12722688"/>
            </a:xfrm>
            <a:custGeom>
              <a:avLst/>
              <a:gdLst/>
              <a:ahLst/>
              <a:cxnLst/>
              <a:rect r="r" b="b" t="t" l="l"/>
              <a:pathLst>
                <a:path h="12722688" w="7431275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57979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825776" y="3376509"/>
            <a:ext cx="13373040" cy="5434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45"/>
              </a:lnSpc>
              <a:spcBef>
                <a:spcPct val="0"/>
              </a:spcBef>
            </a:pPr>
            <a:r>
              <a:rPr lang="en-US" sz="10318">
                <a:solidFill>
                  <a:srgbClr val="6F131E"/>
                </a:solidFill>
                <a:latin typeface="Jorick"/>
                <a:ea typeface="Jorick"/>
                <a:cs typeface="Jorick"/>
                <a:sym typeface="Jorick"/>
              </a:rPr>
              <a:t> América Latina en la Nueva Bipolaridad Emergente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49252" y="835088"/>
            <a:ext cx="2750971" cy="2750971"/>
          </a:xfrm>
          <a:custGeom>
            <a:avLst/>
            <a:gdLst/>
            <a:ahLst/>
            <a:cxnLst/>
            <a:rect r="r" b="b" t="t" l="l"/>
            <a:pathLst>
              <a:path h="2750971" w="2750971">
                <a:moveTo>
                  <a:pt x="0" y="0"/>
                </a:moveTo>
                <a:lnTo>
                  <a:pt x="2750972" y="0"/>
                </a:lnTo>
                <a:lnTo>
                  <a:pt x="2750972" y="2750971"/>
                </a:lnTo>
                <a:lnTo>
                  <a:pt x="0" y="27509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905390">
            <a:off x="4061667" y="8326396"/>
            <a:ext cx="494161" cy="2690975"/>
          </a:xfrm>
          <a:custGeom>
            <a:avLst/>
            <a:gdLst/>
            <a:ahLst/>
            <a:cxnLst/>
            <a:rect r="r" b="b" t="t" l="l"/>
            <a:pathLst>
              <a:path h="2690975" w="494161">
                <a:moveTo>
                  <a:pt x="0" y="0"/>
                </a:moveTo>
                <a:lnTo>
                  <a:pt x="494161" y="0"/>
                </a:lnTo>
                <a:lnTo>
                  <a:pt x="494161" y="2690974"/>
                </a:lnTo>
                <a:lnTo>
                  <a:pt x="0" y="26909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73973">
            <a:off x="420115" y="-1037592"/>
            <a:ext cx="4260156" cy="5337325"/>
          </a:xfrm>
          <a:custGeom>
            <a:avLst/>
            <a:gdLst/>
            <a:ahLst/>
            <a:cxnLst/>
            <a:rect r="r" b="b" t="t" l="l"/>
            <a:pathLst>
              <a:path h="5337325" w="4260156">
                <a:moveTo>
                  <a:pt x="0" y="0"/>
                </a:moveTo>
                <a:lnTo>
                  <a:pt x="4260156" y="0"/>
                </a:lnTo>
                <a:lnTo>
                  <a:pt x="4260156" y="5337325"/>
                </a:lnTo>
                <a:lnTo>
                  <a:pt x="0" y="5337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888157">
            <a:off x="13629084" y="7452182"/>
            <a:ext cx="494161" cy="2690975"/>
          </a:xfrm>
          <a:custGeom>
            <a:avLst/>
            <a:gdLst/>
            <a:ahLst/>
            <a:cxnLst/>
            <a:rect r="r" b="b" t="t" l="l"/>
            <a:pathLst>
              <a:path h="2690975" w="494161">
                <a:moveTo>
                  <a:pt x="0" y="0"/>
                </a:moveTo>
                <a:lnTo>
                  <a:pt x="494161" y="0"/>
                </a:lnTo>
                <a:lnTo>
                  <a:pt x="494161" y="2690975"/>
                </a:lnTo>
                <a:lnTo>
                  <a:pt x="0" y="2690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894955">
            <a:off x="16688282" y="2728113"/>
            <a:ext cx="657127" cy="3578414"/>
          </a:xfrm>
          <a:custGeom>
            <a:avLst/>
            <a:gdLst/>
            <a:ahLst/>
            <a:cxnLst/>
            <a:rect r="r" b="b" t="t" l="l"/>
            <a:pathLst>
              <a:path h="3578414" w="657127">
                <a:moveTo>
                  <a:pt x="0" y="0"/>
                </a:moveTo>
                <a:lnTo>
                  <a:pt x="657127" y="0"/>
                </a:lnTo>
                <a:lnTo>
                  <a:pt x="657127" y="3578414"/>
                </a:lnTo>
                <a:lnTo>
                  <a:pt x="0" y="3578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44758">
            <a:off x="13937295" y="5339375"/>
            <a:ext cx="4094486" cy="5323800"/>
          </a:xfrm>
          <a:custGeom>
            <a:avLst/>
            <a:gdLst/>
            <a:ahLst/>
            <a:cxnLst/>
            <a:rect r="r" b="b" t="t" l="l"/>
            <a:pathLst>
              <a:path h="5323800" w="4094486">
                <a:moveTo>
                  <a:pt x="0" y="0"/>
                </a:moveTo>
                <a:lnTo>
                  <a:pt x="4094487" y="0"/>
                </a:lnTo>
                <a:lnTo>
                  <a:pt x="4094487" y="5323800"/>
                </a:lnTo>
                <a:lnTo>
                  <a:pt x="0" y="5323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6276265"/>
            <a:ext cx="3042986" cy="3042986"/>
          </a:xfrm>
          <a:custGeom>
            <a:avLst/>
            <a:gdLst/>
            <a:ahLst/>
            <a:cxnLst/>
            <a:rect r="r" b="b" t="t" l="l"/>
            <a:pathLst>
              <a:path h="3042986" w="3042986">
                <a:moveTo>
                  <a:pt x="0" y="0"/>
                </a:moveTo>
                <a:lnTo>
                  <a:pt x="3042986" y="0"/>
                </a:lnTo>
                <a:lnTo>
                  <a:pt x="3042986" y="3042986"/>
                </a:lnTo>
                <a:lnTo>
                  <a:pt x="0" y="3042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-625761">
            <a:off x="182793" y="5218932"/>
            <a:ext cx="3652458" cy="5564686"/>
          </a:xfrm>
          <a:custGeom>
            <a:avLst/>
            <a:gdLst/>
            <a:ahLst/>
            <a:cxnLst/>
            <a:rect r="r" b="b" t="t" l="l"/>
            <a:pathLst>
              <a:path h="5564686" w="3652458">
                <a:moveTo>
                  <a:pt x="3652457" y="0"/>
                </a:moveTo>
                <a:lnTo>
                  <a:pt x="0" y="0"/>
                </a:lnTo>
                <a:lnTo>
                  <a:pt x="0" y="5564686"/>
                </a:lnTo>
                <a:lnTo>
                  <a:pt x="3652457" y="5564686"/>
                </a:lnTo>
                <a:lnTo>
                  <a:pt x="365245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4279549">
            <a:off x="5036113" y="1827138"/>
            <a:ext cx="1066125" cy="908872"/>
          </a:xfrm>
          <a:custGeom>
            <a:avLst/>
            <a:gdLst/>
            <a:ahLst/>
            <a:cxnLst/>
            <a:rect r="r" b="b" t="t" l="l"/>
            <a:pathLst>
              <a:path h="908872" w="1066125">
                <a:moveTo>
                  <a:pt x="0" y="0"/>
                </a:moveTo>
                <a:lnTo>
                  <a:pt x="1066125" y="0"/>
                </a:lnTo>
                <a:lnTo>
                  <a:pt x="1066125" y="908871"/>
                </a:lnTo>
                <a:lnTo>
                  <a:pt x="0" y="9088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341636" y="1113767"/>
            <a:ext cx="2345769" cy="2345769"/>
          </a:xfrm>
          <a:custGeom>
            <a:avLst/>
            <a:gdLst/>
            <a:ahLst/>
            <a:cxnLst/>
            <a:rect r="r" b="b" t="t" l="l"/>
            <a:pathLst>
              <a:path h="2345769" w="2345769">
                <a:moveTo>
                  <a:pt x="0" y="0"/>
                </a:moveTo>
                <a:lnTo>
                  <a:pt x="2345769" y="0"/>
                </a:lnTo>
                <a:lnTo>
                  <a:pt x="2345769" y="2345769"/>
                </a:lnTo>
                <a:lnTo>
                  <a:pt x="0" y="234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045685" y="803156"/>
            <a:ext cx="971160" cy="827914"/>
          </a:xfrm>
          <a:custGeom>
            <a:avLst/>
            <a:gdLst/>
            <a:ahLst/>
            <a:cxnLst/>
            <a:rect r="r" b="b" t="t" l="l"/>
            <a:pathLst>
              <a:path h="827914" w="971160">
                <a:moveTo>
                  <a:pt x="0" y="0"/>
                </a:moveTo>
                <a:lnTo>
                  <a:pt x="971160" y="0"/>
                </a:lnTo>
                <a:lnTo>
                  <a:pt x="971160" y="827914"/>
                </a:lnTo>
                <a:lnTo>
                  <a:pt x="0" y="8279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2700000">
            <a:off x="5240612" y="-954119"/>
            <a:ext cx="657127" cy="3578414"/>
          </a:xfrm>
          <a:custGeom>
            <a:avLst/>
            <a:gdLst/>
            <a:ahLst/>
            <a:cxnLst/>
            <a:rect r="r" b="b" t="t" l="l"/>
            <a:pathLst>
              <a:path h="3578414" w="657127">
                <a:moveTo>
                  <a:pt x="0" y="0"/>
                </a:moveTo>
                <a:lnTo>
                  <a:pt x="657127" y="0"/>
                </a:lnTo>
                <a:lnTo>
                  <a:pt x="657127" y="3578414"/>
                </a:lnTo>
                <a:lnTo>
                  <a:pt x="0" y="3578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3397390">
            <a:off x="11691922" y="8212633"/>
            <a:ext cx="936109" cy="798033"/>
          </a:xfrm>
          <a:custGeom>
            <a:avLst/>
            <a:gdLst/>
            <a:ahLst/>
            <a:cxnLst/>
            <a:rect r="r" b="b" t="t" l="l"/>
            <a:pathLst>
              <a:path h="798033" w="936109">
                <a:moveTo>
                  <a:pt x="0" y="0"/>
                </a:moveTo>
                <a:lnTo>
                  <a:pt x="936109" y="0"/>
                </a:lnTo>
                <a:lnTo>
                  <a:pt x="936109" y="798033"/>
                </a:lnTo>
                <a:lnTo>
                  <a:pt x="0" y="7980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4333" t="0" r="-92025" b="-741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21981" y="372492"/>
            <a:ext cx="17357816" cy="9542016"/>
            <a:chOff x="0" y="0"/>
            <a:chExt cx="23143754" cy="127226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587590" cy="12722688"/>
            </a:xfrm>
            <a:custGeom>
              <a:avLst/>
              <a:gdLst/>
              <a:ahLst/>
              <a:cxnLst/>
              <a:rect r="r" b="b" t="t" l="l"/>
              <a:pathLst>
                <a:path h="12722688" w="16587590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-1557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5712479" y="0"/>
              <a:ext cx="7431275" cy="12722688"/>
            </a:xfrm>
            <a:custGeom>
              <a:avLst/>
              <a:gdLst/>
              <a:ahLst/>
              <a:cxnLst/>
              <a:rect r="r" b="b" t="t" l="l"/>
              <a:pathLst>
                <a:path h="12722688" w="7431275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57979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21981" y="1866121"/>
            <a:ext cx="12202116" cy="6554757"/>
          </a:xfrm>
          <a:custGeom>
            <a:avLst/>
            <a:gdLst/>
            <a:ahLst/>
            <a:cxnLst/>
            <a:rect r="r" b="b" t="t" l="l"/>
            <a:pathLst>
              <a:path h="6554757" w="12202116">
                <a:moveTo>
                  <a:pt x="0" y="0"/>
                </a:moveTo>
                <a:lnTo>
                  <a:pt x="12202116" y="0"/>
                </a:lnTo>
                <a:lnTo>
                  <a:pt x="12202116" y="6554758"/>
                </a:lnTo>
                <a:lnTo>
                  <a:pt x="0" y="6554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1529" y="2828839"/>
            <a:ext cx="572214" cy="572214"/>
          </a:xfrm>
          <a:custGeom>
            <a:avLst/>
            <a:gdLst/>
            <a:ahLst/>
            <a:cxnLst/>
            <a:rect r="r" b="b" t="t" l="l"/>
            <a:pathLst>
              <a:path h="572214" w="572214">
                <a:moveTo>
                  <a:pt x="0" y="0"/>
                </a:moveTo>
                <a:lnTo>
                  <a:pt x="572214" y="0"/>
                </a:lnTo>
                <a:lnTo>
                  <a:pt x="572214" y="572214"/>
                </a:lnTo>
                <a:lnTo>
                  <a:pt x="0" y="572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53638" y="3801178"/>
            <a:ext cx="572214" cy="572214"/>
          </a:xfrm>
          <a:custGeom>
            <a:avLst/>
            <a:gdLst/>
            <a:ahLst/>
            <a:cxnLst/>
            <a:rect r="r" b="b" t="t" l="l"/>
            <a:pathLst>
              <a:path h="572214" w="572214">
                <a:moveTo>
                  <a:pt x="0" y="0"/>
                </a:moveTo>
                <a:lnTo>
                  <a:pt x="572214" y="0"/>
                </a:lnTo>
                <a:lnTo>
                  <a:pt x="572214" y="572214"/>
                </a:lnTo>
                <a:lnTo>
                  <a:pt x="0" y="572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060942" y="5754907"/>
            <a:ext cx="572214" cy="572214"/>
          </a:xfrm>
          <a:custGeom>
            <a:avLst/>
            <a:gdLst/>
            <a:ahLst/>
            <a:cxnLst/>
            <a:rect r="r" b="b" t="t" l="l"/>
            <a:pathLst>
              <a:path h="572214" w="572214">
                <a:moveTo>
                  <a:pt x="0" y="0"/>
                </a:moveTo>
                <a:lnTo>
                  <a:pt x="572214" y="0"/>
                </a:lnTo>
                <a:lnTo>
                  <a:pt x="572214" y="572213"/>
                </a:lnTo>
                <a:lnTo>
                  <a:pt x="0" y="5722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801034" y="5468800"/>
            <a:ext cx="572214" cy="572214"/>
          </a:xfrm>
          <a:custGeom>
            <a:avLst/>
            <a:gdLst/>
            <a:ahLst/>
            <a:cxnLst/>
            <a:rect r="r" b="b" t="t" l="l"/>
            <a:pathLst>
              <a:path h="572214" w="572214">
                <a:moveTo>
                  <a:pt x="0" y="0"/>
                </a:moveTo>
                <a:lnTo>
                  <a:pt x="572214" y="0"/>
                </a:lnTo>
                <a:lnTo>
                  <a:pt x="572214" y="572213"/>
                </a:lnTo>
                <a:lnTo>
                  <a:pt x="0" y="5722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209347" y="2828839"/>
            <a:ext cx="572214" cy="572214"/>
          </a:xfrm>
          <a:custGeom>
            <a:avLst/>
            <a:gdLst/>
            <a:ahLst/>
            <a:cxnLst/>
            <a:rect r="r" b="b" t="t" l="l"/>
            <a:pathLst>
              <a:path h="572214" w="572214">
                <a:moveTo>
                  <a:pt x="0" y="0"/>
                </a:moveTo>
                <a:lnTo>
                  <a:pt x="572214" y="0"/>
                </a:lnTo>
                <a:lnTo>
                  <a:pt x="572214" y="572214"/>
                </a:lnTo>
                <a:lnTo>
                  <a:pt x="0" y="572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52590" y="3514091"/>
            <a:ext cx="572214" cy="572214"/>
          </a:xfrm>
          <a:custGeom>
            <a:avLst/>
            <a:gdLst/>
            <a:ahLst/>
            <a:cxnLst/>
            <a:rect r="r" b="b" t="t" l="l"/>
            <a:pathLst>
              <a:path h="572214" w="572214">
                <a:moveTo>
                  <a:pt x="0" y="0"/>
                </a:moveTo>
                <a:lnTo>
                  <a:pt x="572214" y="0"/>
                </a:lnTo>
                <a:lnTo>
                  <a:pt x="572214" y="572214"/>
                </a:lnTo>
                <a:lnTo>
                  <a:pt x="0" y="5722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42912" y="5242068"/>
            <a:ext cx="572214" cy="577936"/>
          </a:xfrm>
          <a:custGeom>
            <a:avLst/>
            <a:gdLst/>
            <a:ahLst/>
            <a:cxnLst/>
            <a:rect r="r" b="b" t="t" l="l"/>
            <a:pathLst>
              <a:path h="577936" w="572214">
                <a:moveTo>
                  <a:pt x="0" y="0"/>
                </a:moveTo>
                <a:lnTo>
                  <a:pt x="572214" y="0"/>
                </a:lnTo>
                <a:lnTo>
                  <a:pt x="572214" y="577936"/>
                </a:lnTo>
                <a:lnTo>
                  <a:pt x="0" y="5779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830255" y="7371067"/>
            <a:ext cx="589099" cy="589099"/>
          </a:xfrm>
          <a:custGeom>
            <a:avLst/>
            <a:gdLst/>
            <a:ahLst/>
            <a:cxnLst/>
            <a:rect r="r" b="b" t="t" l="l"/>
            <a:pathLst>
              <a:path h="589099" w="589099">
                <a:moveTo>
                  <a:pt x="0" y="0"/>
                </a:moveTo>
                <a:lnTo>
                  <a:pt x="589099" y="0"/>
                </a:lnTo>
                <a:lnTo>
                  <a:pt x="589099" y="589100"/>
                </a:lnTo>
                <a:lnTo>
                  <a:pt x="0" y="5891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596757" y="1566621"/>
            <a:ext cx="544423" cy="544423"/>
          </a:xfrm>
          <a:custGeom>
            <a:avLst/>
            <a:gdLst/>
            <a:ahLst/>
            <a:cxnLst/>
            <a:rect r="r" b="b" t="t" l="l"/>
            <a:pathLst>
              <a:path h="544423" w="544423">
                <a:moveTo>
                  <a:pt x="0" y="0"/>
                </a:moveTo>
                <a:lnTo>
                  <a:pt x="544423" y="0"/>
                </a:lnTo>
                <a:lnTo>
                  <a:pt x="544423" y="544422"/>
                </a:lnTo>
                <a:lnTo>
                  <a:pt x="0" y="5444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4141180" y="2324192"/>
            <a:ext cx="3616043" cy="5590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0"/>
              </a:lnSpc>
              <a:spcBef>
                <a:spcPct val="0"/>
              </a:spcBef>
            </a:pPr>
            <a:r>
              <a:rPr lang="en-US" b="true" sz="2257">
                <a:solidFill>
                  <a:srgbClr val="000000"/>
                </a:solidFill>
                <a:latin typeface="Quattrocento Bold"/>
                <a:ea typeface="Quattrocento Bold"/>
                <a:cs typeface="Quattrocento Bold"/>
                <a:sym typeface="Quattrocento Bold"/>
              </a:rPr>
              <a:t>La nueva bipolaridad emergente se refiere a la creciente rivalidad entre Estados Unidos y China, que está redefiniendo las dinámicas geopolíticas y económicas a nivel global. América Latina, como región, se encuentra en una posición estratégica dentro de este nuevo orden mundial, enfrentando tanto desafíos como oportunidades.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4333" t="0" r="-92025" b="-741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5092" y="372492"/>
            <a:ext cx="17357816" cy="9542016"/>
            <a:chOff x="0" y="0"/>
            <a:chExt cx="23143754" cy="127226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587590" cy="12722688"/>
            </a:xfrm>
            <a:custGeom>
              <a:avLst/>
              <a:gdLst/>
              <a:ahLst/>
              <a:cxnLst/>
              <a:rect r="r" b="b" t="t" l="l"/>
              <a:pathLst>
                <a:path h="12722688" w="16587590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-1557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5712479" y="0"/>
              <a:ext cx="7431275" cy="12722688"/>
            </a:xfrm>
            <a:custGeom>
              <a:avLst/>
              <a:gdLst/>
              <a:ahLst/>
              <a:cxnLst/>
              <a:rect r="r" b="b" t="t" l="l"/>
              <a:pathLst>
                <a:path h="12722688" w="7431275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57979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42974" y="6787429"/>
            <a:ext cx="3042986" cy="3042986"/>
          </a:xfrm>
          <a:custGeom>
            <a:avLst/>
            <a:gdLst/>
            <a:ahLst/>
            <a:cxnLst/>
            <a:rect r="r" b="b" t="t" l="l"/>
            <a:pathLst>
              <a:path h="3042986" w="3042986">
                <a:moveTo>
                  <a:pt x="0" y="0"/>
                </a:moveTo>
                <a:lnTo>
                  <a:pt x="3042986" y="0"/>
                </a:lnTo>
                <a:lnTo>
                  <a:pt x="3042986" y="3042986"/>
                </a:lnTo>
                <a:lnTo>
                  <a:pt x="0" y="3042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34989" y="783043"/>
            <a:ext cx="2750971" cy="2750971"/>
          </a:xfrm>
          <a:custGeom>
            <a:avLst/>
            <a:gdLst/>
            <a:ahLst/>
            <a:cxnLst/>
            <a:rect r="r" b="b" t="t" l="l"/>
            <a:pathLst>
              <a:path h="2750971" w="2750971">
                <a:moveTo>
                  <a:pt x="0" y="0"/>
                </a:moveTo>
                <a:lnTo>
                  <a:pt x="2750971" y="0"/>
                </a:lnTo>
                <a:lnTo>
                  <a:pt x="2750971" y="2750972"/>
                </a:lnTo>
                <a:lnTo>
                  <a:pt x="0" y="27509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767852" y="1375913"/>
            <a:ext cx="5535684" cy="7535173"/>
            <a:chOff x="0" y="0"/>
            <a:chExt cx="6350000" cy="86436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8642350"/>
            </a:xfrm>
            <a:custGeom>
              <a:avLst/>
              <a:gdLst/>
              <a:ahLst/>
              <a:cxnLst/>
              <a:rect r="r" b="b" t="t" l="l"/>
              <a:pathLst>
                <a:path h="8642350" w="635000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6F131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89890" y="450850"/>
              <a:ext cx="5570220" cy="7743190"/>
            </a:xfrm>
            <a:custGeom>
              <a:avLst/>
              <a:gdLst/>
              <a:ahLst/>
              <a:cxnLst/>
              <a:rect r="r" b="b" t="t" l="l"/>
              <a:pathLst>
                <a:path h="7743190" w="557022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11"/>
              <a:stretch>
                <a:fillRect l="-54323" t="0" r="-54323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275709" y="929821"/>
            <a:ext cx="9017396" cy="1977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5"/>
              </a:lnSpc>
            </a:pPr>
            <a:r>
              <a:rPr lang="en-US" sz="7699" spc="-223" b="true">
                <a:solidFill>
                  <a:srgbClr val="6F131E"/>
                </a:solidFill>
                <a:latin typeface="Jorick"/>
                <a:ea typeface="Jorick"/>
                <a:cs typeface="Jorick"/>
                <a:sym typeface="Jorick"/>
              </a:rPr>
              <a:t>Contexto de la Nueva Bipolaridad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4279549">
            <a:off x="15995263" y="8917502"/>
            <a:ext cx="2972300" cy="2533886"/>
          </a:xfrm>
          <a:custGeom>
            <a:avLst/>
            <a:gdLst/>
            <a:ahLst/>
            <a:cxnLst/>
            <a:rect r="r" b="b" t="t" l="l"/>
            <a:pathLst>
              <a:path h="2533886" w="2972300">
                <a:moveTo>
                  <a:pt x="0" y="0"/>
                </a:moveTo>
                <a:lnTo>
                  <a:pt x="2972299" y="0"/>
                </a:lnTo>
                <a:lnTo>
                  <a:pt x="2972299" y="2533886"/>
                </a:lnTo>
                <a:lnTo>
                  <a:pt x="0" y="25338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120220" y="-187240"/>
            <a:ext cx="2345769" cy="2345769"/>
          </a:xfrm>
          <a:custGeom>
            <a:avLst/>
            <a:gdLst/>
            <a:ahLst/>
            <a:cxnLst/>
            <a:rect r="r" b="b" t="t" l="l"/>
            <a:pathLst>
              <a:path h="2345769" w="2345769">
                <a:moveTo>
                  <a:pt x="0" y="0"/>
                </a:moveTo>
                <a:lnTo>
                  <a:pt x="2345769" y="0"/>
                </a:lnTo>
                <a:lnTo>
                  <a:pt x="2345769" y="2345769"/>
                </a:lnTo>
                <a:lnTo>
                  <a:pt x="0" y="2345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275709" y="3693838"/>
            <a:ext cx="8090574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true">
                <a:solidFill>
                  <a:srgbClr val="222222"/>
                </a:solidFill>
                <a:latin typeface="Quattrocento Bold"/>
                <a:ea typeface="Quattrocento Bold"/>
                <a:cs typeface="Quattrocento Bold"/>
                <a:sym typeface="Quattrocento Bold"/>
              </a:rPr>
              <a:t>- Estados Unidos y China: La competencia entre estas dos superpotencias se manifiesta en múltiples áreas, incluyendo el comercio, la tecnología y la influencia política¹. Esta rivalidad ha llevado a una reconfiguración de alianzas y estrategias en todo el mundo.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75709" y="6009683"/>
            <a:ext cx="7878316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true">
                <a:solidFill>
                  <a:srgbClr val="222222"/>
                </a:solidFill>
                <a:latin typeface="Quattrocento Bold"/>
                <a:ea typeface="Quattrocento Bold"/>
                <a:cs typeface="Quattrocento Bold"/>
                <a:sym typeface="Quattrocento Bold"/>
              </a:rPr>
              <a:t>- Impacto Global: La influencia de China en América Latina ha crecido significativamente a través de inversiones en infraestructura, comercio y cooperación tecnológica¹. Al mismo tiempo, Estados Unidos busca mantener su influencia tradicional en la región.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4333" t="0" r="-92025" b="-741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5092" y="372492"/>
            <a:ext cx="17357816" cy="9542016"/>
            <a:chOff x="0" y="0"/>
            <a:chExt cx="23143754" cy="127226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587590" cy="12722688"/>
            </a:xfrm>
            <a:custGeom>
              <a:avLst/>
              <a:gdLst/>
              <a:ahLst/>
              <a:cxnLst/>
              <a:rect r="r" b="b" t="t" l="l"/>
              <a:pathLst>
                <a:path h="12722688" w="16587590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-1557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5712479" y="0"/>
              <a:ext cx="7431275" cy="12722688"/>
            </a:xfrm>
            <a:custGeom>
              <a:avLst/>
              <a:gdLst/>
              <a:ahLst/>
              <a:cxnLst/>
              <a:rect r="r" b="b" t="t" l="l"/>
              <a:pathLst>
                <a:path h="12722688" w="7431275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57979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1625217"/>
            <a:ext cx="16230600" cy="2358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10"/>
              </a:lnSpc>
            </a:pPr>
            <a:r>
              <a:rPr lang="en-US" b="true" sz="9900">
                <a:solidFill>
                  <a:srgbClr val="6F131E"/>
                </a:solidFill>
                <a:latin typeface="Jorick"/>
                <a:ea typeface="Jorick"/>
                <a:cs typeface="Jorick"/>
                <a:sym typeface="Jorick"/>
              </a:rPr>
              <a:t> América Latina en el Nuevo Escenario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020319" y="4695212"/>
            <a:ext cx="8247363" cy="4563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b="true">
                <a:solidFill>
                  <a:srgbClr val="222222"/>
                </a:solidFill>
                <a:latin typeface="Quattrocento Bold"/>
                <a:ea typeface="Quattrocento Bold"/>
                <a:cs typeface="Quattrocento Bold"/>
                <a:sym typeface="Quattrocento Bold"/>
              </a:rPr>
              <a:t>- Inversiones Chinas: China ha invertido en proyectos de infraestructura a gran escala en América Latina, como parte de su iniciativa de la Franja y la Ruta¹. Esto incluye puertos, ferrocarriles y carreteras que mejoran la conectividad y el comercio.</a:t>
            </a:r>
          </a:p>
          <a:p>
            <a:pPr algn="ctr">
              <a:lnSpc>
                <a:spcPts val="3641"/>
              </a:lnSpc>
            </a:pPr>
            <a:r>
              <a:rPr lang="en-US" b="true" sz="2600">
                <a:solidFill>
                  <a:srgbClr val="222222"/>
                </a:solidFill>
                <a:latin typeface="Quattrocento Bold"/>
                <a:ea typeface="Quattrocento Bold"/>
                <a:cs typeface="Quattrocento Bold"/>
                <a:sym typeface="Quattrocento Bold"/>
              </a:rPr>
              <a:t>- Dependencia Económica: La creciente dependencia de las exportaciones de materias primas a China puede ser un arma de doble filo para los países latinoamericanos, ya que los hace vulnerables a las fluctuaciones del mercado chino¹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552782" y="4291933"/>
            <a:ext cx="3057148" cy="3057148"/>
          </a:xfrm>
          <a:custGeom>
            <a:avLst/>
            <a:gdLst/>
            <a:ahLst/>
            <a:cxnLst/>
            <a:rect r="r" b="b" t="t" l="l"/>
            <a:pathLst>
              <a:path h="3057148" w="3057148">
                <a:moveTo>
                  <a:pt x="0" y="0"/>
                </a:moveTo>
                <a:lnTo>
                  <a:pt x="3057148" y="0"/>
                </a:lnTo>
                <a:lnTo>
                  <a:pt x="3057148" y="3057148"/>
                </a:lnTo>
                <a:lnTo>
                  <a:pt x="0" y="3057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20701" y="5683236"/>
            <a:ext cx="3338599" cy="3983144"/>
          </a:xfrm>
          <a:custGeom>
            <a:avLst/>
            <a:gdLst/>
            <a:ahLst/>
            <a:cxnLst/>
            <a:rect r="r" b="b" t="t" l="l"/>
            <a:pathLst>
              <a:path h="3983144" w="3338599">
                <a:moveTo>
                  <a:pt x="0" y="0"/>
                </a:moveTo>
                <a:lnTo>
                  <a:pt x="3338599" y="0"/>
                </a:lnTo>
                <a:lnTo>
                  <a:pt x="3338599" y="3983144"/>
                </a:lnTo>
                <a:lnTo>
                  <a:pt x="0" y="3983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240600">
            <a:off x="15049141" y="6550887"/>
            <a:ext cx="4064431" cy="3561919"/>
          </a:xfrm>
          <a:custGeom>
            <a:avLst/>
            <a:gdLst/>
            <a:ahLst/>
            <a:cxnLst/>
            <a:rect r="r" b="b" t="t" l="l"/>
            <a:pathLst>
              <a:path h="3561919" w="4064431">
                <a:moveTo>
                  <a:pt x="0" y="0"/>
                </a:moveTo>
                <a:lnTo>
                  <a:pt x="4064431" y="0"/>
                </a:lnTo>
                <a:lnTo>
                  <a:pt x="4064431" y="3561919"/>
                </a:lnTo>
                <a:lnTo>
                  <a:pt x="0" y="3561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101038">
            <a:off x="-399310" y="4290676"/>
            <a:ext cx="2986140" cy="1482211"/>
          </a:xfrm>
          <a:custGeom>
            <a:avLst/>
            <a:gdLst/>
            <a:ahLst/>
            <a:cxnLst/>
            <a:rect r="r" b="b" t="t" l="l"/>
            <a:pathLst>
              <a:path h="1482211" w="2986140">
                <a:moveTo>
                  <a:pt x="0" y="0"/>
                </a:moveTo>
                <a:lnTo>
                  <a:pt x="2986140" y="0"/>
                </a:lnTo>
                <a:lnTo>
                  <a:pt x="2986140" y="1482212"/>
                </a:lnTo>
                <a:lnTo>
                  <a:pt x="0" y="14822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30455" y="5031782"/>
            <a:ext cx="3294778" cy="4634598"/>
          </a:xfrm>
          <a:custGeom>
            <a:avLst/>
            <a:gdLst/>
            <a:ahLst/>
            <a:cxnLst/>
            <a:rect r="r" b="b" t="t" l="l"/>
            <a:pathLst>
              <a:path h="4634598" w="3294778">
                <a:moveTo>
                  <a:pt x="0" y="0"/>
                </a:moveTo>
                <a:lnTo>
                  <a:pt x="3294778" y="0"/>
                </a:lnTo>
                <a:lnTo>
                  <a:pt x="3294778" y="4634598"/>
                </a:lnTo>
                <a:lnTo>
                  <a:pt x="0" y="46345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279549">
            <a:off x="854322" y="255677"/>
            <a:ext cx="1390255" cy="1185193"/>
          </a:xfrm>
          <a:custGeom>
            <a:avLst/>
            <a:gdLst/>
            <a:ahLst/>
            <a:cxnLst/>
            <a:rect r="r" b="b" t="t" l="l"/>
            <a:pathLst>
              <a:path h="1185193" w="1390255">
                <a:moveTo>
                  <a:pt x="0" y="0"/>
                </a:moveTo>
                <a:lnTo>
                  <a:pt x="1390255" y="0"/>
                </a:lnTo>
                <a:lnTo>
                  <a:pt x="1390255" y="1185193"/>
                </a:lnTo>
                <a:lnTo>
                  <a:pt x="0" y="11851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167482">
            <a:off x="15766230" y="-240702"/>
            <a:ext cx="2986140" cy="1482211"/>
          </a:xfrm>
          <a:custGeom>
            <a:avLst/>
            <a:gdLst/>
            <a:ahLst/>
            <a:cxnLst/>
            <a:rect r="r" b="b" t="t" l="l"/>
            <a:pathLst>
              <a:path h="1482211" w="2986140">
                <a:moveTo>
                  <a:pt x="0" y="0"/>
                </a:moveTo>
                <a:lnTo>
                  <a:pt x="2986140" y="0"/>
                </a:lnTo>
                <a:lnTo>
                  <a:pt x="2986140" y="1482211"/>
                </a:lnTo>
                <a:lnTo>
                  <a:pt x="0" y="14822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2464302">
            <a:off x="214609" y="-257310"/>
            <a:ext cx="500966" cy="2728035"/>
          </a:xfrm>
          <a:custGeom>
            <a:avLst/>
            <a:gdLst/>
            <a:ahLst/>
            <a:cxnLst/>
            <a:rect r="r" b="b" t="t" l="l"/>
            <a:pathLst>
              <a:path h="2728035" w="500966">
                <a:moveTo>
                  <a:pt x="0" y="0"/>
                </a:moveTo>
                <a:lnTo>
                  <a:pt x="500966" y="0"/>
                </a:lnTo>
                <a:lnTo>
                  <a:pt x="500966" y="2728035"/>
                </a:lnTo>
                <a:lnTo>
                  <a:pt x="0" y="27280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DAGU1LGtwG0</dc:identifier>
  <dcterms:modified xsi:type="dcterms:W3CDTF">2011-08-01T06:04:30Z</dcterms:modified>
  <cp:revision>1</cp:revision>
  <dc:title>La Era del Bipolarismo ydel Desarrollo.</dc:title>
</cp:coreProperties>
</file>