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337" r:id="rId2"/>
    <p:sldId id="338" r:id="rId3"/>
    <p:sldId id="341" r:id="rId4"/>
    <p:sldId id="339" r:id="rId5"/>
    <p:sldId id="348" r:id="rId6"/>
    <p:sldId id="343" r:id="rId7"/>
    <p:sldId id="349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DF56D9-AF07-4870-9496-1597D93E8534}" type="datetimeFigureOut">
              <a:rPr lang="es-ES" smtClean="0"/>
              <a:t>03/10/2024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A9C3B1-512C-44DF-A265-093CF597EED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25772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A9C3B1-512C-44DF-A265-093CF597EED9}" type="slidenum">
              <a:rPr lang="es-ES" smtClean="0"/>
              <a:t>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457166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882E2-8956-4342-981B-10D003273BD2}" type="datetimeFigureOut">
              <a:rPr lang="es-ES" smtClean="0"/>
              <a:t>03/10/2024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75430EAF-F706-4FE9-8154-0EDA6DB7CAB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520748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882E2-8956-4342-981B-10D003273BD2}" type="datetimeFigureOut">
              <a:rPr lang="es-ES" smtClean="0"/>
              <a:t>03/10/2024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5430EAF-F706-4FE9-8154-0EDA6DB7CAB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624538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882E2-8956-4342-981B-10D003273BD2}" type="datetimeFigureOut">
              <a:rPr lang="es-ES" smtClean="0"/>
              <a:t>03/10/2024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5430EAF-F706-4FE9-8154-0EDA6DB7CAB9}" type="slidenum">
              <a:rPr lang="es-ES" smtClean="0"/>
              <a:t>‹Nº›</a:t>
            </a:fld>
            <a:endParaRPr lang="es-E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879056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882E2-8956-4342-981B-10D003273BD2}" type="datetimeFigureOut">
              <a:rPr lang="es-ES" smtClean="0"/>
              <a:t>03/10/2024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5430EAF-F706-4FE9-8154-0EDA6DB7CAB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907226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882E2-8956-4342-981B-10D003273BD2}" type="datetimeFigureOut">
              <a:rPr lang="es-ES" smtClean="0"/>
              <a:t>03/10/2024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5430EAF-F706-4FE9-8154-0EDA6DB7CAB9}" type="slidenum">
              <a:rPr lang="es-ES" smtClean="0"/>
              <a:t>‹Nº›</a:t>
            </a:fld>
            <a:endParaRPr lang="es-E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842597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882E2-8956-4342-981B-10D003273BD2}" type="datetimeFigureOut">
              <a:rPr lang="es-ES" smtClean="0"/>
              <a:t>03/10/2024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5430EAF-F706-4FE9-8154-0EDA6DB7CAB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897714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882E2-8956-4342-981B-10D003273BD2}" type="datetimeFigureOut">
              <a:rPr lang="es-ES" smtClean="0"/>
              <a:t>03/10/2024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30EAF-F706-4FE9-8154-0EDA6DB7CAB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546687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882E2-8956-4342-981B-10D003273BD2}" type="datetimeFigureOut">
              <a:rPr lang="es-ES" smtClean="0"/>
              <a:t>03/10/2024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30EAF-F706-4FE9-8154-0EDA6DB7CAB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675323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882E2-8956-4342-981B-10D003273BD2}" type="datetimeFigureOut">
              <a:rPr lang="es-ES" smtClean="0"/>
              <a:t>03/10/2024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30EAF-F706-4FE9-8154-0EDA6DB7CAB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047591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882E2-8956-4342-981B-10D003273BD2}" type="datetimeFigureOut">
              <a:rPr lang="es-ES" smtClean="0"/>
              <a:t>03/10/2024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5430EAF-F706-4FE9-8154-0EDA6DB7CAB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335645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882E2-8956-4342-981B-10D003273BD2}" type="datetimeFigureOut">
              <a:rPr lang="es-ES" smtClean="0"/>
              <a:t>03/10/2024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75430EAF-F706-4FE9-8154-0EDA6DB7CAB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688320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882E2-8956-4342-981B-10D003273BD2}" type="datetimeFigureOut">
              <a:rPr lang="es-ES" smtClean="0"/>
              <a:t>03/10/2024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75430EAF-F706-4FE9-8154-0EDA6DB7CAB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877355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882E2-8956-4342-981B-10D003273BD2}" type="datetimeFigureOut">
              <a:rPr lang="es-ES" smtClean="0"/>
              <a:t>03/10/2024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30EAF-F706-4FE9-8154-0EDA6DB7CAB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16969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882E2-8956-4342-981B-10D003273BD2}" type="datetimeFigureOut">
              <a:rPr lang="es-ES" smtClean="0"/>
              <a:t>03/10/2024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30EAF-F706-4FE9-8154-0EDA6DB7CAB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235123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882E2-8956-4342-981B-10D003273BD2}" type="datetimeFigureOut">
              <a:rPr lang="es-ES" smtClean="0"/>
              <a:t>03/10/2024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30EAF-F706-4FE9-8154-0EDA6DB7CAB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635509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882E2-8956-4342-981B-10D003273BD2}" type="datetimeFigureOut">
              <a:rPr lang="es-ES" smtClean="0"/>
              <a:t>03/10/2024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5430EAF-F706-4FE9-8154-0EDA6DB7CAB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580224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E882E2-8956-4342-981B-10D003273BD2}" type="datetimeFigureOut">
              <a:rPr lang="es-ES" smtClean="0"/>
              <a:t>03/10/2024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75430EAF-F706-4FE9-8154-0EDA6DB7CAB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184501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5D68556-DE4F-4E26-95E1-BA617FB5F6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6342" y="2809461"/>
            <a:ext cx="8911687" cy="1589029"/>
          </a:xfrm>
        </p:spPr>
        <p:txBody>
          <a:bodyPr>
            <a:normAutofit/>
          </a:bodyPr>
          <a:lstStyle/>
          <a:p>
            <a:pPr algn="ctr"/>
            <a:r>
              <a:rPr lang="es-ES" sz="4400" b="1" dirty="0"/>
              <a:t>PSICOLOGÍA DEL DESARROLLO II</a:t>
            </a:r>
          </a:p>
        </p:txBody>
      </p:sp>
    </p:spTree>
    <p:extLst>
      <p:ext uri="{BB962C8B-B14F-4D97-AF65-F5344CB8AC3E}">
        <p14:creationId xmlns:p14="http://schemas.microsoft.com/office/powerpoint/2010/main" val="5494604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>
            <a:extLst>
              <a:ext uri="{FF2B5EF4-FFF2-40B4-BE49-F238E27FC236}">
                <a16:creationId xmlns:a16="http://schemas.microsoft.com/office/drawing/2014/main" id="{BE9D36BB-B7AD-4836-AD49-25E8DB9328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65564" y="2022765"/>
            <a:ext cx="9573491" cy="2521526"/>
          </a:xfrm>
        </p:spPr>
        <p:txBody>
          <a:bodyPr>
            <a:normAutofit/>
          </a:bodyPr>
          <a:lstStyle/>
          <a:p>
            <a:pPr algn="ctr"/>
            <a:r>
              <a:rPr lang="es-ES" b="1" dirty="0"/>
              <a:t>UNIDAD 1</a:t>
            </a:r>
            <a:br>
              <a:rPr lang="es-ES" b="1" dirty="0"/>
            </a:br>
            <a:br>
              <a:rPr lang="es-ES" b="1" dirty="0"/>
            </a:br>
            <a:r>
              <a:rPr lang="es-ES" b="1" dirty="0"/>
              <a:t>DESARROLLO PSICOEVOLUTIVO DE LA ADOLESCENCIA</a:t>
            </a:r>
          </a:p>
        </p:txBody>
      </p:sp>
    </p:spTree>
    <p:extLst>
      <p:ext uri="{BB962C8B-B14F-4D97-AF65-F5344CB8AC3E}">
        <p14:creationId xmlns:p14="http://schemas.microsoft.com/office/powerpoint/2010/main" val="39454434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>
            <a:extLst>
              <a:ext uri="{FF2B5EF4-FFF2-40B4-BE49-F238E27FC236}">
                <a16:creationId xmlns:a16="http://schemas.microsoft.com/office/drawing/2014/main" id="{BE9D36BB-B7AD-4836-AD49-25E8DB9328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65564" y="2022765"/>
            <a:ext cx="9573491" cy="2521526"/>
          </a:xfrm>
        </p:spPr>
        <p:txBody>
          <a:bodyPr>
            <a:normAutofit/>
          </a:bodyPr>
          <a:lstStyle/>
          <a:p>
            <a:pPr algn="ctr"/>
            <a:r>
              <a:rPr lang="es-ES" b="1" dirty="0"/>
              <a:t>TEMA 1</a:t>
            </a:r>
            <a:br>
              <a:rPr lang="es-ES" b="1" dirty="0"/>
            </a:br>
            <a:br>
              <a:rPr lang="es-ES" b="1" dirty="0"/>
            </a:br>
            <a:r>
              <a:rPr lang="es-ES" b="1" dirty="0"/>
              <a:t>1</a:t>
            </a:r>
            <a:r>
              <a:rPr lang="es-EC" b="1" dirty="0"/>
              <a:t>.2. INTRODUCCIÓN</a:t>
            </a:r>
            <a:endParaRPr lang="es-ES" b="1" dirty="0"/>
          </a:p>
        </p:txBody>
      </p:sp>
    </p:spTree>
    <p:extLst>
      <p:ext uri="{BB962C8B-B14F-4D97-AF65-F5344CB8AC3E}">
        <p14:creationId xmlns:p14="http://schemas.microsoft.com/office/powerpoint/2010/main" val="33681062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ítulo 3">
            <a:extLst>
              <a:ext uri="{FF2B5EF4-FFF2-40B4-BE49-F238E27FC236}">
                <a16:creationId xmlns:a16="http://schemas.microsoft.com/office/drawing/2014/main" id="{45AB26AB-1333-4E22-9077-DC8115A440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28800" y="825500"/>
            <a:ext cx="9601200" cy="5702300"/>
          </a:xfrm>
        </p:spPr>
        <p:txBody>
          <a:bodyPr>
            <a:normAutofit/>
          </a:bodyPr>
          <a:lstStyle/>
          <a:p>
            <a:pPr algn="just"/>
            <a:r>
              <a:rPr lang="es-ES" dirty="0">
                <a:solidFill>
                  <a:schemeClr val="tx1"/>
                </a:solidFill>
              </a:rPr>
              <a:t> 	</a:t>
            </a:r>
          </a:p>
          <a:p>
            <a:pPr algn="just"/>
            <a:r>
              <a:rPr lang="es-ES" dirty="0">
                <a:solidFill>
                  <a:schemeClr val="tx1"/>
                </a:solidFill>
              </a:rPr>
              <a:t>	</a:t>
            </a:r>
            <a:r>
              <a:rPr lang="es-ES" sz="2400" b="1" u="sng" dirty="0">
                <a:solidFill>
                  <a:schemeClr val="tx1"/>
                </a:solidFill>
              </a:rPr>
              <a:t>1.2.1. Adolescencia una transición del desarrollo</a:t>
            </a:r>
          </a:p>
          <a:p>
            <a:pPr algn="just"/>
            <a:endParaRPr lang="es-ES" sz="2400" b="1" u="sng" dirty="0">
              <a:solidFill>
                <a:schemeClr val="tx1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400" dirty="0">
                <a:solidFill>
                  <a:schemeClr val="tx1"/>
                </a:solidFill>
              </a:rPr>
              <a:t>Los rituales que marcan la llegada a la adolescencia en los niños son comunes en muchas sociedades.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400" dirty="0">
                <a:solidFill>
                  <a:schemeClr val="tx1"/>
                </a:solidFill>
              </a:rPr>
              <a:t>El paso de la niñez a la adultez no se señala por un suceso único, sino por un largo periodo conocido como </a:t>
            </a:r>
            <a:r>
              <a:rPr lang="es-ES" sz="2400" b="1" i="1" dirty="0">
                <a:solidFill>
                  <a:schemeClr val="tx1"/>
                </a:solidFill>
              </a:rPr>
              <a:t>adolescencia.</a:t>
            </a:r>
          </a:p>
          <a:p>
            <a:pPr algn="just"/>
            <a:endParaRPr lang="es-ES" sz="2400" b="1" i="1" dirty="0">
              <a:solidFill>
                <a:schemeClr val="tx1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400" dirty="0">
                <a:solidFill>
                  <a:schemeClr val="tx1"/>
                </a:solidFill>
              </a:rPr>
              <a:t>Implica </a:t>
            </a:r>
            <a:r>
              <a:rPr lang="es-ES" sz="2400" b="1" i="1" dirty="0">
                <a:solidFill>
                  <a:schemeClr val="tx1"/>
                </a:solidFill>
              </a:rPr>
              <a:t>cambios físicos, cognitivos, emocionales y </a:t>
            </a:r>
            <a:r>
              <a:rPr lang="es-ES" sz="2400" dirty="0">
                <a:solidFill>
                  <a:schemeClr val="tx1"/>
                </a:solidFill>
              </a:rPr>
              <a:t>sociales, y que asume diversas formas en diferentes entornos sociales, culturales y económicos (Lar son y Wilson, 2004).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s-ES" sz="2400" b="1" u="sng" dirty="0">
              <a:solidFill>
                <a:schemeClr val="tx1"/>
              </a:solidFill>
            </a:endParaRPr>
          </a:p>
          <a:p>
            <a:pPr algn="just"/>
            <a:endParaRPr lang="es-ES" dirty="0">
              <a:solidFill>
                <a:schemeClr val="tx1"/>
              </a:solidFill>
            </a:endParaRPr>
          </a:p>
          <a:p>
            <a:pPr algn="just"/>
            <a:endParaRPr lang="es-E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92001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ítulo 4">
            <a:extLst>
              <a:ext uri="{FF2B5EF4-FFF2-40B4-BE49-F238E27FC236}">
                <a16:creationId xmlns:a16="http://schemas.microsoft.com/office/drawing/2014/main" id="{129C1A4F-5C09-4CBA-ABB0-1DEAE7BA48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66557" y="1507173"/>
            <a:ext cx="7858885" cy="3252812"/>
          </a:xfrm>
        </p:spPr>
        <p:txBody>
          <a:bodyPr>
            <a:no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2400" dirty="0">
                <a:solidFill>
                  <a:schemeClr val="tx1"/>
                </a:solidFill>
              </a:rPr>
              <a:t>Un cambio físico importante es el inicio de la </a:t>
            </a:r>
            <a:r>
              <a:rPr lang="es-ES" sz="2400" b="1" i="1" dirty="0">
                <a:solidFill>
                  <a:schemeClr val="tx1"/>
                </a:solidFill>
              </a:rPr>
              <a:t>pubertad</a:t>
            </a:r>
            <a:r>
              <a:rPr lang="es-ES" sz="2400" dirty="0">
                <a:solidFill>
                  <a:schemeClr val="tx1"/>
                </a:solidFill>
              </a:rPr>
              <a:t>: el proceso que conduce a la </a:t>
            </a:r>
            <a:r>
              <a:rPr lang="es-ES" sz="2400" b="1" i="1" dirty="0">
                <a:solidFill>
                  <a:schemeClr val="tx1"/>
                </a:solidFill>
              </a:rPr>
              <a:t>madurez sexual </a:t>
            </a:r>
            <a:r>
              <a:rPr lang="es-ES" sz="2400" dirty="0">
                <a:solidFill>
                  <a:schemeClr val="tx1"/>
                </a:solidFill>
              </a:rPr>
              <a:t>o a la fertilidad (la capacidad para reproducirse).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2400" dirty="0">
                <a:solidFill>
                  <a:schemeClr val="tx1"/>
                </a:solidFill>
              </a:rPr>
              <a:t>Por tradición se pensaba que la adolescencia y la pubertad comenzaban al mismo tiempo.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2400" dirty="0">
                <a:solidFill>
                  <a:schemeClr val="tx1"/>
                </a:solidFill>
              </a:rPr>
              <a:t>Actualmente, se encuentran cambios asociados con la pubertad </a:t>
            </a:r>
            <a:r>
              <a:rPr lang="es-ES" sz="2400" b="1" i="1" dirty="0">
                <a:solidFill>
                  <a:schemeClr val="tx1"/>
                </a:solidFill>
              </a:rPr>
              <a:t>antes de los 10 años</a:t>
            </a:r>
            <a:r>
              <a:rPr lang="es-ES" sz="2400" dirty="0">
                <a:solidFill>
                  <a:schemeClr val="tx1"/>
                </a:solidFill>
              </a:rPr>
              <a:t>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2400" dirty="0">
                <a:solidFill>
                  <a:schemeClr val="tx1"/>
                </a:solidFill>
              </a:rPr>
              <a:t>Papalia define la adolescencia como el periodo entre los </a:t>
            </a:r>
            <a:r>
              <a:rPr lang="es-ES" sz="2400" b="1" i="1" dirty="0">
                <a:solidFill>
                  <a:schemeClr val="tx1"/>
                </a:solidFill>
              </a:rPr>
              <a:t>11 y 19 o 20 </a:t>
            </a:r>
            <a:r>
              <a:rPr lang="es-ES" sz="2400" dirty="0">
                <a:solidFill>
                  <a:schemeClr val="tx1"/>
                </a:solidFill>
              </a:rPr>
              <a:t>años de edad. </a:t>
            </a:r>
          </a:p>
        </p:txBody>
      </p:sp>
    </p:spTree>
    <p:extLst>
      <p:ext uri="{BB962C8B-B14F-4D97-AF65-F5344CB8AC3E}">
        <p14:creationId xmlns:p14="http://schemas.microsoft.com/office/powerpoint/2010/main" val="25656024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ítulo 4">
            <a:extLst>
              <a:ext uri="{FF2B5EF4-FFF2-40B4-BE49-F238E27FC236}">
                <a16:creationId xmlns:a16="http://schemas.microsoft.com/office/drawing/2014/main" id="{129C1A4F-5C09-4CBA-ABB0-1DEAE7BA48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16124" y="1015464"/>
            <a:ext cx="8959752" cy="5108426"/>
          </a:xfrm>
        </p:spPr>
        <p:txBody>
          <a:bodyPr>
            <a:normAutofit/>
          </a:bodyPr>
          <a:lstStyle/>
          <a:p>
            <a:pPr algn="just"/>
            <a:r>
              <a:rPr lang="es-ES" dirty="0">
                <a:solidFill>
                  <a:schemeClr val="tx1"/>
                </a:solidFill>
              </a:rPr>
              <a:t>	</a:t>
            </a:r>
            <a:r>
              <a:rPr lang="es-ES" sz="2000" b="1" u="sng" dirty="0">
                <a:solidFill>
                  <a:schemeClr val="tx1"/>
                </a:solidFill>
              </a:rPr>
              <a:t>1.2.2. Adolescencia como construcción social</a:t>
            </a:r>
          </a:p>
          <a:p>
            <a:pPr algn="just"/>
            <a:endParaRPr lang="es-ES" b="1" u="sng" dirty="0">
              <a:solidFill>
                <a:schemeClr val="tx1"/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dirty="0">
                <a:solidFill>
                  <a:schemeClr val="tx1"/>
                </a:solidFill>
              </a:rPr>
              <a:t>La adolescencia es un constructo social.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dirty="0">
                <a:solidFill>
                  <a:schemeClr val="tx1"/>
                </a:solidFill>
              </a:rPr>
              <a:t>En la mayoría del mundo, el ingreso a la adolescencia requiere </a:t>
            </a:r>
            <a:r>
              <a:rPr lang="es-ES" b="1" i="1" dirty="0">
                <a:solidFill>
                  <a:schemeClr val="tx1"/>
                </a:solidFill>
              </a:rPr>
              <a:t>más tiempo </a:t>
            </a:r>
            <a:r>
              <a:rPr lang="es-ES" dirty="0">
                <a:solidFill>
                  <a:schemeClr val="tx1"/>
                </a:solidFill>
              </a:rPr>
              <a:t>y es menos evidente que en el pasado.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dirty="0">
                <a:solidFill>
                  <a:schemeClr val="tx1"/>
                </a:solidFill>
              </a:rPr>
              <a:t>La pubertad comienza </a:t>
            </a:r>
            <a:r>
              <a:rPr lang="es-ES" b="1" i="1" dirty="0">
                <a:solidFill>
                  <a:schemeClr val="tx1"/>
                </a:solidFill>
              </a:rPr>
              <a:t>antes</a:t>
            </a:r>
            <a:r>
              <a:rPr lang="es-ES" dirty="0">
                <a:solidFill>
                  <a:schemeClr val="tx1"/>
                </a:solidFill>
              </a:rPr>
              <a:t> de lo que solía ocurrir.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dirty="0">
                <a:solidFill>
                  <a:schemeClr val="tx1"/>
                </a:solidFill>
              </a:rPr>
              <a:t>El ingreso a una vocación ocurre después y con frecuencia requiere periodos más largos de instrucción educativa y de capacitación vocacional para prepararse para las </a:t>
            </a:r>
            <a:r>
              <a:rPr lang="es-ES" b="1" i="1" dirty="0">
                <a:solidFill>
                  <a:schemeClr val="tx1"/>
                </a:solidFill>
              </a:rPr>
              <a:t>responsabilidades adultas</a:t>
            </a:r>
            <a:r>
              <a:rPr lang="es-ES" dirty="0">
                <a:solidFill>
                  <a:schemeClr val="tx1"/>
                </a:solidFill>
              </a:rPr>
              <a:t>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dirty="0">
                <a:solidFill>
                  <a:schemeClr val="tx1"/>
                </a:solidFill>
              </a:rPr>
              <a:t>También es cada vez más frecuente que el matrimonio, junto con sus responsabilidades acompañantes, ocurra después.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dirty="0">
                <a:solidFill>
                  <a:schemeClr val="tx1"/>
                </a:solidFill>
              </a:rPr>
              <a:t>Los adolescentes pasan gran parte de su tiempo en su </a:t>
            </a:r>
            <a:r>
              <a:rPr lang="es-ES" b="1" i="1" dirty="0">
                <a:solidFill>
                  <a:schemeClr val="tx1"/>
                </a:solidFill>
              </a:rPr>
              <a:t>propio mundo</a:t>
            </a:r>
            <a:r>
              <a:rPr lang="es-ES" dirty="0">
                <a:solidFill>
                  <a:schemeClr val="tx1"/>
                </a:solidFill>
              </a:rPr>
              <a:t>, el cual es primordialmente independiente del de los adultos (Larson y Wilson, 2004). </a:t>
            </a:r>
          </a:p>
        </p:txBody>
      </p:sp>
    </p:spTree>
    <p:extLst>
      <p:ext uri="{BB962C8B-B14F-4D97-AF65-F5344CB8AC3E}">
        <p14:creationId xmlns:p14="http://schemas.microsoft.com/office/powerpoint/2010/main" val="28494864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ítulo 4">
            <a:extLst>
              <a:ext uri="{FF2B5EF4-FFF2-40B4-BE49-F238E27FC236}">
                <a16:creationId xmlns:a16="http://schemas.microsoft.com/office/drawing/2014/main" id="{129C1A4F-5C09-4CBA-ABB0-1DEAE7BA48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92543" y="1123561"/>
            <a:ext cx="8959752" cy="4967749"/>
          </a:xfrm>
        </p:spPr>
        <p:txBody>
          <a:bodyPr>
            <a:normAutofit/>
          </a:bodyPr>
          <a:lstStyle/>
          <a:p>
            <a:pPr algn="just"/>
            <a:r>
              <a:rPr lang="es-ES" dirty="0">
                <a:solidFill>
                  <a:schemeClr val="tx1"/>
                </a:solidFill>
              </a:rPr>
              <a:t>	</a:t>
            </a:r>
            <a:r>
              <a:rPr lang="es-ES" sz="2000" b="1" u="sng" dirty="0">
                <a:solidFill>
                  <a:schemeClr val="tx1"/>
                </a:solidFill>
              </a:rPr>
              <a:t>1.2.3. Adolescencia un momento de riesgos y oportunidades</a:t>
            </a:r>
          </a:p>
          <a:p>
            <a:pPr algn="just"/>
            <a:endParaRPr lang="es-ES" dirty="0">
              <a:solidFill>
                <a:schemeClr val="tx1"/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dirty="0">
                <a:solidFill>
                  <a:schemeClr val="tx1"/>
                </a:solidFill>
              </a:rPr>
              <a:t>La adolescencia temprana (aproximadamente 11 a 14 años) ofrece oportunidades para el crecimiento, no sólo en las dimensiones físicas sino también en competencia </a:t>
            </a:r>
            <a:r>
              <a:rPr lang="es-ES" b="1" i="1" dirty="0">
                <a:solidFill>
                  <a:schemeClr val="tx1"/>
                </a:solidFill>
              </a:rPr>
              <a:t>cognitiva y social, autonomía, autoestima, e intimidad</a:t>
            </a:r>
            <a:r>
              <a:rPr lang="es-ES" dirty="0">
                <a:solidFill>
                  <a:schemeClr val="tx1"/>
                </a:solidFill>
              </a:rPr>
              <a:t>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dirty="0">
                <a:solidFill>
                  <a:schemeClr val="tx1"/>
                </a:solidFill>
              </a:rPr>
              <a:t>Este periodo también conlleva riesgos.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dirty="0">
                <a:solidFill>
                  <a:schemeClr val="tx1"/>
                </a:solidFill>
              </a:rPr>
              <a:t>Algunos adolescentes tienen problemas para manejar todos estos cambios a la vez y es posible que necesiten </a:t>
            </a:r>
            <a:r>
              <a:rPr lang="es-ES" b="1" i="1" dirty="0">
                <a:solidFill>
                  <a:schemeClr val="tx1"/>
                </a:solidFill>
              </a:rPr>
              <a:t>ayuda para superar los riesgos </a:t>
            </a:r>
            <a:r>
              <a:rPr lang="es-ES" dirty="0">
                <a:solidFill>
                  <a:schemeClr val="tx1"/>
                </a:solidFill>
              </a:rPr>
              <a:t>que encuentran a lo largo del camino.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dirty="0">
                <a:solidFill>
                  <a:schemeClr val="tx1"/>
                </a:solidFill>
              </a:rPr>
              <a:t>La adolescencia es un tiempo de incremento en la divergencia entre la mayoría de los jóvenes, que se dirigen hacia una adultez satisfactoria y productiva, y una considerable minoría que se enfrentará con problemas importantes (</a:t>
            </a:r>
            <a:r>
              <a:rPr lang="es-ES" dirty="0" err="1">
                <a:solidFill>
                  <a:schemeClr val="tx1"/>
                </a:solidFill>
              </a:rPr>
              <a:t>Offer</a:t>
            </a:r>
            <a:r>
              <a:rPr lang="es-ES" dirty="0">
                <a:solidFill>
                  <a:schemeClr val="tx1"/>
                </a:solidFill>
              </a:rPr>
              <a:t>, </a:t>
            </a:r>
            <a:r>
              <a:rPr lang="es-ES" dirty="0" err="1">
                <a:solidFill>
                  <a:schemeClr val="tx1"/>
                </a:solidFill>
              </a:rPr>
              <a:t>Kaiz</a:t>
            </a:r>
            <a:r>
              <a:rPr lang="es-ES" dirty="0">
                <a:solidFill>
                  <a:schemeClr val="tx1"/>
                </a:solidFill>
              </a:rPr>
              <a:t>, </a:t>
            </a:r>
            <a:r>
              <a:rPr lang="es-ES" dirty="0" err="1">
                <a:solidFill>
                  <a:schemeClr val="tx1"/>
                </a:solidFill>
              </a:rPr>
              <a:t>Ostrov</a:t>
            </a:r>
            <a:r>
              <a:rPr lang="es-ES" dirty="0">
                <a:solidFill>
                  <a:schemeClr val="tx1"/>
                </a:solidFill>
              </a:rPr>
              <a:t> y Albert, 2002; </a:t>
            </a:r>
            <a:r>
              <a:rPr lang="es-ES" dirty="0" err="1">
                <a:solidFill>
                  <a:schemeClr val="tx1"/>
                </a:solidFill>
              </a:rPr>
              <a:t>Offer</a:t>
            </a:r>
            <a:r>
              <a:rPr lang="es-ES" dirty="0">
                <a:solidFill>
                  <a:schemeClr val="tx1"/>
                </a:solidFill>
              </a:rPr>
              <a:t>, </a:t>
            </a:r>
            <a:r>
              <a:rPr lang="es-ES" dirty="0" err="1">
                <a:solidFill>
                  <a:schemeClr val="tx1"/>
                </a:solidFill>
              </a:rPr>
              <a:t>Offer</a:t>
            </a:r>
            <a:r>
              <a:rPr lang="es-ES" dirty="0">
                <a:solidFill>
                  <a:schemeClr val="tx1"/>
                </a:solidFill>
              </a:rPr>
              <a:t> y </a:t>
            </a:r>
            <a:r>
              <a:rPr lang="es-ES" dirty="0" err="1">
                <a:solidFill>
                  <a:schemeClr val="tx1"/>
                </a:solidFill>
              </a:rPr>
              <a:t>Ostrov</a:t>
            </a:r>
            <a:r>
              <a:rPr lang="es-ES" dirty="0">
                <a:solidFill>
                  <a:schemeClr val="tx1"/>
                </a:solidFill>
              </a:rPr>
              <a:t>, 2004; </a:t>
            </a:r>
            <a:r>
              <a:rPr lang="es-ES" dirty="0" err="1">
                <a:solidFill>
                  <a:schemeClr val="tx1"/>
                </a:solidFill>
              </a:rPr>
              <a:t>Offer</a:t>
            </a:r>
            <a:r>
              <a:rPr lang="es-ES" dirty="0">
                <a:solidFill>
                  <a:schemeClr val="tx1"/>
                </a:solidFill>
              </a:rPr>
              <a:t> y </a:t>
            </a:r>
            <a:r>
              <a:rPr lang="es-ES" dirty="0" err="1">
                <a:solidFill>
                  <a:schemeClr val="tx1"/>
                </a:solidFill>
              </a:rPr>
              <a:t>Schonert-Reichl</a:t>
            </a:r>
            <a:r>
              <a:rPr lang="es-ES" dirty="0">
                <a:solidFill>
                  <a:schemeClr val="tx1"/>
                </a:solidFill>
              </a:rPr>
              <a:t>, 1992).</a:t>
            </a:r>
          </a:p>
        </p:txBody>
      </p:sp>
    </p:spTree>
    <p:extLst>
      <p:ext uri="{BB962C8B-B14F-4D97-AF65-F5344CB8AC3E}">
        <p14:creationId xmlns:p14="http://schemas.microsoft.com/office/powerpoint/2010/main" val="2952291833"/>
      </p:ext>
    </p:extLst>
  </p:cSld>
  <p:clrMapOvr>
    <a:masterClrMapping/>
  </p:clrMapOvr>
</p:sld>
</file>

<file path=ppt/theme/theme1.xml><?xml version="1.0" encoding="utf-8"?>
<a:theme xmlns:a="http://schemas.openxmlformats.org/drawingml/2006/main" name="Espiral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47</TotalTime>
  <Words>451</Words>
  <Application>Microsoft Office PowerPoint</Application>
  <PresentationFormat>Panorámica</PresentationFormat>
  <Paragraphs>30</Paragraphs>
  <Slides>7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2" baseType="lpstr">
      <vt:lpstr>Arial</vt:lpstr>
      <vt:lpstr>Calibri</vt:lpstr>
      <vt:lpstr>Century Gothic</vt:lpstr>
      <vt:lpstr>Wingdings 3</vt:lpstr>
      <vt:lpstr>Espiral</vt:lpstr>
      <vt:lpstr>PSICOLOGÍA DEL DESARROLLO II</vt:lpstr>
      <vt:lpstr>UNIDAD 1  DESARROLLO PSICOEVOLUTIVO DE LA ADOLESCENCIA</vt:lpstr>
      <vt:lpstr>TEMA 1  1.2. INTRODUCCIÓN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PSICOLOGÍA APLICADA A LA ODONTOLOGÍA</dc:title>
  <dc:creator>Hp</dc:creator>
  <cp:lastModifiedBy>Alejandra Salome Sarmiento Benavides</cp:lastModifiedBy>
  <cp:revision>12</cp:revision>
  <dcterms:created xsi:type="dcterms:W3CDTF">2020-05-20T17:15:24Z</dcterms:created>
  <dcterms:modified xsi:type="dcterms:W3CDTF">2024-10-03T12:22:25Z</dcterms:modified>
</cp:coreProperties>
</file>