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37" r:id="rId2"/>
    <p:sldId id="338" r:id="rId3"/>
    <p:sldId id="341" r:id="rId4"/>
    <p:sldId id="339" r:id="rId5"/>
    <p:sldId id="348" r:id="rId6"/>
    <p:sldId id="343" r:id="rId7"/>
    <p:sldId id="34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F56D9-AF07-4870-9496-1597D93E8534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9C3B1-512C-44DF-A265-093CF597EE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7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716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07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45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90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72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259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771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668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53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75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56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883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73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9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51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55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02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882E2-8956-4342-981B-10D003273BD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45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68556-DE4F-4E26-95E1-BA617FB5F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342" y="2809461"/>
            <a:ext cx="8911687" cy="1589029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/>
              <a:t>PSICOLOGÍA DEL DESARROLLO II</a:t>
            </a:r>
          </a:p>
        </p:txBody>
      </p:sp>
    </p:spTree>
    <p:extLst>
      <p:ext uri="{BB962C8B-B14F-4D97-AF65-F5344CB8AC3E}">
        <p14:creationId xmlns:p14="http://schemas.microsoft.com/office/powerpoint/2010/main" val="549460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564" y="2022765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/>
              <a:t>UNIDAD 1</a:t>
            </a:r>
            <a:br>
              <a:rPr lang="es-ES" b="1" dirty="0"/>
            </a:br>
            <a:br>
              <a:rPr lang="es-ES" b="1" dirty="0"/>
            </a:br>
            <a:r>
              <a:rPr lang="es-ES" b="1" dirty="0"/>
              <a:t>DESARROLLO PSICOEVOLUTIVO DE LA ADOLESCENCIA</a:t>
            </a:r>
          </a:p>
        </p:txBody>
      </p:sp>
    </p:spTree>
    <p:extLst>
      <p:ext uri="{BB962C8B-B14F-4D97-AF65-F5344CB8AC3E}">
        <p14:creationId xmlns:p14="http://schemas.microsoft.com/office/powerpoint/2010/main" val="394544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564" y="2022765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/>
              <a:t>TEMA 1</a:t>
            </a:r>
            <a:br>
              <a:rPr lang="es-ES" b="1" dirty="0"/>
            </a:br>
            <a:br>
              <a:rPr lang="es-ES" b="1" dirty="0"/>
            </a:br>
            <a:r>
              <a:rPr lang="es-ES" b="1" dirty="0"/>
              <a:t>1</a:t>
            </a:r>
            <a:r>
              <a:rPr lang="es-EC" b="1" dirty="0"/>
              <a:t>.2. INTRODUCCIÓN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36810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825500"/>
            <a:ext cx="9601200" cy="5702300"/>
          </a:xfrm>
        </p:spPr>
        <p:txBody>
          <a:bodyPr>
            <a:norm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 	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S" sz="2400" b="1" u="sng" dirty="0">
                <a:solidFill>
                  <a:schemeClr val="tx1"/>
                </a:solidFill>
              </a:rPr>
              <a:t>1.2.1. Adolescencia una transición del desarrollo</a:t>
            </a:r>
          </a:p>
          <a:p>
            <a:pPr algn="just"/>
            <a:endParaRPr lang="es-ES" sz="2400" b="1" u="sng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/>
                </a:solidFill>
              </a:rPr>
              <a:t>Los rituales que marcan la llegada a la adolescencia en los niños son comunes en muchas sociedades.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/>
                </a:solidFill>
              </a:rPr>
              <a:t>El paso de la niñez a la adultez no se señala por un suceso único, sino por un largo periodo conocido como </a:t>
            </a:r>
            <a:r>
              <a:rPr lang="es-ES" sz="2400" b="1" i="1" dirty="0">
                <a:solidFill>
                  <a:schemeClr val="tx1"/>
                </a:solidFill>
              </a:rPr>
              <a:t>adolescencia.</a:t>
            </a:r>
          </a:p>
          <a:p>
            <a:pPr algn="just"/>
            <a:endParaRPr lang="es-ES" sz="2400" b="1" i="1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/>
                </a:solidFill>
              </a:rPr>
              <a:t>Implica </a:t>
            </a:r>
            <a:r>
              <a:rPr lang="es-ES" sz="2400" b="1" i="1" dirty="0">
                <a:solidFill>
                  <a:schemeClr val="tx1"/>
                </a:solidFill>
              </a:rPr>
              <a:t>cambios físicos, cognitivos, emocionales y </a:t>
            </a:r>
            <a:r>
              <a:rPr lang="es-ES" sz="2400" dirty="0">
                <a:solidFill>
                  <a:schemeClr val="tx1"/>
                </a:solidFill>
              </a:rPr>
              <a:t>sociales, y que asume diversas formas en diferentes entornos sociales, culturales y económicos (Lar son y Wilson, 2004).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400" b="1" u="sng" dirty="0">
              <a:solidFill>
                <a:schemeClr val="tx1"/>
              </a:solidFill>
            </a:endParaRP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algn="just"/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20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6557" y="1507173"/>
            <a:ext cx="7858885" cy="3252812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/>
                </a:solidFill>
              </a:rPr>
              <a:t>Un cambio físico importante es el inicio de la </a:t>
            </a:r>
            <a:r>
              <a:rPr lang="es-ES" sz="2400" b="1" i="1" dirty="0">
                <a:solidFill>
                  <a:schemeClr val="tx1"/>
                </a:solidFill>
              </a:rPr>
              <a:t>pubertad</a:t>
            </a:r>
            <a:r>
              <a:rPr lang="es-ES" sz="2400" dirty="0">
                <a:solidFill>
                  <a:schemeClr val="tx1"/>
                </a:solidFill>
              </a:rPr>
              <a:t>: el proceso que conduce a la </a:t>
            </a:r>
            <a:r>
              <a:rPr lang="es-ES" sz="2400" b="1" i="1" dirty="0">
                <a:solidFill>
                  <a:schemeClr val="tx1"/>
                </a:solidFill>
              </a:rPr>
              <a:t>madurez sexual </a:t>
            </a:r>
            <a:r>
              <a:rPr lang="es-ES" sz="2400" dirty="0">
                <a:solidFill>
                  <a:schemeClr val="tx1"/>
                </a:solidFill>
              </a:rPr>
              <a:t>o a la fertilidad (la capacidad para reproducirse).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/>
                </a:solidFill>
              </a:rPr>
              <a:t>Por tradición se pensaba que la adolescencia y la pubertad comenzaban al mismo tiempo.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/>
                </a:solidFill>
              </a:rPr>
              <a:t>Actualmente, se encuentran cambios asociados con la pubertad </a:t>
            </a:r>
            <a:r>
              <a:rPr lang="es-ES" sz="2400" b="1" i="1" dirty="0">
                <a:solidFill>
                  <a:schemeClr val="tx1"/>
                </a:solidFill>
              </a:rPr>
              <a:t>antes de los 10 años</a:t>
            </a:r>
            <a:r>
              <a:rPr lang="es-ES" sz="2400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/>
                </a:solidFill>
              </a:rPr>
              <a:t>Papalia define la adolescencia como el periodo entre los </a:t>
            </a:r>
            <a:r>
              <a:rPr lang="es-ES" sz="2400" b="1" i="1" dirty="0">
                <a:solidFill>
                  <a:schemeClr val="tx1"/>
                </a:solidFill>
              </a:rPr>
              <a:t>11 y 19 o 20 </a:t>
            </a:r>
            <a:r>
              <a:rPr lang="es-ES" sz="2400" dirty="0">
                <a:solidFill>
                  <a:schemeClr val="tx1"/>
                </a:solidFill>
              </a:rPr>
              <a:t>años de edad. </a:t>
            </a:r>
          </a:p>
        </p:txBody>
      </p:sp>
    </p:spTree>
    <p:extLst>
      <p:ext uri="{BB962C8B-B14F-4D97-AF65-F5344CB8AC3E}">
        <p14:creationId xmlns:p14="http://schemas.microsoft.com/office/powerpoint/2010/main" val="2565602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6124" y="1015464"/>
            <a:ext cx="8959752" cy="5108426"/>
          </a:xfrm>
        </p:spPr>
        <p:txBody>
          <a:bodyPr>
            <a:norm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1.2.2. Adolescencia como construcción social</a:t>
            </a:r>
          </a:p>
          <a:p>
            <a:pPr algn="just"/>
            <a:endParaRPr lang="es-ES" b="1" u="sng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 adolescencia es un constructo social.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En la mayoría del mundo, el ingreso a la adolescencia requiere </a:t>
            </a:r>
            <a:r>
              <a:rPr lang="es-ES" b="1" i="1" dirty="0">
                <a:solidFill>
                  <a:schemeClr val="tx1"/>
                </a:solidFill>
              </a:rPr>
              <a:t>más tiempo </a:t>
            </a:r>
            <a:r>
              <a:rPr lang="es-ES" dirty="0">
                <a:solidFill>
                  <a:schemeClr val="tx1"/>
                </a:solidFill>
              </a:rPr>
              <a:t>y es menos evidente que en el pasado.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 pubertad comienza </a:t>
            </a:r>
            <a:r>
              <a:rPr lang="es-ES" b="1" i="1" dirty="0">
                <a:solidFill>
                  <a:schemeClr val="tx1"/>
                </a:solidFill>
              </a:rPr>
              <a:t>antes</a:t>
            </a:r>
            <a:r>
              <a:rPr lang="es-ES" dirty="0">
                <a:solidFill>
                  <a:schemeClr val="tx1"/>
                </a:solidFill>
              </a:rPr>
              <a:t> de lo que solía ocurrir.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El ingreso a una vocación ocurre después y con frecuencia requiere periodos más largos de instrucción educativa y de capacitación vocacional para prepararse para las </a:t>
            </a:r>
            <a:r>
              <a:rPr lang="es-ES" b="1" i="1" dirty="0">
                <a:solidFill>
                  <a:schemeClr val="tx1"/>
                </a:solidFill>
              </a:rPr>
              <a:t>responsabilidades adultas</a:t>
            </a:r>
            <a:r>
              <a:rPr lang="es-ES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También es cada vez más frecuente que el matrimonio, junto con sus responsabilidades acompañantes, ocurra después.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Los adolescentes pasan gran parte de su tiempo en su </a:t>
            </a:r>
            <a:r>
              <a:rPr lang="es-ES" b="1" i="1" dirty="0">
                <a:solidFill>
                  <a:schemeClr val="tx1"/>
                </a:solidFill>
              </a:rPr>
              <a:t>propio mundo</a:t>
            </a:r>
            <a:r>
              <a:rPr lang="es-ES" dirty="0">
                <a:solidFill>
                  <a:schemeClr val="tx1"/>
                </a:solidFill>
              </a:rPr>
              <a:t>, el cual es primordialmente independiente del de los adultos (Larson y Wilson, 2004). </a:t>
            </a:r>
          </a:p>
        </p:txBody>
      </p:sp>
    </p:spTree>
    <p:extLst>
      <p:ext uri="{BB962C8B-B14F-4D97-AF65-F5344CB8AC3E}">
        <p14:creationId xmlns:p14="http://schemas.microsoft.com/office/powerpoint/2010/main" val="2849486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2543" y="1123561"/>
            <a:ext cx="8959752" cy="4967749"/>
          </a:xfrm>
        </p:spPr>
        <p:txBody>
          <a:bodyPr>
            <a:norm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1.2.3. Adolescencia un momento de riesgos y oportunidades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 adolescencia temprana (aproximadamente 11 a 14 años) ofrece oportunidades para el crecimiento, no sólo en las dimensiones físicas sino también en competencia </a:t>
            </a:r>
            <a:r>
              <a:rPr lang="es-ES" b="1" i="1" dirty="0">
                <a:solidFill>
                  <a:schemeClr val="tx1"/>
                </a:solidFill>
              </a:rPr>
              <a:t>cognitiva y social, autonomía, autoestima, e intimidad</a:t>
            </a:r>
            <a:r>
              <a:rPr lang="es-ES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Este periodo también conlleva riesgos.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Algunos adolescentes tienen problemas para manejar todos estos cambios a la vez y es posible que necesiten </a:t>
            </a:r>
            <a:r>
              <a:rPr lang="es-ES" b="1" i="1" dirty="0">
                <a:solidFill>
                  <a:schemeClr val="tx1"/>
                </a:solidFill>
              </a:rPr>
              <a:t>ayuda para superar los riesgos </a:t>
            </a:r>
            <a:r>
              <a:rPr lang="es-ES" dirty="0">
                <a:solidFill>
                  <a:schemeClr val="tx1"/>
                </a:solidFill>
              </a:rPr>
              <a:t>que encuentran a lo largo del camino.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 adolescencia es un tiempo de incremento en la divergencia entre la mayoría de los jóvenes, que se dirigen hacia una adultez satisfactoria y productiva, y una considerable minoría que se enfrentará con problemas importantes (</a:t>
            </a:r>
            <a:r>
              <a:rPr lang="es-ES" dirty="0" err="1">
                <a:solidFill>
                  <a:schemeClr val="tx1"/>
                </a:solidFill>
              </a:rPr>
              <a:t>Offer</a:t>
            </a:r>
            <a:r>
              <a:rPr lang="es-ES" dirty="0">
                <a:solidFill>
                  <a:schemeClr val="tx1"/>
                </a:solidFill>
              </a:rPr>
              <a:t>, </a:t>
            </a:r>
            <a:r>
              <a:rPr lang="es-ES" dirty="0" err="1">
                <a:solidFill>
                  <a:schemeClr val="tx1"/>
                </a:solidFill>
              </a:rPr>
              <a:t>Kaiz</a:t>
            </a:r>
            <a:r>
              <a:rPr lang="es-ES" dirty="0">
                <a:solidFill>
                  <a:schemeClr val="tx1"/>
                </a:solidFill>
              </a:rPr>
              <a:t>, </a:t>
            </a:r>
            <a:r>
              <a:rPr lang="es-ES" dirty="0" err="1">
                <a:solidFill>
                  <a:schemeClr val="tx1"/>
                </a:solidFill>
              </a:rPr>
              <a:t>Ostrov</a:t>
            </a:r>
            <a:r>
              <a:rPr lang="es-ES" dirty="0">
                <a:solidFill>
                  <a:schemeClr val="tx1"/>
                </a:solidFill>
              </a:rPr>
              <a:t> y Albert, 2002; </a:t>
            </a:r>
            <a:r>
              <a:rPr lang="es-ES" dirty="0" err="1">
                <a:solidFill>
                  <a:schemeClr val="tx1"/>
                </a:solidFill>
              </a:rPr>
              <a:t>Offer</a:t>
            </a:r>
            <a:r>
              <a:rPr lang="es-ES" dirty="0">
                <a:solidFill>
                  <a:schemeClr val="tx1"/>
                </a:solidFill>
              </a:rPr>
              <a:t>, </a:t>
            </a:r>
            <a:r>
              <a:rPr lang="es-ES" dirty="0" err="1">
                <a:solidFill>
                  <a:schemeClr val="tx1"/>
                </a:solidFill>
              </a:rPr>
              <a:t>Offer</a:t>
            </a:r>
            <a:r>
              <a:rPr lang="es-ES" dirty="0">
                <a:solidFill>
                  <a:schemeClr val="tx1"/>
                </a:solidFill>
              </a:rPr>
              <a:t> y </a:t>
            </a:r>
            <a:r>
              <a:rPr lang="es-ES" dirty="0" err="1">
                <a:solidFill>
                  <a:schemeClr val="tx1"/>
                </a:solidFill>
              </a:rPr>
              <a:t>Ostrov</a:t>
            </a:r>
            <a:r>
              <a:rPr lang="es-ES" dirty="0">
                <a:solidFill>
                  <a:schemeClr val="tx1"/>
                </a:solidFill>
              </a:rPr>
              <a:t>, 2004; </a:t>
            </a:r>
            <a:r>
              <a:rPr lang="es-ES" dirty="0" err="1">
                <a:solidFill>
                  <a:schemeClr val="tx1"/>
                </a:solidFill>
              </a:rPr>
              <a:t>Offer</a:t>
            </a:r>
            <a:r>
              <a:rPr lang="es-ES" dirty="0">
                <a:solidFill>
                  <a:schemeClr val="tx1"/>
                </a:solidFill>
              </a:rPr>
              <a:t> y </a:t>
            </a:r>
            <a:r>
              <a:rPr lang="es-ES" dirty="0" err="1">
                <a:solidFill>
                  <a:schemeClr val="tx1"/>
                </a:solidFill>
              </a:rPr>
              <a:t>Schonert-Reichl</a:t>
            </a:r>
            <a:r>
              <a:rPr lang="es-ES" dirty="0">
                <a:solidFill>
                  <a:schemeClr val="tx1"/>
                </a:solidFill>
              </a:rPr>
              <a:t>, 1992).</a:t>
            </a:r>
          </a:p>
        </p:txBody>
      </p:sp>
    </p:spTree>
    <p:extLst>
      <p:ext uri="{BB962C8B-B14F-4D97-AF65-F5344CB8AC3E}">
        <p14:creationId xmlns:p14="http://schemas.microsoft.com/office/powerpoint/2010/main" val="2952291833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</TotalTime>
  <Words>451</Words>
  <Application>Microsoft Office PowerPoint</Application>
  <PresentationFormat>Panorámica</PresentationFormat>
  <Paragraphs>30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Espiral</vt:lpstr>
      <vt:lpstr>PSICOLOGÍA DEL DESARROLLO II</vt:lpstr>
      <vt:lpstr>UNIDAD 1  DESARROLLO PSICOEVOLUTIVO DE LA ADOLESCENCIA</vt:lpstr>
      <vt:lpstr>TEMA 1  1.2. INTRODUCCIÓN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APLICADA A LA ODONTOLOGÍA</dc:title>
  <dc:creator>Hp</dc:creator>
  <cp:lastModifiedBy>Alejandra Salome Sarmiento Benavides</cp:lastModifiedBy>
  <cp:revision>12</cp:revision>
  <dcterms:created xsi:type="dcterms:W3CDTF">2020-05-20T17:15:24Z</dcterms:created>
  <dcterms:modified xsi:type="dcterms:W3CDTF">2024-10-03T12:22:25Z</dcterms:modified>
</cp:coreProperties>
</file>