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grandir Bold" charset="1" panose="00000800000000000000"/>
      <p:regular r:id="rId12"/>
    </p:embeddedFont>
    <p:embeddedFont>
      <p:font typeface="Agrandir Medium" charset="1" panose="00000600000000000000"/>
      <p:regular r:id="rId13"/>
    </p:embeddedFont>
    <p:embeddedFont>
      <p:font typeface="Inter" charset="1" panose="020B0502030000000004"/>
      <p:regular r:id="rId14"/>
    </p:embeddedFont>
    <p:embeddedFont>
      <p:font typeface="Inter Semi-Bold" charset="1" panose="020005030000000200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7.png" Type="http://schemas.openxmlformats.org/officeDocument/2006/relationships/image"/><Relationship Id="rId2" Target="../media/image15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6.png" Type="http://schemas.openxmlformats.org/officeDocument/2006/relationships/image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09700" y="2591114"/>
            <a:ext cx="8718940" cy="3845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70"/>
              </a:lnSpc>
            </a:pPr>
            <a:r>
              <a:rPr lang="en-US" sz="12097" spc="375" b="true">
                <a:solidFill>
                  <a:srgbClr val="FDEDEB"/>
                </a:solidFill>
                <a:latin typeface="Agrandir Bold"/>
                <a:ea typeface="Agrandir Bold"/>
                <a:cs typeface="Agrandir Bold"/>
                <a:sym typeface="Agrandir Bold"/>
              </a:rPr>
              <a:t>Códigos culturales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33525" y="6536376"/>
            <a:ext cx="7273346" cy="70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3999" b="true">
                <a:solidFill>
                  <a:srgbClr val="67595E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Lenguaje de señas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322160" y="1704963"/>
            <a:ext cx="6782515" cy="6877074"/>
          </a:xfrm>
          <a:custGeom>
            <a:avLst/>
            <a:gdLst/>
            <a:ahLst/>
            <a:cxnLst/>
            <a:rect r="r" b="b" t="t" l="l"/>
            <a:pathLst>
              <a:path h="6877074" w="6782515">
                <a:moveTo>
                  <a:pt x="0" y="0"/>
                </a:moveTo>
                <a:lnTo>
                  <a:pt x="6782515" y="0"/>
                </a:lnTo>
                <a:lnTo>
                  <a:pt x="6782515" y="6877074"/>
                </a:lnTo>
                <a:lnTo>
                  <a:pt x="0" y="6877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020098" y="9504408"/>
            <a:ext cx="4535804" cy="1245284"/>
          </a:xfrm>
          <a:custGeom>
            <a:avLst/>
            <a:gdLst/>
            <a:ahLst/>
            <a:cxnLst/>
            <a:rect r="r" b="b" t="t" l="l"/>
            <a:pathLst>
              <a:path h="1245284" w="4535804">
                <a:moveTo>
                  <a:pt x="0" y="0"/>
                </a:moveTo>
                <a:lnTo>
                  <a:pt x="4535804" y="0"/>
                </a:lnTo>
                <a:lnTo>
                  <a:pt x="4535804" y="1245285"/>
                </a:lnTo>
                <a:lnTo>
                  <a:pt x="0" y="1245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466440" y="568547"/>
            <a:ext cx="3358901" cy="610709"/>
          </a:xfrm>
          <a:custGeom>
            <a:avLst/>
            <a:gdLst/>
            <a:ahLst/>
            <a:cxnLst/>
            <a:rect r="r" b="b" t="t" l="l"/>
            <a:pathLst>
              <a:path h="610709" w="3358901">
                <a:moveTo>
                  <a:pt x="0" y="0"/>
                </a:moveTo>
                <a:lnTo>
                  <a:pt x="3358901" y="0"/>
                </a:lnTo>
                <a:lnTo>
                  <a:pt x="3358901" y="610709"/>
                </a:lnTo>
                <a:lnTo>
                  <a:pt x="0" y="6107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-1657771" y="1242441"/>
            <a:ext cx="2686471" cy="2748307"/>
          </a:xfrm>
          <a:custGeom>
            <a:avLst/>
            <a:gdLst/>
            <a:ahLst/>
            <a:cxnLst/>
            <a:rect r="r" b="b" t="t" l="l"/>
            <a:pathLst>
              <a:path h="2748307" w="2686471">
                <a:moveTo>
                  <a:pt x="0" y="0"/>
                </a:moveTo>
                <a:lnTo>
                  <a:pt x="2686471" y="0"/>
                </a:lnTo>
                <a:lnTo>
                  <a:pt x="2686471" y="2748307"/>
                </a:lnTo>
                <a:lnTo>
                  <a:pt x="0" y="2748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199503" y="-1856649"/>
            <a:ext cx="3027829" cy="2730551"/>
          </a:xfrm>
          <a:custGeom>
            <a:avLst/>
            <a:gdLst/>
            <a:ahLst/>
            <a:cxnLst/>
            <a:rect r="r" b="b" t="t" l="l"/>
            <a:pathLst>
              <a:path h="2730551" w="3027829">
                <a:moveTo>
                  <a:pt x="0" y="0"/>
                </a:moveTo>
                <a:lnTo>
                  <a:pt x="3027829" y="0"/>
                </a:lnTo>
                <a:lnTo>
                  <a:pt x="3027829" y="2730550"/>
                </a:lnTo>
                <a:lnTo>
                  <a:pt x="0" y="2730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6354022" y="9654464"/>
            <a:ext cx="1782073" cy="1163207"/>
          </a:xfrm>
          <a:custGeom>
            <a:avLst/>
            <a:gdLst/>
            <a:ahLst/>
            <a:cxnLst/>
            <a:rect r="r" b="b" t="t" l="l"/>
            <a:pathLst>
              <a:path h="1163207" w="1782073">
                <a:moveTo>
                  <a:pt x="0" y="0"/>
                </a:moveTo>
                <a:lnTo>
                  <a:pt x="1782073" y="0"/>
                </a:lnTo>
                <a:lnTo>
                  <a:pt x="1782073" y="1163207"/>
                </a:lnTo>
                <a:lnTo>
                  <a:pt x="0" y="11632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8806871" y="9654464"/>
            <a:ext cx="3275267" cy="1265072"/>
          </a:xfrm>
          <a:custGeom>
            <a:avLst/>
            <a:gdLst/>
            <a:ahLst/>
            <a:cxnLst/>
            <a:rect r="r" b="b" t="t" l="l"/>
            <a:pathLst>
              <a:path h="1265072" w="3275267">
                <a:moveTo>
                  <a:pt x="0" y="0"/>
                </a:moveTo>
                <a:lnTo>
                  <a:pt x="3275267" y="0"/>
                </a:lnTo>
                <a:lnTo>
                  <a:pt x="3275267" y="1265072"/>
                </a:lnTo>
                <a:lnTo>
                  <a:pt x="0" y="12650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09700" y="1867209"/>
            <a:ext cx="9151045" cy="210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1"/>
              </a:lnSpc>
            </a:pPr>
            <a:r>
              <a:rPr lang="en-US" b="true" sz="6700" spc="207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¿Qué son los códigos culturales?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09700" y="4495271"/>
            <a:ext cx="7990057" cy="420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 spc="23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US" sz="3999" spc="239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on hábitos, costumbres, símbolos y normas compartidas por un grupo que otorgan significado a objetos, situaciones y comportamientos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560745" y="2145897"/>
            <a:ext cx="6698555" cy="5995207"/>
          </a:xfrm>
          <a:custGeom>
            <a:avLst/>
            <a:gdLst/>
            <a:ahLst/>
            <a:cxnLst/>
            <a:rect r="r" b="b" t="t" l="l"/>
            <a:pathLst>
              <a:path h="5995207" w="6698555">
                <a:moveTo>
                  <a:pt x="0" y="0"/>
                </a:moveTo>
                <a:lnTo>
                  <a:pt x="6698555" y="0"/>
                </a:lnTo>
                <a:lnTo>
                  <a:pt x="6698555" y="5995206"/>
                </a:lnTo>
                <a:lnTo>
                  <a:pt x="0" y="5995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7238" y="9258300"/>
            <a:ext cx="5231196" cy="1436201"/>
          </a:xfrm>
          <a:custGeom>
            <a:avLst/>
            <a:gdLst/>
            <a:ahLst/>
            <a:cxnLst/>
            <a:rect r="r" b="b" t="t" l="l"/>
            <a:pathLst>
              <a:path h="1436201" w="5231196">
                <a:moveTo>
                  <a:pt x="0" y="0"/>
                </a:moveTo>
                <a:lnTo>
                  <a:pt x="5231196" y="0"/>
                </a:lnTo>
                <a:lnTo>
                  <a:pt x="5231196" y="1436201"/>
                </a:lnTo>
                <a:lnTo>
                  <a:pt x="0" y="1436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51049" y="-714732"/>
            <a:ext cx="3079844" cy="3150735"/>
          </a:xfrm>
          <a:custGeom>
            <a:avLst/>
            <a:gdLst/>
            <a:ahLst/>
            <a:cxnLst/>
            <a:rect r="r" b="b" t="t" l="l"/>
            <a:pathLst>
              <a:path h="3150735" w="3079844">
                <a:moveTo>
                  <a:pt x="0" y="0"/>
                </a:moveTo>
                <a:lnTo>
                  <a:pt x="3079844" y="0"/>
                </a:lnTo>
                <a:lnTo>
                  <a:pt x="3079844" y="3150735"/>
                </a:lnTo>
                <a:lnTo>
                  <a:pt x="0" y="3150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2119685" y="-1701851"/>
            <a:ext cx="3027829" cy="2730551"/>
          </a:xfrm>
          <a:custGeom>
            <a:avLst/>
            <a:gdLst/>
            <a:ahLst/>
            <a:cxnLst/>
            <a:rect r="r" b="b" t="t" l="l"/>
            <a:pathLst>
              <a:path h="2730551" w="3027829">
                <a:moveTo>
                  <a:pt x="0" y="0"/>
                </a:moveTo>
                <a:lnTo>
                  <a:pt x="3027828" y="0"/>
                </a:lnTo>
                <a:lnTo>
                  <a:pt x="3027828" y="2730551"/>
                </a:lnTo>
                <a:lnTo>
                  <a:pt x="0" y="27305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9691374" y="9558681"/>
            <a:ext cx="3771231" cy="1456638"/>
          </a:xfrm>
          <a:custGeom>
            <a:avLst/>
            <a:gdLst/>
            <a:ahLst/>
            <a:cxnLst/>
            <a:rect r="r" b="b" t="t" l="l"/>
            <a:pathLst>
              <a:path h="1456638" w="3771231">
                <a:moveTo>
                  <a:pt x="0" y="0"/>
                </a:moveTo>
                <a:lnTo>
                  <a:pt x="3771231" y="0"/>
                </a:lnTo>
                <a:lnTo>
                  <a:pt x="3771231" y="1456638"/>
                </a:lnTo>
                <a:lnTo>
                  <a:pt x="0" y="1456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720411" y="717761"/>
            <a:ext cx="8538889" cy="210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1"/>
              </a:lnSpc>
            </a:pPr>
            <a:r>
              <a:rPr lang="en-US" b="true" sz="6700" spc="207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¿Qué es el lenguaje de señas?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20411" y="3196950"/>
            <a:ext cx="7990057" cy="561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23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3999" spc="239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 una lengua natural de expresión visual y gestual utilizada principalmente por personas sordas</a:t>
            </a:r>
          </a:p>
          <a:p>
            <a:pPr algn="just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 spc="239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Se basa en signos realizados con las manos, expresiones faciales y movimientos corporales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167238" y="9258300"/>
            <a:ext cx="5231196" cy="1436201"/>
          </a:xfrm>
          <a:custGeom>
            <a:avLst/>
            <a:gdLst/>
            <a:ahLst/>
            <a:cxnLst/>
            <a:rect r="r" b="b" t="t" l="l"/>
            <a:pathLst>
              <a:path h="1436201" w="5231196">
                <a:moveTo>
                  <a:pt x="0" y="0"/>
                </a:moveTo>
                <a:lnTo>
                  <a:pt x="5231196" y="0"/>
                </a:lnTo>
                <a:lnTo>
                  <a:pt x="5231196" y="1436201"/>
                </a:lnTo>
                <a:lnTo>
                  <a:pt x="0" y="1436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51049" y="-714732"/>
            <a:ext cx="3079844" cy="3150735"/>
          </a:xfrm>
          <a:custGeom>
            <a:avLst/>
            <a:gdLst/>
            <a:ahLst/>
            <a:cxnLst/>
            <a:rect r="r" b="b" t="t" l="l"/>
            <a:pathLst>
              <a:path h="3150735" w="3079844">
                <a:moveTo>
                  <a:pt x="0" y="0"/>
                </a:moveTo>
                <a:lnTo>
                  <a:pt x="3079844" y="0"/>
                </a:lnTo>
                <a:lnTo>
                  <a:pt x="3079844" y="3150735"/>
                </a:lnTo>
                <a:lnTo>
                  <a:pt x="0" y="3150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119685" y="-1701851"/>
            <a:ext cx="3027829" cy="2730551"/>
          </a:xfrm>
          <a:custGeom>
            <a:avLst/>
            <a:gdLst/>
            <a:ahLst/>
            <a:cxnLst/>
            <a:rect r="r" b="b" t="t" l="l"/>
            <a:pathLst>
              <a:path h="2730551" w="3027829">
                <a:moveTo>
                  <a:pt x="0" y="0"/>
                </a:moveTo>
                <a:lnTo>
                  <a:pt x="3027828" y="0"/>
                </a:lnTo>
                <a:lnTo>
                  <a:pt x="3027828" y="2730551"/>
                </a:lnTo>
                <a:lnTo>
                  <a:pt x="0" y="2730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691374" y="9558681"/>
            <a:ext cx="3771231" cy="1456638"/>
          </a:xfrm>
          <a:custGeom>
            <a:avLst/>
            <a:gdLst/>
            <a:ahLst/>
            <a:cxnLst/>
            <a:rect r="r" b="b" t="t" l="l"/>
            <a:pathLst>
              <a:path h="1456638" w="3771231">
                <a:moveTo>
                  <a:pt x="0" y="0"/>
                </a:moveTo>
                <a:lnTo>
                  <a:pt x="3771231" y="0"/>
                </a:lnTo>
                <a:lnTo>
                  <a:pt x="3771231" y="1456638"/>
                </a:lnTo>
                <a:lnTo>
                  <a:pt x="0" y="1456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294899" y="1953390"/>
            <a:ext cx="6132986" cy="6380219"/>
          </a:xfrm>
          <a:custGeom>
            <a:avLst/>
            <a:gdLst/>
            <a:ahLst/>
            <a:cxnLst/>
            <a:rect r="r" b="b" t="t" l="l"/>
            <a:pathLst>
              <a:path h="6380219" w="6132986">
                <a:moveTo>
                  <a:pt x="0" y="0"/>
                </a:moveTo>
                <a:lnTo>
                  <a:pt x="6132986" y="0"/>
                </a:lnTo>
                <a:lnTo>
                  <a:pt x="6132986" y="6380220"/>
                </a:lnTo>
                <a:lnTo>
                  <a:pt x="0" y="63802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69361" y="2905349"/>
            <a:ext cx="6473538" cy="6022350"/>
            <a:chOff x="0" y="0"/>
            <a:chExt cx="939982" cy="8744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9982" cy="874468"/>
            </a:xfrm>
            <a:custGeom>
              <a:avLst/>
              <a:gdLst/>
              <a:ahLst/>
              <a:cxnLst/>
              <a:rect r="r" b="b" t="t" l="l"/>
              <a:pathLst>
                <a:path h="874468" w="939982">
                  <a:moveTo>
                    <a:pt x="17939" y="0"/>
                  </a:moveTo>
                  <a:lnTo>
                    <a:pt x="922043" y="0"/>
                  </a:lnTo>
                  <a:cubicBezTo>
                    <a:pt x="931951" y="0"/>
                    <a:pt x="939982" y="8032"/>
                    <a:pt x="939982" y="17939"/>
                  </a:cubicBezTo>
                  <a:lnTo>
                    <a:pt x="939982" y="856529"/>
                  </a:lnTo>
                  <a:cubicBezTo>
                    <a:pt x="939982" y="861287"/>
                    <a:pt x="938092" y="865850"/>
                    <a:pt x="934728" y="869214"/>
                  </a:cubicBezTo>
                  <a:cubicBezTo>
                    <a:pt x="931364" y="872578"/>
                    <a:pt x="926801" y="874468"/>
                    <a:pt x="922043" y="874468"/>
                  </a:cubicBezTo>
                  <a:lnTo>
                    <a:pt x="17939" y="874468"/>
                  </a:lnTo>
                  <a:cubicBezTo>
                    <a:pt x="8032" y="874468"/>
                    <a:pt x="0" y="866437"/>
                    <a:pt x="0" y="856529"/>
                  </a:cubicBezTo>
                  <a:lnTo>
                    <a:pt x="0" y="17939"/>
                  </a:lnTo>
                  <a:cubicBezTo>
                    <a:pt x="0" y="8032"/>
                    <a:pt x="8032" y="0"/>
                    <a:pt x="17939" y="0"/>
                  </a:cubicBezTo>
                  <a:close/>
                </a:path>
              </a:pathLst>
            </a:custGeom>
            <a:solidFill>
              <a:srgbClr val="FDEDEB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104775"/>
              <a:ext cx="939982" cy="769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198822" y="3645702"/>
            <a:ext cx="4814615" cy="109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2"/>
              </a:lnSpc>
            </a:pPr>
            <a:r>
              <a:rPr lang="en-US" b="true" sz="6643">
                <a:solidFill>
                  <a:srgbClr val="67595E"/>
                </a:solidFill>
                <a:latin typeface="Agrandir Bold"/>
                <a:ea typeface="Agrandir Bold"/>
                <a:cs typeface="Agrandir Bold"/>
                <a:sym typeface="Agrandir Bold"/>
              </a:rPr>
              <a:t>01.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61126" y="4800014"/>
            <a:ext cx="5090008" cy="291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b="true" sz="3000" spc="179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El intérprete de lengua de señas es un mediador lingüístico y cultural entre personas sordas y oyentes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445101" y="2905349"/>
            <a:ext cx="6473538" cy="6022350"/>
            <a:chOff x="0" y="0"/>
            <a:chExt cx="939982" cy="8744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39982" cy="874468"/>
            </a:xfrm>
            <a:custGeom>
              <a:avLst/>
              <a:gdLst/>
              <a:ahLst/>
              <a:cxnLst/>
              <a:rect r="r" b="b" t="t" l="l"/>
              <a:pathLst>
                <a:path h="874468" w="939982">
                  <a:moveTo>
                    <a:pt x="17939" y="0"/>
                  </a:moveTo>
                  <a:lnTo>
                    <a:pt x="922043" y="0"/>
                  </a:lnTo>
                  <a:cubicBezTo>
                    <a:pt x="931951" y="0"/>
                    <a:pt x="939982" y="8032"/>
                    <a:pt x="939982" y="17939"/>
                  </a:cubicBezTo>
                  <a:lnTo>
                    <a:pt x="939982" y="856529"/>
                  </a:lnTo>
                  <a:cubicBezTo>
                    <a:pt x="939982" y="861287"/>
                    <a:pt x="938092" y="865850"/>
                    <a:pt x="934728" y="869214"/>
                  </a:cubicBezTo>
                  <a:cubicBezTo>
                    <a:pt x="931364" y="872578"/>
                    <a:pt x="926801" y="874468"/>
                    <a:pt x="922043" y="874468"/>
                  </a:cubicBezTo>
                  <a:lnTo>
                    <a:pt x="17939" y="874468"/>
                  </a:lnTo>
                  <a:cubicBezTo>
                    <a:pt x="8032" y="874468"/>
                    <a:pt x="0" y="866437"/>
                    <a:pt x="0" y="856529"/>
                  </a:cubicBezTo>
                  <a:lnTo>
                    <a:pt x="0" y="17939"/>
                  </a:lnTo>
                  <a:cubicBezTo>
                    <a:pt x="0" y="8032"/>
                    <a:pt x="8032" y="0"/>
                    <a:pt x="17939" y="0"/>
                  </a:cubicBezTo>
                  <a:close/>
                </a:path>
              </a:pathLst>
            </a:custGeom>
            <a:solidFill>
              <a:srgbClr val="F1B2B8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104775"/>
              <a:ext cx="939982" cy="769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74563" y="3645702"/>
            <a:ext cx="4814615" cy="109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2"/>
              </a:lnSpc>
            </a:pPr>
            <a:r>
              <a:rPr lang="en-US" b="true" sz="6643">
                <a:solidFill>
                  <a:srgbClr val="67595E"/>
                </a:solidFill>
                <a:latin typeface="Agrandir Bold"/>
                <a:ea typeface="Agrandir Bold"/>
                <a:cs typeface="Agrandir Bold"/>
                <a:sym typeface="Agrandir Bold"/>
              </a:rPr>
              <a:t>02.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36866" y="4800014"/>
            <a:ext cx="5090008" cy="291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b="true" sz="3000" spc="179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Su función es transmitir el mensaje de manera fiel, considerando el contexto y lo emocional del receptor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167238" y="9258300"/>
            <a:ext cx="5231196" cy="1436201"/>
          </a:xfrm>
          <a:custGeom>
            <a:avLst/>
            <a:gdLst/>
            <a:ahLst/>
            <a:cxnLst/>
            <a:rect r="r" b="b" t="t" l="l"/>
            <a:pathLst>
              <a:path h="1436201" w="5231196">
                <a:moveTo>
                  <a:pt x="0" y="0"/>
                </a:moveTo>
                <a:lnTo>
                  <a:pt x="5231196" y="0"/>
                </a:lnTo>
                <a:lnTo>
                  <a:pt x="5231196" y="1436201"/>
                </a:lnTo>
                <a:lnTo>
                  <a:pt x="0" y="1436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1251049" y="-714732"/>
            <a:ext cx="3079844" cy="3150735"/>
          </a:xfrm>
          <a:custGeom>
            <a:avLst/>
            <a:gdLst/>
            <a:ahLst/>
            <a:cxnLst/>
            <a:rect r="r" b="b" t="t" l="l"/>
            <a:pathLst>
              <a:path h="3150735" w="3079844">
                <a:moveTo>
                  <a:pt x="0" y="0"/>
                </a:moveTo>
                <a:lnTo>
                  <a:pt x="3079844" y="0"/>
                </a:lnTo>
                <a:lnTo>
                  <a:pt x="3079844" y="3150735"/>
                </a:lnTo>
                <a:lnTo>
                  <a:pt x="0" y="3150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2119685" y="-1701851"/>
            <a:ext cx="3027829" cy="2730551"/>
          </a:xfrm>
          <a:custGeom>
            <a:avLst/>
            <a:gdLst/>
            <a:ahLst/>
            <a:cxnLst/>
            <a:rect r="r" b="b" t="t" l="l"/>
            <a:pathLst>
              <a:path h="2730551" w="3027829">
                <a:moveTo>
                  <a:pt x="0" y="0"/>
                </a:moveTo>
                <a:lnTo>
                  <a:pt x="3027828" y="0"/>
                </a:lnTo>
                <a:lnTo>
                  <a:pt x="3027828" y="2730551"/>
                </a:lnTo>
                <a:lnTo>
                  <a:pt x="0" y="2730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9691374" y="9558681"/>
            <a:ext cx="3771231" cy="1456638"/>
          </a:xfrm>
          <a:custGeom>
            <a:avLst/>
            <a:gdLst/>
            <a:ahLst/>
            <a:cxnLst/>
            <a:rect r="r" b="b" t="t" l="l"/>
            <a:pathLst>
              <a:path h="1456638" w="3771231">
                <a:moveTo>
                  <a:pt x="0" y="0"/>
                </a:moveTo>
                <a:lnTo>
                  <a:pt x="3771231" y="0"/>
                </a:lnTo>
                <a:lnTo>
                  <a:pt x="3771231" y="1456638"/>
                </a:lnTo>
                <a:lnTo>
                  <a:pt x="0" y="1456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1929114" y="464535"/>
            <a:ext cx="14429772" cy="210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71"/>
              </a:lnSpc>
              <a:spcBef>
                <a:spcPct val="0"/>
              </a:spcBef>
            </a:pPr>
            <a:r>
              <a:rPr lang="en-US" b="true" sz="6700" spc="207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Código</a:t>
            </a:r>
            <a:r>
              <a:rPr lang="en-US" b="true" sz="6700" spc="207" strike="noStrike" u="non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 de interpretación en tareas (lenguaje de señas)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68024" y="885825"/>
            <a:ext cx="14351953" cy="210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1"/>
              </a:lnSpc>
            </a:pPr>
            <a:r>
              <a:rPr lang="en-US" b="true" sz="6700" spc="207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Proceso de interpretación en lengua de señas</a:t>
            </a:r>
          </a:p>
        </p:txBody>
      </p:sp>
      <p:sp>
        <p:nvSpPr>
          <p:cNvPr name="AutoShape 4" id="4"/>
          <p:cNvSpPr/>
          <p:nvPr/>
        </p:nvSpPr>
        <p:spPr>
          <a:xfrm>
            <a:off x="-886757" y="4074701"/>
            <a:ext cx="20061513" cy="0"/>
          </a:xfrm>
          <a:prstGeom prst="line">
            <a:avLst/>
          </a:prstGeom>
          <a:ln cap="flat" w="28575">
            <a:solidFill>
              <a:srgbClr val="FDEDE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3894792" y="3823673"/>
            <a:ext cx="502056" cy="50205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DEDE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874104" y="3823673"/>
            <a:ext cx="502056" cy="50205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DEDEB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853415" y="3823673"/>
            <a:ext cx="502056" cy="50205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DEDEB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26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832727" y="3823673"/>
            <a:ext cx="502056" cy="50205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DEDEB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53187" y="4736252"/>
            <a:ext cx="2954433" cy="4097204"/>
            <a:chOff x="0" y="0"/>
            <a:chExt cx="939982" cy="130356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39982" cy="1303566"/>
            </a:xfrm>
            <a:custGeom>
              <a:avLst/>
              <a:gdLst/>
              <a:ahLst/>
              <a:cxnLst/>
              <a:rect r="r" b="b" t="t" l="l"/>
              <a:pathLst>
                <a:path h="1303566" w="939982">
                  <a:moveTo>
                    <a:pt x="39307" y="0"/>
                  </a:moveTo>
                  <a:lnTo>
                    <a:pt x="900676" y="0"/>
                  </a:lnTo>
                  <a:cubicBezTo>
                    <a:pt x="911100" y="0"/>
                    <a:pt x="921098" y="4141"/>
                    <a:pt x="928470" y="11513"/>
                  </a:cubicBezTo>
                  <a:cubicBezTo>
                    <a:pt x="935841" y="18884"/>
                    <a:pt x="939982" y="28882"/>
                    <a:pt x="939982" y="39307"/>
                  </a:cubicBezTo>
                  <a:lnTo>
                    <a:pt x="939982" y="1264260"/>
                  </a:lnTo>
                  <a:cubicBezTo>
                    <a:pt x="939982" y="1274684"/>
                    <a:pt x="935841" y="1284682"/>
                    <a:pt x="928470" y="1292054"/>
                  </a:cubicBezTo>
                  <a:cubicBezTo>
                    <a:pt x="921098" y="1299425"/>
                    <a:pt x="911100" y="1303566"/>
                    <a:pt x="900676" y="1303566"/>
                  </a:cubicBezTo>
                  <a:lnTo>
                    <a:pt x="39307" y="1303566"/>
                  </a:lnTo>
                  <a:cubicBezTo>
                    <a:pt x="28882" y="1303566"/>
                    <a:pt x="18884" y="1299425"/>
                    <a:pt x="11513" y="1292054"/>
                  </a:cubicBezTo>
                  <a:cubicBezTo>
                    <a:pt x="4141" y="1284682"/>
                    <a:pt x="0" y="1274684"/>
                    <a:pt x="0" y="1264260"/>
                  </a:cubicBezTo>
                  <a:lnTo>
                    <a:pt x="0" y="39307"/>
                  </a:lnTo>
                  <a:cubicBezTo>
                    <a:pt x="0" y="28882"/>
                    <a:pt x="4141" y="18884"/>
                    <a:pt x="11513" y="11513"/>
                  </a:cubicBezTo>
                  <a:cubicBezTo>
                    <a:pt x="18884" y="4141"/>
                    <a:pt x="28882" y="0"/>
                    <a:pt x="39307" y="0"/>
                  </a:cubicBezTo>
                  <a:close/>
                </a:path>
              </a:pathLst>
            </a:custGeom>
            <a:solidFill>
              <a:srgbClr val="FDEDEB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104775"/>
              <a:ext cx="939982" cy="1198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768899" y="5228819"/>
            <a:ext cx="2197323" cy="81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67595E"/>
                </a:solidFill>
                <a:latin typeface="Agrandir Bold"/>
                <a:ea typeface="Agrandir Bold"/>
                <a:cs typeface="Agrandir Bold"/>
                <a:sym typeface="Agrandir Bold"/>
              </a:rPr>
              <a:t>01.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68899" y="6174970"/>
            <a:ext cx="2323009" cy="1546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b="true" sz="2000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Ana</a:t>
            </a:r>
            <a:r>
              <a:rPr lang="en-US" b="true" sz="2000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lizar el contenido y contexto del mensaje original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532135" y="4736252"/>
            <a:ext cx="2954433" cy="4097204"/>
            <a:chOff x="0" y="0"/>
            <a:chExt cx="939982" cy="130356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39982" cy="1303566"/>
            </a:xfrm>
            <a:custGeom>
              <a:avLst/>
              <a:gdLst/>
              <a:ahLst/>
              <a:cxnLst/>
              <a:rect r="r" b="b" t="t" l="l"/>
              <a:pathLst>
                <a:path h="1303566" w="939982">
                  <a:moveTo>
                    <a:pt x="39307" y="0"/>
                  </a:moveTo>
                  <a:lnTo>
                    <a:pt x="900676" y="0"/>
                  </a:lnTo>
                  <a:cubicBezTo>
                    <a:pt x="911100" y="0"/>
                    <a:pt x="921098" y="4141"/>
                    <a:pt x="928470" y="11513"/>
                  </a:cubicBezTo>
                  <a:cubicBezTo>
                    <a:pt x="935841" y="18884"/>
                    <a:pt x="939982" y="28882"/>
                    <a:pt x="939982" y="39307"/>
                  </a:cubicBezTo>
                  <a:lnTo>
                    <a:pt x="939982" y="1264260"/>
                  </a:lnTo>
                  <a:cubicBezTo>
                    <a:pt x="939982" y="1274684"/>
                    <a:pt x="935841" y="1284682"/>
                    <a:pt x="928470" y="1292054"/>
                  </a:cubicBezTo>
                  <a:cubicBezTo>
                    <a:pt x="921098" y="1299425"/>
                    <a:pt x="911100" y="1303566"/>
                    <a:pt x="900676" y="1303566"/>
                  </a:cubicBezTo>
                  <a:lnTo>
                    <a:pt x="39307" y="1303566"/>
                  </a:lnTo>
                  <a:cubicBezTo>
                    <a:pt x="28882" y="1303566"/>
                    <a:pt x="18884" y="1299425"/>
                    <a:pt x="11513" y="1292054"/>
                  </a:cubicBezTo>
                  <a:cubicBezTo>
                    <a:pt x="4141" y="1284682"/>
                    <a:pt x="0" y="1274684"/>
                    <a:pt x="0" y="1264260"/>
                  </a:cubicBezTo>
                  <a:lnTo>
                    <a:pt x="0" y="39307"/>
                  </a:lnTo>
                  <a:cubicBezTo>
                    <a:pt x="0" y="28882"/>
                    <a:pt x="4141" y="18884"/>
                    <a:pt x="11513" y="11513"/>
                  </a:cubicBezTo>
                  <a:cubicBezTo>
                    <a:pt x="18884" y="4141"/>
                    <a:pt x="28882" y="0"/>
                    <a:pt x="39307" y="0"/>
                  </a:cubicBezTo>
                  <a:close/>
                </a:path>
              </a:pathLst>
            </a:custGeom>
            <a:solidFill>
              <a:srgbClr val="F1B2B8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04775"/>
              <a:ext cx="939982" cy="1198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847847" y="5228819"/>
            <a:ext cx="2197323" cy="81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67595E"/>
                </a:solidFill>
                <a:latin typeface="Agrandir Bold"/>
                <a:ea typeface="Agrandir Bold"/>
                <a:cs typeface="Agrandir Bold"/>
                <a:sym typeface="Agrandir Bold"/>
              </a:rPr>
              <a:t>02.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847847" y="5966372"/>
            <a:ext cx="2323009" cy="271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b="true" sz="2000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Dec</a:t>
            </a:r>
            <a:r>
              <a:rPr lang="en-US" b="true" sz="2000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odificar y trasladar el mensaje a la estructura gramatical de la lengua de señas correspondiente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9610518" y="4736252"/>
            <a:ext cx="2954433" cy="4097204"/>
            <a:chOff x="0" y="0"/>
            <a:chExt cx="939982" cy="130356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39982" cy="1303566"/>
            </a:xfrm>
            <a:custGeom>
              <a:avLst/>
              <a:gdLst/>
              <a:ahLst/>
              <a:cxnLst/>
              <a:rect r="r" b="b" t="t" l="l"/>
              <a:pathLst>
                <a:path h="1303566" w="939982">
                  <a:moveTo>
                    <a:pt x="39307" y="0"/>
                  </a:moveTo>
                  <a:lnTo>
                    <a:pt x="900676" y="0"/>
                  </a:lnTo>
                  <a:cubicBezTo>
                    <a:pt x="911100" y="0"/>
                    <a:pt x="921098" y="4141"/>
                    <a:pt x="928470" y="11513"/>
                  </a:cubicBezTo>
                  <a:cubicBezTo>
                    <a:pt x="935841" y="18884"/>
                    <a:pt x="939982" y="28882"/>
                    <a:pt x="939982" y="39307"/>
                  </a:cubicBezTo>
                  <a:lnTo>
                    <a:pt x="939982" y="1264260"/>
                  </a:lnTo>
                  <a:cubicBezTo>
                    <a:pt x="939982" y="1274684"/>
                    <a:pt x="935841" y="1284682"/>
                    <a:pt x="928470" y="1292054"/>
                  </a:cubicBezTo>
                  <a:cubicBezTo>
                    <a:pt x="921098" y="1299425"/>
                    <a:pt x="911100" y="1303566"/>
                    <a:pt x="900676" y="1303566"/>
                  </a:cubicBezTo>
                  <a:lnTo>
                    <a:pt x="39307" y="1303566"/>
                  </a:lnTo>
                  <a:cubicBezTo>
                    <a:pt x="28882" y="1303566"/>
                    <a:pt x="18884" y="1299425"/>
                    <a:pt x="11513" y="1292054"/>
                  </a:cubicBezTo>
                  <a:cubicBezTo>
                    <a:pt x="4141" y="1284682"/>
                    <a:pt x="0" y="1274684"/>
                    <a:pt x="0" y="1264260"/>
                  </a:cubicBezTo>
                  <a:lnTo>
                    <a:pt x="0" y="39307"/>
                  </a:lnTo>
                  <a:cubicBezTo>
                    <a:pt x="0" y="28882"/>
                    <a:pt x="4141" y="18884"/>
                    <a:pt x="11513" y="11513"/>
                  </a:cubicBezTo>
                  <a:cubicBezTo>
                    <a:pt x="18884" y="4141"/>
                    <a:pt x="28882" y="0"/>
                    <a:pt x="39307" y="0"/>
                  </a:cubicBezTo>
                  <a:close/>
                </a:path>
              </a:pathLst>
            </a:custGeom>
            <a:solidFill>
              <a:srgbClr val="FDEDEB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104775"/>
              <a:ext cx="939982" cy="1198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2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9934615" y="5228819"/>
            <a:ext cx="2197323" cy="81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67595E"/>
                </a:solidFill>
                <a:latin typeface="Agrandir Bold"/>
                <a:ea typeface="Agrandir Bold"/>
                <a:cs typeface="Agrandir Bold"/>
                <a:sym typeface="Agrandir Bold"/>
              </a:rPr>
              <a:t>03.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934615" y="6174970"/>
            <a:ext cx="2323009" cy="2327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000" b="true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V</a:t>
            </a:r>
            <a:r>
              <a:rPr lang="en-US" sz="2000" b="true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erificar la comprensión del receptor y ajustar la interpretación cuando sea necesario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3688901" y="4736252"/>
            <a:ext cx="2954433" cy="4097204"/>
            <a:chOff x="0" y="0"/>
            <a:chExt cx="939982" cy="130356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39982" cy="1303566"/>
            </a:xfrm>
            <a:custGeom>
              <a:avLst/>
              <a:gdLst/>
              <a:ahLst/>
              <a:cxnLst/>
              <a:rect r="r" b="b" t="t" l="l"/>
              <a:pathLst>
                <a:path h="1303566" w="939982">
                  <a:moveTo>
                    <a:pt x="39307" y="0"/>
                  </a:moveTo>
                  <a:lnTo>
                    <a:pt x="900676" y="0"/>
                  </a:lnTo>
                  <a:cubicBezTo>
                    <a:pt x="911100" y="0"/>
                    <a:pt x="921098" y="4141"/>
                    <a:pt x="928470" y="11513"/>
                  </a:cubicBezTo>
                  <a:cubicBezTo>
                    <a:pt x="935841" y="18884"/>
                    <a:pt x="939982" y="28882"/>
                    <a:pt x="939982" y="39307"/>
                  </a:cubicBezTo>
                  <a:lnTo>
                    <a:pt x="939982" y="1264260"/>
                  </a:lnTo>
                  <a:cubicBezTo>
                    <a:pt x="939982" y="1274684"/>
                    <a:pt x="935841" y="1284682"/>
                    <a:pt x="928470" y="1292054"/>
                  </a:cubicBezTo>
                  <a:cubicBezTo>
                    <a:pt x="921098" y="1299425"/>
                    <a:pt x="911100" y="1303566"/>
                    <a:pt x="900676" y="1303566"/>
                  </a:cubicBezTo>
                  <a:lnTo>
                    <a:pt x="39307" y="1303566"/>
                  </a:lnTo>
                  <a:cubicBezTo>
                    <a:pt x="28882" y="1303566"/>
                    <a:pt x="18884" y="1299425"/>
                    <a:pt x="11513" y="1292054"/>
                  </a:cubicBezTo>
                  <a:cubicBezTo>
                    <a:pt x="4141" y="1284682"/>
                    <a:pt x="0" y="1274684"/>
                    <a:pt x="0" y="1264260"/>
                  </a:cubicBezTo>
                  <a:lnTo>
                    <a:pt x="0" y="39307"/>
                  </a:lnTo>
                  <a:cubicBezTo>
                    <a:pt x="0" y="28882"/>
                    <a:pt x="4141" y="18884"/>
                    <a:pt x="11513" y="11513"/>
                  </a:cubicBezTo>
                  <a:cubicBezTo>
                    <a:pt x="18884" y="4141"/>
                    <a:pt x="28882" y="0"/>
                    <a:pt x="39307" y="0"/>
                  </a:cubicBezTo>
                  <a:close/>
                </a:path>
              </a:pathLst>
            </a:custGeom>
            <a:solidFill>
              <a:srgbClr val="F1B2B8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104775"/>
              <a:ext cx="939982" cy="1198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4015918" y="5228819"/>
            <a:ext cx="2197323" cy="81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67595E"/>
                </a:solidFill>
                <a:latin typeface="Agrandir Bold"/>
                <a:ea typeface="Agrandir Bold"/>
                <a:cs typeface="Agrandir Bold"/>
                <a:sym typeface="Agrandir Bold"/>
              </a:rPr>
              <a:t>04.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015918" y="6174970"/>
            <a:ext cx="2323009" cy="1937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000" b="true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Mant</a:t>
            </a:r>
            <a:r>
              <a:rPr lang="en-US" sz="2000" b="true">
                <a:solidFill>
                  <a:srgbClr val="67595E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ener la ética profesional y la confidencialidad durante todo el proceso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720411" y="490723"/>
            <a:ext cx="8538889" cy="305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1"/>
              </a:lnSpc>
            </a:pPr>
            <a:r>
              <a:rPr lang="en-US" b="true" sz="6700" spc="207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Retos y consideraciones culturales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20411" y="3710331"/>
            <a:ext cx="8919412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spc="179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</a:t>
            </a:r>
            <a:r>
              <a:rPr lang="en-US" sz="3000" spc="179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intérprete debe conocer los códigos culturales tanto de la comunidad sorda como de la oyente para evitar malentendidos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spc="179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Es fundamental respetar las normas y valores de ambas culturas durante la interpretación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 spc="179" u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La interpretación eficaz requiere preparación previa, conocimiento del tema y adaptación a las necesidades del público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167238" y="9258300"/>
            <a:ext cx="5231196" cy="1436201"/>
          </a:xfrm>
          <a:custGeom>
            <a:avLst/>
            <a:gdLst/>
            <a:ahLst/>
            <a:cxnLst/>
            <a:rect r="r" b="b" t="t" l="l"/>
            <a:pathLst>
              <a:path h="1436201" w="5231196">
                <a:moveTo>
                  <a:pt x="0" y="0"/>
                </a:moveTo>
                <a:lnTo>
                  <a:pt x="5231196" y="0"/>
                </a:lnTo>
                <a:lnTo>
                  <a:pt x="5231196" y="1436201"/>
                </a:lnTo>
                <a:lnTo>
                  <a:pt x="0" y="1436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51049" y="-714732"/>
            <a:ext cx="3079844" cy="3150735"/>
          </a:xfrm>
          <a:custGeom>
            <a:avLst/>
            <a:gdLst/>
            <a:ahLst/>
            <a:cxnLst/>
            <a:rect r="r" b="b" t="t" l="l"/>
            <a:pathLst>
              <a:path h="3150735" w="3079844">
                <a:moveTo>
                  <a:pt x="0" y="0"/>
                </a:moveTo>
                <a:lnTo>
                  <a:pt x="3079844" y="0"/>
                </a:lnTo>
                <a:lnTo>
                  <a:pt x="3079844" y="3150735"/>
                </a:lnTo>
                <a:lnTo>
                  <a:pt x="0" y="3150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2119685" y="-1701851"/>
            <a:ext cx="3027829" cy="2730551"/>
          </a:xfrm>
          <a:custGeom>
            <a:avLst/>
            <a:gdLst/>
            <a:ahLst/>
            <a:cxnLst/>
            <a:rect r="r" b="b" t="t" l="l"/>
            <a:pathLst>
              <a:path h="2730551" w="3027829">
                <a:moveTo>
                  <a:pt x="0" y="0"/>
                </a:moveTo>
                <a:lnTo>
                  <a:pt x="3027828" y="0"/>
                </a:lnTo>
                <a:lnTo>
                  <a:pt x="3027828" y="2730551"/>
                </a:lnTo>
                <a:lnTo>
                  <a:pt x="0" y="2730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691374" y="9558681"/>
            <a:ext cx="3771231" cy="1456638"/>
          </a:xfrm>
          <a:custGeom>
            <a:avLst/>
            <a:gdLst/>
            <a:ahLst/>
            <a:cxnLst/>
            <a:rect r="r" b="b" t="t" l="l"/>
            <a:pathLst>
              <a:path h="1456638" w="3771231">
                <a:moveTo>
                  <a:pt x="0" y="0"/>
                </a:moveTo>
                <a:lnTo>
                  <a:pt x="3771231" y="0"/>
                </a:lnTo>
                <a:lnTo>
                  <a:pt x="3771231" y="1456638"/>
                </a:lnTo>
                <a:lnTo>
                  <a:pt x="0" y="1456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2092130"/>
            <a:ext cx="6818703" cy="6102739"/>
          </a:xfrm>
          <a:custGeom>
            <a:avLst/>
            <a:gdLst/>
            <a:ahLst/>
            <a:cxnLst/>
            <a:rect r="r" b="b" t="t" l="l"/>
            <a:pathLst>
              <a:path h="6102739" w="6818703">
                <a:moveTo>
                  <a:pt x="0" y="0"/>
                </a:moveTo>
                <a:lnTo>
                  <a:pt x="6818703" y="0"/>
                </a:lnTo>
                <a:lnTo>
                  <a:pt x="6818703" y="6102740"/>
                </a:lnTo>
                <a:lnTo>
                  <a:pt x="0" y="6102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DAGqGdbya5A</dc:identifier>
  <dcterms:modified xsi:type="dcterms:W3CDTF">2011-08-01T06:04:30Z</dcterms:modified>
  <cp:revision>1</cp:revision>
  <dc:title>Presentación Diversidad y Lenguaje Ilustrado Rosa y Marrón</dc:title>
</cp:coreProperties>
</file>