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89" r:id="rId2"/>
    <p:sldId id="290" r:id="rId3"/>
    <p:sldId id="291" r:id="rId4"/>
    <p:sldId id="292" r:id="rId5"/>
    <p:sldId id="29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1757F-82BA-42B0-8D1E-A02226B530D4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DB714F-8809-4341-B79D-828951FC8BD3}">
      <dgm:prSet/>
      <dgm:spPr/>
      <dgm:t>
        <a:bodyPr/>
        <a:lstStyle/>
        <a:p>
          <a:r>
            <a:rPr lang="en-US"/>
            <a:t>La agricultura fue el pilar de las sociedades aborígenes.</a:t>
          </a:r>
        </a:p>
      </dgm:t>
    </dgm:pt>
    <dgm:pt modelId="{4FA61843-330A-4CAD-AA26-97487ECDA711}" type="parTrans" cxnId="{B2CB0CD8-A91F-4AF2-8DBC-78FD229D581A}">
      <dgm:prSet/>
      <dgm:spPr/>
      <dgm:t>
        <a:bodyPr/>
        <a:lstStyle/>
        <a:p>
          <a:endParaRPr lang="en-US"/>
        </a:p>
      </dgm:t>
    </dgm:pt>
    <dgm:pt modelId="{20B13446-0987-4C84-991B-E10D467D19E3}" type="sibTrans" cxnId="{B2CB0CD8-A91F-4AF2-8DBC-78FD229D581A}">
      <dgm:prSet/>
      <dgm:spPr/>
      <dgm:t>
        <a:bodyPr/>
        <a:lstStyle/>
        <a:p>
          <a:endParaRPr lang="en-US"/>
        </a:p>
      </dgm:t>
    </dgm:pt>
    <dgm:pt modelId="{19D48507-E8C6-4C6D-AF44-D74F7567F56E}">
      <dgm:prSet/>
      <dgm:spPr/>
      <dgm:t>
        <a:bodyPr/>
        <a:lstStyle/>
        <a:p>
          <a:r>
            <a:rPr lang="en-US"/>
            <a:t>Permitió crecimiento poblacional, urbanización y diversidad cultural.</a:t>
          </a:r>
        </a:p>
      </dgm:t>
    </dgm:pt>
    <dgm:pt modelId="{DF033DF3-6CA7-4DE4-9C3E-709D8D5FD179}" type="parTrans" cxnId="{E83355C4-CB15-45D7-A075-0BAA955F0D2A}">
      <dgm:prSet/>
      <dgm:spPr/>
      <dgm:t>
        <a:bodyPr/>
        <a:lstStyle/>
        <a:p>
          <a:endParaRPr lang="en-US"/>
        </a:p>
      </dgm:t>
    </dgm:pt>
    <dgm:pt modelId="{B4A1C02A-BCB8-43CB-A1D4-D0D603B41383}" type="sibTrans" cxnId="{E83355C4-CB15-45D7-A075-0BAA955F0D2A}">
      <dgm:prSet/>
      <dgm:spPr/>
      <dgm:t>
        <a:bodyPr/>
        <a:lstStyle/>
        <a:p>
          <a:endParaRPr lang="en-US"/>
        </a:p>
      </dgm:t>
    </dgm:pt>
    <dgm:pt modelId="{E5BB7564-4F22-4A9E-B295-C9103EE28D5A}">
      <dgm:prSet/>
      <dgm:spPr/>
      <dgm:t>
        <a:bodyPr/>
        <a:lstStyle/>
        <a:p>
          <a:r>
            <a:rPr lang="en-US"/>
            <a:t>Aunque no formaron Estados plenos, alcanzaron un alto desarrollo socioeconómico.</a:t>
          </a:r>
        </a:p>
      </dgm:t>
    </dgm:pt>
    <dgm:pt modelId="{02221AB0-3E69-4C5C-BB6A-DB36847F686A}" type="parTrans" cxnId="{00F22625-CD43-4100-BA22-03D8359BB1CD}">
      <dgm:prSet/>
      <dgm:spPr/>
      <dgm:t>
        <a:bodyPr/>
        <a:lstStyle/>
        <a:p>
          <a:endParaRPr lang="en-US"/>
        </a:p>
      </dgm:t>
    </dgm:pt>
    <dgm:pt modelId="{22CC9E1F-4580-41D9-82E1-C726BC6FA84F}" type="sibTrans" cxnId="{00F22625-CD43-4100-BA22-03D8359BB1CD}">
      <dgm:prSet/>
      <dgm:spPr/>
      <dgm:t>
        <a:bodyPr/>
        <a:lstStyle/>
        <a:p>
          <a:endParaRPr lang="en-US"/>
        </a:p>
      </dgm:t>
    </dgm:pt>
    <dgm:pt modelId="{D7868E14-3876-44E5-82DB-F19DB7465648}" type="pres">
      <dgm:prSet presAssocID="{A271757F-82BA-42B0-8D1E-A02226B530D4}" presName="vert0" presStyleCnt="0">
        <dgm:presLayoutVars>
          <dgm:dir/>
          <dgm:animOne val="branch"/>
          <dgm:animLvl val="lvl"/>
        </dgm:presLayoutVars>
      </dgm:prSet>
      <dgm:spPr/>
    </dgm:pt>
    <dgm:pt modelId="{2FD9660A-0857-45A6-89FE-E8CA8F03AA3D}" type="pres">
      <dgm:prSet presAssocID="{A0DB714F-8809-4341-B79D-828951FC8BD3}" presName="thickLine" presStyleLbl="alignNode1" presStyleIdx="0" presStyleCnt="3"/>
      <dgm:spPr/>
    </dgm:pt>
    <dgm:pt modelId="{6C619D61-C3C0-44B2-9E3B-FA48F41F4D18}" type="pres">
      <dgm:prSet presAssocID="{A0DB714F-8809-4341-B79D-828951FC8BD3}" presName="horz1" presStyleCnt="0"/>
      <dgm:spPr/>
    </dgm:pt>
    <dgm:pt modelId="{1C434D96-942F-4C1F-A15C-9908D1DE7186}" type="pres">
      <dgm:prSet presAssocID="{A0DB714F-8809-4341-B79D-828951FC8BD3}" presName="tx1" presStyleLbl="revTx" presStyleIdx="0" presStyleCnt="3"/>
      <dgm:spPr/>
    </dgm:pt>
    <dgm:pt modelId="{31862B25-A146-4CDF-8021-2E2F46D38AEC}" type="pres">
      <dgm:prSet presAssocID="{A0DB714F-8809-4341-B79D-828951FC8BD3}" presName="vert1" presStyleCnt="0"/>
      <dgm:spPr/>
    </dgm:pt>
    <dgm:pt modelId="{5DAF3B74-F54D-408E-B9AE-704D2C600198}" type="pres">
      <dgm:prSet presAssocID="{19D48507-E8C6-4C6D-AF44-D74F7567F56E}" presName="thickLine" presStyleLbl="alignNode1" presStyleIdx="1" presStyleCnt="3"/>
      <dgm:spPr/>
    </dgm:pt>
    <dgm:pt modelId="{0FC7F722-D997-4EBF-AE0E-99D4E5FB6C24}" type="pres">
      <dgm:prSet presAssocID="{19D48507-E8C6-4C6D-AF44-D74F7567F56E}" presName="horz1" presStyleCnt="0"/>
      <dgm:spPr/>
    </dgm:pt>
    <dgm:pt modelId="{F3B4D92B-9F6F-458C-94DA-5FD36E074691}" type="pres">
      <dgm:prSet presAssocID="{19D48507-E8C6-4C6D-AF44-D74F7567F56E}" presName="tx1" presStyleLbl="revTx" presStyleIdx="1" presStyleCnt="3"/>
      <dgm:spPr/>
    </dgm:pt>
    <dgm:pt modelId="{1FC8E049-1F98-4039-9E4C-07F21023783C}" type="pres">
      <dgm:prSet presAssocID="{19D48507-E8C6-4C6D-AF44-D74F7567F56E}" presName="vert1" presStyleCnt="0"/>
      <dgm:spPr/>
    </dgm:pt>
    <dgm:pt modelId="{4C6A1CB5-5C1F-4ACD-9F69-8B907AB45E98}" type="pres">
      <dgm:prSet presAssocID="{E5BB7564-4F22-4A9E-B295-C9103EE28D5A}" presName="thickLine" presStyleLbl="alignNode1" presStyleIdx="2" presStyleCnt="3"/>
      <dgm:spPr/>
    </dgm:pt>
    <dgm:pt modelId="{611A3CBE-1A77-41A8-9E2F-6F91731F55E4}" type="pres">
      <dgm:prSet presAssocID="{E5BB7564-4F22-4A9E-B295-C9103EE28D5A}" presName="horz1" presStyleCnt="0"/>
      <dgm:spPr/>
    </dgm:pt>
    <dgm:pt modelId="{CFED3165-F8A2-4B9B-A4FF-14F2027306FA}" type="pres">
      <dgm:prSet presAssocID="{E5BB7564-4F22-4A9E-B295-C9103EE28D5A}" presName="tx1" presStyleLbl="revTx" presStyleIdx="2" presStyleCnt="3"/>
      <dgm:spPr/>
    </dgm:pt>
    <dgm:pt modelId="{4850A229-F4C9-4F98-9F03-0FF4F4C1E91F}" type="pres">
      <dgm:prSet presAssocID="{E5BB7564-4F22-4A9E-B295-C9103EE28D5A}" presName="vert1" presStyleCnt="0"/>
      <dgm:spPr/>
    </dgm:pt>
  </dgm:ptLst>
  <dgm:cxnLst>
    <dgm:cxn modelId="{00F22625-CD43-4100-BA22-03D8359BB1CD}" srcId="{A271757F-82BA-42B0-8D1E-A02226B530D4}" destId="{E5BB7564-4F22-4A9E-B295-C9103EE28D5A}" srcOrd="2" destOrd="0" parTransId="{02221AB0-3E69-4C5C-BB6A-DB36847F686A}" sibTransId="{22CC9E1F-4580-41D9-82E1-C726BC6FA84F}"/>
    <dgm:cxn modelId="{2558B141-1DD3-40CB-9191-7DC831BDDC9B}" type="presOf" srcId="{A271757F-82BA-42B0-8D1E-A02226B530D4}" destId="{D7868E14-3876-44E5-82DB-F19DB7465648}" srcOrd="0" destOrd="0" presId="urn:microsoft.com/office/officeart/2008/layout/LinedList"/>
    <dgm:cxn modelId="{24597562-571D-46B8-B341-68C14DA8A0A1}" type="presOf" srcId="{A0DB714F-8809-4341-B79D-828951FC8BD3}" destId="{1C434D96-942F-4C1F-A15C-9908D1DE7186}" srcOrd="0" destOrd="0" presId="urn:microsoft.com/office/officeart/2008/layout/LinedList"/>
    <dgm:cxn modelId="{E9E3794B-7868-4115-9D00-6CCCAAD65405}" type="presOf" srcId="{19D48507-E8C6-4C6D-AF44-D74F7567F56E}" destId="{F3B4D92B-9F6F-458C-94DA-5FD36E074691}" srcOrd="0" destOrd="0" presId="urn:microsoft.com/office/officeart/2008/layout/LinedList"/>
    <dgm:cxn modelId="{5888FD93-1BAC-48C6-B13B-EC0185F749BE}" type="presOf" srcId="{E5BB7564-4F22-4A9E-B295-C9103EE28D5A}" destId="{CFED3165-F8A2-4B9B-A4FF-14F2027306FA}" srcOrd="0" destOrd="0" presId="urn:microsoft.com/office/officeart/2008/layout/LinedList"/>
    <dgm:cxn modelId="{E83355C4-CB15-45D7-A075-0BAA955F0D2A}" srcId="{A271757F-82BA-42B0-8D1E-A02226B530D4}" destId="{19D48507-E8C6-4C6D-AF44-D74F7567F56E}" srcOrd="1" destOrd="0" parTransId="{DF033DF3-6CA7-4DE4-9C3E-709D8D5FD179}" sibTransId="{B4A1C02A-BCB8-43CB-A1D4-D0D603B41383}"/>
    <dgm:cxn modelId="{B2CB0CD8-A91F-4AF2-8DBC-78FD229D581A}" srcId="{A271757F-82BA-42B0-8D1E-A02226B530D4}" destId="{A0DB714F-8809-4341-B79D-828951FC8BD3}" srcOrd="0" destOrd="0" parTransId="{4FA61843-330A-4CAD-AA26-97487ECDA711}" sibTransId="{20B13446-0987-4C84-991B-E10D467D19E3}"/>
    <dgm:cxn modelId="{2F1BE1FA-6866-4904-9C87-35D3FD0C7EA4}" type="presParOf" srcId="{D7868E14-3876-44E5-82DB-F19DB7465648}" destId="{2FD9660A-0857-45A6-89FE-E8CA8F03AA3D}" srcOrd="0" destOrd="0" presId="urn:microsoft.com/office/officeart/2008/layout/LinedList"/>
    <dgm:cxn modelId="{58080FC5-2DA3-42B6-B9A2-38E4ECCEA3D8}" type="presParOf" srcId="{D7868E14-3876-44E5-82DB-F19DB7465648}" destId="{6C619D61-C3C0-44B2-9E3B-FA48F41F4D18}" srcOrd="1" destOrd="0" presId="urn:microsoft.com/office/officeart/2008/layout/LinedList"/>
    <dgm:cxn modelId="{1778CE22-8DBD-4408-A4A5-02133F15B773}" type="presParOf" srcId="{6C619D61-C3C0-44B2-9E3B-FA48F41F4D18}" destId="{1C434D96-942F-4C1F-A15C-9908D1DE7186}" srcOrd="0" destOrd="0" presId="urn:microsoft.com/office/officeart/2008/layout/LinedList"/>
    <dgm:cxn modelId="{784A59F7-62CC-4F10-A7B7-1AF24543651C}" type="presParOf" srcId="{6C619D61-C3C0-44B2-9E3B-FA48F41F4D18}" destId="{31862B25-A146-4CDF-8021-2E2F46D38AEC}" srcOrd="1" destOrd="0" presId="urn:microsoft.com/office/officeart/2008/layout/LinedList"/>
    <dgm:cxn modelId="{92B68298-C89D-4A8D-B13B-03960AABDD83}" type="presParOf" srcId="{D7868E14-3876-44E5-82DB-F19DB7465648}" destId="{5DAF3B74-F54D-408E-B9AE-704D2C600198}" srcOrd="2" destOrd="0" presId="urn:microsoft.com/office/officeart/2008/layout/LinedList"/>
    <dgm:cxn modelId="{18C3BB81-CF37-45C6-806D-98B3AE8AC7E1}" type="presParOf" srcId="{D7868E14-3876-44E5-82DB-F19DB7465648}" destId="{0FC7F722-D997-4EBF-AE0E-99D4E5FB6C24}" srcOrd="3" destOrd="0" presId="urn:microsoft.com/office/officeart/2008/layout/LinedList"/>
    <dgm:cxn modelId="{C7BE766F-4B64-4546-B3CB-2903020E8C40}" type="presParOf" srcId="{0FC7F722-D997-4EBF-AE0E-99D4E5FB6C24}" destId="{F3B4D92B-9F6F-458C-94DA-5FD36E074691}" srcOrd="0" destOrd="0" presId="urn:microsoft.com/office/officeart/2008/layout/LinedList"/>
    <dgm:cxn modelId="{07805719-6017-47C4-8338-302A3236DA89}" type="presParOf" srcId="{0FC7F722-D997-4EBF-AE0E-99D4E5FB6C24}" destId="{1FC8E049-1F98-4039-9E4C-07F21023783C}" srcOrd="1" destOrd="0" presId="urn:microsoft.com/office/officeart/2008/layout/LinedList"/>
    <dgm:cxn modelId="{2F3CA3B9-DA45-4870-B69D-C779F3A1B354}" type="presParOf" srcId="{D7868E14-3876-44E5-82DB-F19DB7465648}" destId="{4C6A1CB5-5C1F-4ACD-9F69-8B907AB45E98}" srcOrd="4" destOrd="0" presId="urn:microsoft.com/office/officeart/2008/layout/LinedList"/>
    <dgm:cxn modelId="{F0EC58C6-2AD8-4532-A74B-0AD6538B9894}" type="presParOf" srcId="{D7868E14-3876-44E5-82DB-F19DB7465648}" destId="{611A3CBE-1A77-41A8-9E2F-6F91731F55E4}" srcOrd="5" destOrd="0" presId="urn:microsoft.com/office/officeart/2008/layout/LinedList"/>
    <dgm:cxn modelId="{7E4A00DF-4D39-4ABC-8018-3DE129F2B40D}" type="presParOf" srcId="{611A3CBE-1A77-41A8-9E2F-6F91731F55E4}" destId="{CFED3165-F8A2-4B9B-A4FF-14F2027306FA}" srcOrd="0" destOrd="0" presId="urn:microsoft.com/office/officeart/2008/layout/LinedList"/>
    <dgm:cxn modelId="{B6EFEFB9-0ABD-4960-AC61-199D71155092}" type="presParOf" srcId="{611A3CBE-1A77-41A8-9E2F-6F91731F55E4}" destId="{4850A229-F4C9-4F98-9F03-0FF4F4C1E9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9660A-0857-45A6-89FE-E8CA8F03AA3D}">
      <dsp:nvSpPr>
        <dsp:cNvPr id="0" name=""/>
        <dsp:cNvSpPr/>
      </dsp:nvSpPr>
      <dsp:spPr>
        <a:xfrm>
          <a:off x="0" y="2825"/>
          <a:ext cx="69494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434D96-942F-4C1F-A15C-9908D1DE7186}">
      <dsp:nvSpPr>
        <dsp:cNvPr id="0" name=""/>
        <dsp:cNvSpPr/>
      </dsp:nvSpPr>
      <dsp:spPr>
        <a:xfrm>
          <a:off x="0" y="2825"/>
          <a:ext cx="6949440" cy="192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La agricultura fue el pilar de las sociedades aborígenes.</a:t>
          </a:r>
        </a:p>
      </dsp:txBody>
      <dsp:txXfrm>
        <a:off x="0" y="2825"/>
        <a:ext cx="6949440" cy="1926995"/>
      </dsp:txXfrm>
    </dsp:sp>
    <dsp:sp modelId="{5DAF3B74-F54D-408E-B9AE-704D2C600198}">
      <dsp:nvSpPr>
        <dsp:cNvPr id="0" name=""/>
        <dsp:cNvSpPr/>
      </dsp:nvSpPr>
      <dsp:spPr>
        <a:xfrm>
          <a:off x="0" y="1929821"/>
          <a:ext cx="6949440" cy="0"/>
        </a:xfrm>
        <a:prstGeom prst="line">
          <a:avLst/>
        </a:prstGeom>
        <a:solidFill>
          <a:schemeClr val="accent2">
            <a:hueOff val="-520665"/>
            <a:satOff val="-10816"/>
            <a:lumOff val="-2941"/>
            <a:alphaOff val="0"/>
          </a:schemeClr>
        </a:solidFill>
        <a:ln w="12700" cap="flat" cmpd="sng" algn="ctr">
          <a:solidFill>
            <a:schemeClr val="accent2">
              <a:hueOff val="-520665"/>
              <a:satOff val="-10816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4D92B-9F6F-458C-94DA-5FD36E074691}">
      <dsp:nvSpPr>
        <dsp:cNvPr id="0" name=""/>
        <dsp:cNvSpPr/>
      </dsp:nvSpPr>
      <dsp:spPr>
        <a:xfrm>
          <a:off x="0" y="1929821"/>
          <a:ext cx="6949440" cy="192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Permitió crecimiento poblacional, urbanización y diversidad cultural.</a:t>
          </a:r>
        </a:p>
      </dsp:txBody>
      <dsp:txXfrm>
        <a:off x="0" y="1929821"/>
        <a:ext cx="6949440" cy="1926995"/>
      </dsp:txXfrm>
    </dsp:sp>
    <dsp:sp modelId="{4C6A1CB5-5C1F-4ACD-9F69-8B907AB45E98}">
      <dsp:nvSpPr>
        <dsp:cNvPr id="0" name=""/>
        <dsp:cNvSpPr/>
      </dsp:nvSpPr>
      <dsp:spPr>
        <a:xfrm>
          <a:off x="0" y="3856816"/>
          <a:ext cx="6949440" cy="0"/>
        </a:xfrm>
        <a:prstGeom prst="line">
          <a:avLst/>
        </a:prstGeom>
        <a:solidFill>
          <a:schemeClr val="accent2">
            <a:hueOff val="-1041329"/>
            <a:satOff val="-21631"/>
            <a:lumOff val="-5882"/>
            <a:alphaOff val="0"/>
          </a:schemeClr>
        </a:solidFill>
        <a:ln w="12700" cap="flat" cmpd="sng" algn="ctr">
          <a:solidFill>
            <a:schemeClr val="accent2">
              <a:hueOff val="-1041329"/>
              <a:satOff val="-21631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D3165-F8A2-4B9B-A4FF-14F2027306FA}">
      <dsp:nvSpPr>
        <dsp:cNvPr id="0" name=""/>
        <dsp:cNvSpPr/>
      </dsp:nvSpPr>
      <dsp:spPr>
        <a:xfrm>
          <a:off x="0" y="3856816"/>
          <a:ext cx="6949440" cy="192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Aunque no formaron Estados plenos, alcanzaron un alto desarrollo socioeconómico.</a:t>
          </a:r>
        </a:p>
      </dsp:txBody>
      <dsp:txXfrm>
        <a:off x="0" y="3856816"/>
        <a:ext cx="6949440" cy="1926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B61FEBE-B024-E867-ADF8-B65D117A2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440598-49C2-0532-03B1-A3D7969F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953569" cy="1527048"/>
          </a:xfrm>
        </p:spPr>
        <p:txBody>
          <a:bodyPr anchor="b">
            <a:normAutofit/>
          </a:bodyPr>
          <a:lstStyle/>
          <a:p>
            <a:r>
              <a:rPr lang="es-EC" sz="3300"/>
              <a:t>Sociedades agrícolas incipientes: el inicio de la agricultura en Ecuador </a:t>
            </a:r>
            <a:endParaRPr lang="en-US" sz="33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994AD0-2486-6768-CE21-4EC791C70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953569" cy="4096512"/>
          </a:xfrm>
        </p:spPr>
        <p:txBody>
          <a:bodyPr>
            <a:normAutofit/>
          </a:bodyPr>
          <a:lstStyle/>
          <a:p>
            <a:r>
              <a:rPr lang="es-EC" sz="1800" dirty="0"/>
              <a:t>Adaptados a los entornos ecológicos de la época, particularmente en la organización de tareas</a:t>
            </a:r>
          </a:p>
          <a:p>
            <a:r>
              <a:rPr lang="es-EC" sz="1800" dirty="0"/>
              <a:t>Sin una extremadamente refinada tecnificación agrícola. Ej. Sin uso de animales. </a:t>
            </a:r>
          </a:p>
          <a:p>
            <a:r>
              <a:rPr lang="es-EC" sz="1800" dirty="0"/>
              <a:t>Sin embargo, primeros recursos: terrazas, camellones, riegos, rotación de cultivos. </a:t>
            </a:r>
          </a:p>
          <a:p>
            <a:r>
              <a:rPr lang="es-EC" sz="1800" dirty="0"/>
              <a:t>Aprovechamiento de las pendientes. </a:t>
            </a:r>
          </a:p>
          <a:p>
            <a:r>
              <a:rPr lang="es-EC" sz="1800" dirty="0"/>
              <a:t>Completamente empírico: iban aprendiendo de recursos y estaciones. </a:t>
            </a:r>
            <a:endParaRPr lang="en-US" sz="1800" dirty="0"/>
          </a:p>
        </p:txBody>
      </p:sp>
      <p:pic>
        <p:nvPicPr>
          <p:cNvPr id="1028" name="Picture 4" descr="Conoce usted las 3 tipologías de terrazas agrícolas? | CONtexto Ganadero">
            <a:extLst>
              <a:ext uri="{FF2B5EF4-FFF2-40B4-BE49-F238E27FC236}">
                <a16:creationId xmlns:a16="http://schemas.microsoft.com/office/drawing/2014/main" id="{6BC95E28-7088-6806-01E3-0CDA501B6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1212" b="-1"/>
          <a:stretch/>
        </p:blipFill>
        <p:spPr bwMode="auto">
          <a:xfrm>
            <a:off x="7435018" y="10"/>
            <a:ext cx="4756982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escubre cómo funcionan los Camellones y mejora tus cultivos">
            <a:extLst>
              <a:ext uri="{FF2B5EF4-FFF2-40B4-BE49-F238E27FC236}">
                <a16:creationId xmlns:a16="http://schemas.microsoft.com/office/drawing/2014/main" id="{78172330-DF0B-206C-46BF-878359210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r="5608" b="-4"/>
          <a:stretch/>
        </p:blipFill>
        <p:spPr bwMode="auto">
          <a:xfrm>
            <a:off x="7435018" y="3454171"/>
            <a:ext cx="4756982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7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9DBF446-8F20-AC56-6E46-F0C0DBBC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Principales cultivos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09924-59F5-CA39-D0E9-108653363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r>
              <a:rPr lang="en-US" sz="1800" dirty="0"/>
              <a:t>Papa, </a:t>
            </a:r>
            <a:r>
              <a:rPr lang="en-US" sz="1800" dirty="0" err="1"/>
              <a:t>maíz</a:t>
            </a:r>
            <a:r>
              <a:rPr lang="en-US" sz="1800" dirty="0"/>
              <a:t>, oca, </a:t>
            </a:r>
            <a:r>
              <a:rPr lang="en-US" sz="1800" dirty="0" err="1"/>
              <a:t>quinua</a:t>
            </a:r>
            <a:r>
              <a:rPr lang="en-US" sz="1800" dirty="0"/>
              <a:t>, </a:t>
            </a:r>
            <a:r>
              <a:rPr lang="en-US" sz="1800" dirty="0" err="1"/>
              <a:t>maní</a:t>
            </a:r>
            <a:r>
              <a:rPr lang="en-US" sz="1800" dirty="0"/>
              <a:t>, camote.</a:t>
            </a:r>
          </a:p>
          <a:p>
            <a:r>
              <a:rPr lang="en-US" sz="1800" dirty="0" err="1"/>
              <a:t>Maíz</a:t>
            </a:r>
            <a:r>
              <a:rPr lang="en-US" sz="1800" dirty="0"/>
              <a:t>, </a:t>
            </a:r>
            <a:r>
              <a:rPr lang="en-US" sz="1800" dirty="0" err="1"/>
              <a:t>frejol</a:t>
            </a:r>
            <a:r>
              <a:rPr lang="en-US" sz="1800" dirty="0"/>
              <a:t>, calabaza, </a:t>
            </a:r>
            <a:r>
              <a:rPr lang="en-US" sz="1800" dirty="0" err="1"/>
              <a:t>frutas</a:t>
            </a:r>
            <a:r>
              <a:rPr lang="en-US" sz="1800" dirty="0"/>
              <a:t>, yuca</a:t>
            </a:r>
          </a:p>
        </p:txBody>
      </p:sp>
      <p:pic>
        <p:nvPicPr>
          <p:cNvPr id="2050" name="Picture 2" descr="Cultivo de hortalizas en el país, seis de los mejores – INSAPROMA">
            <a:extLst>
              <a:ext uri="{FF2B5EF4-FFF2-40B4-BE49-F238E27FC236}">
                <a16:creationId xmlns:a16="http://schemas.microsoft.com/office/drawing/2014/main" id="{E7DC1053-F578-9610-9C75-2AE24F50D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4" r="14473"/>
          <a:stretch/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98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dirty="0"/>
              <a:t>Organización </a:t>
            </a:r>
            <a:r>
              <a:rPr lang="es-EC" dirty="0"/>
              <a:t>s</a:t>
            </a:r>
            <a:r>
              <a:rPr dirty="0" err="1"/>
              <a:t>ocial</a:t>
            </a:r>
            <a:r>
              <a:rPr dirty="0"/>
              <a:t> y </a:t>
            </a:r>
            <a:r>
              <a:rPr lang="es-EC" dirty="0"/>
              <a:t>p</a:t>
            </a:r>
            <a:r>
              <a:rPr dirty="0" err="1"/>
              <a:t>oder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endParaRPr lang="es-ES" sz="1800" dirty="0"/>
          </a:p>
          <a:p>
            <a:r>
              <a:rPr lang="es-ES" sz="1800" dirty="0"/>
              <a:t>Acceso comunal a la tierra, pero controlado por linajes y señoríos.</a:t>
            </a:r>
          </a:p>
          <a:p>
            <a:r>
              <a:rPr lang="es-ES" sz="1800" dirty="0"/>
              <a:t>Jerarquías políticas y religiosas </a:t>
            </a:r>
          </a:p>
          <a:p>
            <a:r>
              <a:rPr lang="es-ES" sz="1800" dirty="0"/>
              <a:t>Trabajo colectivo coordinado por jefes y autoridades.</a:t>
            </a:r>
          </a:p>
          <a:p>
            <a:r>
              <a:rPr lang="es-ES" sz="1800" dirty="0"/>
              <a:t>Redistribución del excedente: base del orden político y económico.</a:t>
            </a:r>
          </a:p>
        </p:txBody>
      </p:sp>
      <p:pic>
        <p:nvPicPr>
          <p:cNvPr id="3074" name="Picture 2" descr="Lo privado, lo urbano, lo público y lo comunal – Rebelion">
            <a:extLst>
              <a:ext uri="{FF2B5EF4-FFF2-40B4-BE49-F238E27FC236}">
                <a16:creationId xmlns:a16="http://schemas.microsoft.com/office/drawing/2014/main" id="{8091CE4A-0E7F-97B8-52F9-F9EC30A4A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9" r="29524"/>
          <a:stretch/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603504"/>
            <a:ext cx="4361686" cy="1527048"/>
          </a:xfrm>
        </p:spPr>
        <p:txBody>
          <a:bodyPr anchor="b">
            <a:normAutofit/>
          </a:bodyPr>
          <a:lstStyle/>
          <a:p>
            <a:r>
              <a:rPr lang="en-US" sz="3300" err="1"/>
              <a:t>Espiritualidad</a:t>
            </a:r>
            <a:r>
              <a:rPr lang="en-US" sz="3300"/>
              <a:t> y p</a:t>
            </a:r>
            <a:r>
              <a:rPr lang="en-US" sz="3300" err="1"/>
              <a:t>roducción</a:t>
            </a:r>
            <a:r>
              <a:rPr lang="en-US" sz="3300"/>
              <a:t> a</a:t>
            </a:r>
            <a:r>
              <a:rPr lang="en-US" sz="3300" err="1"/>
              <a:t>grícola</a:t>
            </a:r>
            <a:endParaRPr lang="en-US" sz="33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7" y="2212848"/>
            <a:ext cx="4361687" cy="4096512"/>
          </a:xfrm>
        </p:spPr>
        <p:txBody>
          <a:bodyPr>
            <a:normAutofit/>
          </a:bodyPr>
          <a:lstStyle/>
          <a:p>
            <a:endParaRPr lang="es-ES" sz="1800"/>
          </a:p>
          <a:p>
            <a:r>
              <a:rPr lang="es-ES" sz="1800"/>
              <a:t>La agricultura estaba unida al calendario ritual.</a:t>
            </a:r>
          </a:p>
          <a:p>
            <a:r>
              <a:rPr lang="es-ES" sz="1800"/>
              <a:t>Los shamanes guiaban el ciclo agrícola con ceremonias y signos.</a:t>
            </a:r>
          </a:p>
          <a:p>
            <a:r>
              <a:rPr lang="es-ES" sz="1800"/>
              <a:t>Existían templos y lugares sagrados relacionados con la fertilidad.</a:t>
            </a:r>
          </a:p>
        </p:txBody>
      </p:sp>
      <p:pic>
        <p:nvPicPr>
          <p:cNvPr id="4098" name="Picture 2" descr="SOCIEDADES AGRÍCOLAS INCIPIENTES | Mind Map">
            <a:extLst>
              <a:ext uri="{FF2B5EF4-FFF2-40B4-BE49-F238E27FC236}">
                <a16:creationId xmlns:a16="http://schemas.microsoft.com/office/drawing/2014/main" id="{15D03F25-9F47-C431-937A-D98640FAF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2" r="29922" b="2"/>
          <a:stretch/>
        </p:blipFill>
        <p:spPr bwMode="auto">
          <a:xfrm>
            <a:off x="5818632" y="-1"/>
            <a:ext cx="6373368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DC1B0-7E1A-BD02-3F93-19E6B1B75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548638"/>
            <a:ext cx="3493008" cy="5788152"/>
          </a:xfrm>
        </p:spPr>
        <p:txBody>
          <a:bodyPr anchor="ctr">
            <a:normAutofit/>
          </a:bodyPr>
          <a:lstStyle/>
          <a:p>
            <a:r>
              <a:rPr lang="en-US" sz="3700"/>
              <a:t>Conclusiones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6E729A-D970-6662-6AC8-4A3C37138E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986207"/>
              </p:ext>
            </p:extLst>
          </p:nvPr>
        </p:nvGraphicFramePr>
        <p:xfrm>
          <a:off x="4608246" y="548640"/>
          <a:ext cx="6949440" cy="578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201</Words>
  <Application>Microsoft Office PowerPoint</Application>
  <PresentationFormat>Panorámica</PresentationFormat>
  <Paragraphs>24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Neue Haas Grotesk Text Pro</vt:lpstr>
      <vt:lpstr>VanillaVTI</vt:lpstr>
      <vt:lpstr>Sociedades agrícolas incipientes: el inicio de la agricultura en Ecuador </vt:lpstr>
      <vt:lpstr>Principales cultivos</vt:lpstr>
      <vt:lpstr>Organización social y poder</vt:lpstr>
      <vt:lpstr>Espiritualidad y producción agrícola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69</cp:revision>
  <dcterms:created xsi:type="dcterms:W3CDTF">2025-04-22T04:01:35Z</dcterms:created>
  <dcterms:modified xsi:type="dcterms:W3CDTF">2025-05-12T20:15:55Z</dcterms:modified>
</cp:coreProperties>
</file>