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2DEC858E-23FE-4855-A26D-C18FDE7D9B09}" type="datetimeFigureOut">
              <a:rPr lang="en-US" smtClean="0"/>
              <a:t>1/27/2025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497DAC2-DF47-45EF-B8B9-B1ED24451F00}" type="slidenum">
              <a:rPr lang="en-US" smtClean="0"/>
              <a:t>‹Nº›</a:t>
            </a:fld>
            <a:endParaRPr lang="en-US"/>
          </a:p>
        </p:txBody>
      </p:sp>
    </p:spTree>
    <p:extLst>
      <p:ext uri="{BB962C8B-B14F-4D97-AF65-F5344CB8AC3E}">
        <p14:creationId xmlns:p14="http://schemas.microsoft.com/office/powerpoint/2010/main" val="93752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2DEC858E-23FE-4855-A26D-C18FDE7D9B09}" type="datetimeFigureOut">
              <a:rPr lang="en-US" smtClean="0"/>
              <a:t>1/27/2025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497DAC2-DF47-45EF-B8B9-B1ED24451F00}" type="slidenum">
              <a:rPr lang="en-US" smtClean="0"/>
              <a:t>‹Nº›</a:t>
            </a:fld>
            <a:endParaRPr lang="en-US"/>
          </a:p>
        </p:txBody>
      </p:sp>
    </p:spTree>
    <p:extLst>
      <p:ext uri="{BB962C8B-B14F-4D97-AF65-F5344CB8AC3E}">
        <p14:creationId xmlns:p14="http://schemas.microsoft.com/office/powerpoint/2010/main" val="297448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2DEC858E-23FE-4855-A26D-C18FDE7D9B09}" type="datetimeFigureOut">
              <a:rPr lang="en-US" smtClean="0"/>
              <a:t>1/27/2025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497DAC2-DF47-45EF-B8B9-B1ED24451F00}" type="slidenum">
              <a:rPr lang="en-US" smtClean="0"/>
              <a:t>‹Nº›</a:t>
            </a:fld>
            <a:endParaRPr lang="en-US"/>
          </a:p>
        </p:txBody>
      </p:sp>
    </p:spTree>
    <p:extLst>
      <p:ext uri="{BB962C8B-B14F-4D97-AF65-F5344CB8AC3E}">
        <p14:creationId xmlns:p14="http://schemas.microsoft.com/office/powerpoint/2010/main" val="57176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2DEC858E-23FE-4855-A26D-C18FDE7D9B09}" type="datetimeFigureOut">
              <a:rPr lang="en-US" smtClean="0"/>
              <a:t>1/27/2025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497DAC2-DF47-45EF-B8B9-B1ED24451F00}" type="slidenum">
              <a:rPr lang="en-US" smtClean="0"/>
              <a:t>‹Nº›</a:t>
            </a:fld>
            <a:endParaRPr lang="en-US"/>
          </a:p>
        </p:txBody>
      </p:sp>
    </p:spTree>
    <p:extLst>
      <p:ext uri="{BB962C8B-B14F-4D97-AF65-F5344CB8AC3E}">
        <p14:creationId xmlns:p14="http://schemas.microsoft.com/office/powerpoint/2010/main" val="383789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2DEC858E-23FE-4855-A26D-C18FDE7D9B09}" type="datetimeFigureOut">
              <a:rPr lang="en-US" smtClean="0"/>
              <a:t>1/27/2025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497DAC2-DF47-45EF-B8B9-B1ED24451F00}" type="slidenum">
              <a:rPr lang="en-US" smtClean="0"/>
              <a:t>‹Nº›</a:t>
            </a:fld>
            <a:endParaRPr lang="en-US"/>
          </a:p>
        </p:txBody>
      </p:sp>
    </p:spTree>
    <p:extLst>
      <p:ext uri="{BB962C8B-B14F-4D97-AF65-F5344CB8AC3E}">
        <p14:creationId xmlns:p14="http://schemas.microsoft.com/office/powerpoint/2010/main" val="290648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2DEC858E-23FE-4855-A26D-C18FDE7D9B09}" type="datetimeFigureOut">
              <a:rPr lang="en-US" smtClean="0"/>
              <a:t>1/27/2025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497DAC2-DF47-45EF-B8B9-B1ED24451F00}" type="slidenum">
              <a:rPr lang="en-US" smtClean="0"/>
              <a:t>‹Nº›</a:t>
            </a:fld>
            <a:endParaRPr lang="en-US"/>
          </a:p>
        </p:txBody>
      </p:sp>
    </p:spTree>
    <p:extLst>
      <p:ext uri="{BB962C8B-B14F-4D97-AF65-F5344CB8AC3E}">
        <p14:creationId xmlns:p14="http://schemas.microsoft.com/office/powerpoint/2010/main" val="191504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2DEC858E-23FE-4855-A26D-C18FDE7D9B09}" type="datetimeFigureOut">
              <a:rPr lang="en-US" smtClean="0"/>
              <a:t>1/27/2025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497DAC2-DF47-45EF-B8B9-B1ED24451F00}" type="slidenum">
              <a:rPr lang="en-US" smtClean="0"/>
              <a:t>‹Nº›</a:t>
            </a:fld>
            <a:endParaRPr lang="en-US"/>
          </a:p>
        </p:txBody>
      </p:sp>
    </p:spTree>
    <p:extLst>
      <p:ext uri="{BB962C8B-B14F-4D97-AF65-F5344CB8AC3E}">
        <p14:creationId xmlns:p14="http://schemas.microsoft.com/office/powerpoint/2010/main" val="2472737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2DEC858E-23FE-4855-A26D-C18FDE7D9B09}" type="datetimeFigureOut">
              <a:rPr lang="en-US" smtClean="0"/>
              <a:t>1/27/2025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497DAC2-DF47-45EF-B8B9-B1ED24451F00}" type="slidenum">
              <a:rPr lang="en-US" smtClean="0"/>
              <a:t>‹Nº›</a:t>
            </a:fld>
            <a:endParaRPr lang="en-US"/>
          </a:p>
        </p:txBody>
      </p:sp>
    </p:spTree>
    <p:extLst>
      <p:ext uri="{BB962C8B-B14F-4D97-AF65-F5344CB8AC3E}">
        <p14:creationId xmlns:p14="http://schemas.microsoft.com/office/powerpoint/2010/main" val="239278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DEC858E-23FE-4855-A26D-C18FDE7D9B09}" type="datetimeFigureOut">
              <a:rPr lang="en-US" smtClean="0"/>
              <a:t>1/27/2025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497DAC2-DF47-45EF-B8B9-B1ED24451F00}" type="slidenum">
              <a:rPr lang="en-US" smtClean="0"/>
              <a:t>‹Nº›</a:t>
            </a:fld>
            <a:endParaRPr lang="en-US"/>
          </a:p>
        </p:txBody>
      </p:sp>
    </p:spTree>
    <p:extLst>
      <p:ext uri="{BB962C8B-B14F-4D97-AF65-F5344CB8AC3E}">
        <p14:creationId xmlns:p14="http://schemas.microsoft.com/office/powerpoint/2010/main" val="75328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DEC858E-23FE-4855-A26D-C18FDE7D9B09}" type="datetimeFigureOut">
              <a:rPr lang="en-US" smtClean="0"/>
              <a:t>1/27/2025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497DAC2-DF47-45EF-B8B9-B1ED24451F00}" type="slidenum">
              <a:rPr lang="en-US" smtClean="0"/>
              <a:t>‹Nº›</a:t>
            </a:fld>
            <a:endParaRPr lang="en-US"/>
          </a:p>
        </p:txBody>
      </p:sp>
    </p:spTree>
    <p:extLst>
      <p:ext uri="{BB962C8B-B14F-4D97-AF65-F5344CB8AC3E}">
        <p14:creationId xmlns:p14="http://schemas.microsoft.com/office/powerpoint/2010/main" val="157496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DEC858E-23FE-4855-A26D-C18FDE7D9B09}" type="datetimeFigureOut">
              <a:rPr lang="en-US" smtClean="0"/>
              <a:t>1/27/2025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497DAC2-DF47-45EF-B8B9-B1ED24451F00}" type="slidenum">
              <a:rPr lang="en-US" smtClean="0"/>
              <a:t>‹Nº›</a:t>
            </a:fld>
            <a:endParaRPr lang="en-US"/>
          </a:p>
        </p:txBody>
      </p:sp>
    </p:spTree>
    <p:extLst>
      <p:ext uri="{BB962C8B-B14F-4D97-AF65-F5344CB8AC3E}">
        <p14:creationId xmlns:p14="http://schemas.microsoft.com/office/powerpoint/2010/main" val="71146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C858E-23FE-4855-A26D-C18FDE7D9B09}" type="datetimeFigureOut">
              <a:rPr lang="en-US" smtClean="0"/>
              <a:t>1/27/2025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7DAC2-DF47-45EF-B8B9-B1ED24451F00}" type="slidenum">
              <a:rPr lang="en-US" smtClean="0"/>
              <a:t>‹Nº›</a:t>
            </a:fld>
            <a:endParaRPr lang="en-US"/>
          </a:p>
        </p:txBody>
      </p:sp>
    </p:spTree>
    <p:extLst>
      <p:ext uri="{BB962C8B-B14F-4D97-AF65-F5344CB8AC3E}">
        <p14:creationId xmlns:p14="http://schemas.microsoft.com/office/powerpoint/2010/main" val="2135231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i.abcnewsfe.com/a/974ed167-23f0-4846-9a77-58250fe00edc/Pregnant-hypertension-1-gty-jm-240612_1718396793102_hpMain.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smtClean="0"/>
              <a:t>EVALUATION OF THE OBSTETRIC PATIENT WITH A CHRONIC CONDITION: HIGH BLOOD PRESSURE                            </a:t>
            </a:r>
            <a:endParaRPr lang="en-US" dirty="0"/>
          </a:p>
        </p:txBody>
      </p:sp>
      <p:sp>
        <p:nvSpPr>
          <p:cNvPr id="3" name="Subtítulo 2"/>
          <p:cNvSpPr>
            <a:spLocks noGrp="1"/>
          </p:cNvSpPr>
          <p:nvPr>
            <p:ph type="subTitle" idx="1"/>
          </p:nvPr>
        </p:nvSpPr>
        <p:spPr/>
        <p:txBody>
          <a:bodyPr/>
          <a:lstStyle/>
          <a:p>
            <a:r>
              <a:rPr lang="en-US" dirty="0" smtClean="0"/>
              <a:t>Evaluation and Treatment of Chronic Hypertension (HT) During Pregnancy</a:t>
            </a:r>
            <a:endParaRPr lang="en-US" dirty="0"/>
          </a:p>
        </p:txBody>
      </p:sp>
    </p:spTree>
    <p:extLst>
      <p:ext uri="{BB962C8B-B14F-4D97-AF65-F5344CB8AC3E}">
        <p14:creationId xmlns:p14="http://schemas.microsoft.com/office/powerpoint/2010/main" val="3363137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t>Treatment of Chronic Hypertension During Pregnancy</a:t>
            </a:r>
            <a:br>
              <a:rPr lang="en-US" b="1" dirty="0" smtClean="0"/>
            </a:br>
            <a:endParaRPr lang="en-US" dirty="0"/>
          </a:p>
        </p:txBody>
      </p:sp>
      <p:sp>
        <p:nvSpPr>
          <p:cNvPr id="3" name="Marcador de contenido 2"/>
          <p:cNvSpPr>
            <a:spLocks noGrp="1"/>
          </p:cNvSpPr>
          <p:nvPr>
            <p:ph idx="1"/>
          </p:nvPr>
        </p:nvSpPr>
        <p:spPr>
          <a:xfrm>
            <a:off x="736600" y="1295400"/>
            <a:ext cx="10617200" cy="4881563"/>
          </a:xfrm>
        </p:spPr>
        <p:txBody>
          <a:bodyPr>
            <a:normAutofit/>
          </a:bodyPr>
          <a:lstStyle/>
          <a:p>
            <a:r>
              <a:rPr lang="en-US" sz="3200" b="1" dirty="0" smtClean="0"/>
              <a:t>First-Line Medications</a:t>
            </a:r>
            <a:r>
              <a:rPr lang="en-US" sz="3200" dirty="0" smtClean="0"/>
              <a:t>:</a:t>
            </a:r>
          </a:p>
          <a:p>
            <a:r>
              <a:rPr lang="en-US" sz="3200" b="1" dirty="0" smtClean="0"/>
              <a:t>Labetalol</a:t>
            </a:r>
            <a:r>
              <a:rPr lang="en-US" sz="3200" dirty="0" smtClean="0"/>
              <a:t>: A beta-blocker with both alpha- and beta-adrenergic blocking effects, commonly used in pregnancy due to its safety profile.</a:t>
            </a:r>
          </a:p>
          <a:p>
            <a:r>
              <a:rPr lang="en-US" sz="3200" b="1" dirty="0" smtClean="0"/>
              <a:t>Methyldopa</a:t>
            </a:r>
            <a:r>
              <a:rPr lang="en-US" sz="3200" dirty="0" smtClean="0"/>
              <a:t>: A centrally acting alpha-2 agonist, also considered a first-line treatment for chronic hypertension in pregnancy.</a:t>
            </a:r>
          </a:p>
          <a:p>
            <a:r>
              <a:rPr lang="en-US" sz="3200" b="1" dirty="0" err="1" smtClean="0"/>
              <a:t>Nifedipine</a:t>
            </a:r>
            <a:r>
              <a:rPr lang="en-US" sz="3200" b="1" dirty="0" smtClean="0"/>
              <a:t> (extended-release)</a:t>
            </a:r>
            <a:r>
              <a:rPr lang="en-US" sz="3200" dirty="0" smtClean="0"/>
              <a:t>: A calcium channel blocker used when labetalol and methyldopa are not effective or well tolerated.</a:t>
            </a:r>
          </a:p>
          <a:p>
            <a:endParaRPr lang="en-US" sz="3200" dirty="0"/>
          </a:p>
        </p:txBody>
      </p:sp>
    </p:spTree>
    <p:extLst>
      <p:ext uri="{BB962C8B-B14F-4D97-AF65-F5344CB8AC3E}">
        <p14:creationId xmlns:p14="http://schemas.microsoft.com/office/powerpoint/2010/main" val="28116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t>Treatment of Chronic Hypertension During Pregnancy</a:t>
            </a:r>
            <a:br>
              <a:rPr lang="en-US" b="1" dirty="0" smtClean="0"/>
            </a:br>
            <a:endParaRPr lang="en-US" dirty="0"/>
          </a:p>
        </p:txBody>
      </p:sp>
      <p:sp>
        <p:nvSpPr>
          <p:cNvPr id="3" name="Marcador de contenido 2"/>
          <p:cNvSpPr>
            <a:spLocks noGrp="1"/>
          </p:cNvSpPr>
          <p:nvPr>
            <p:ph idx="1"/>
          </p:nvPr>
        </p:nvSpPr>
        <p:spPr>
          <a:xfrm>
            <a:off x="736600" y="1295400"/>
            <a:ext cx="10617200" cy="4881563"/>
          </a:xfrm>
        </p:spPr>
        <p:txBody>
          <a:bodyPr>
            <a:normAutofit/>
          </a:bodyPr>
          <a:lstStyle/>
          <a:p>
            <a:r>
              <a:rPr lang="en-US" sz="4000" b="1" dirty="0" smtClean="0"/>
              <a:t>Medications to </a:t>
            </a:r>
            <a:r>
              <a:rPr lang="en-US" sz="4000" b="1" dirty="0" err="1" smtClean="0"/>
              <a:t>Avoid</a:t>
            </a:r>
            <a:r>
              <a:rPr lang="en-US" sz="4000" dirty="0" err="1" smtClean="0"/>
              <a:t>:</a:t>
            </a:r>
            <a:r>
              <a:rPr lang="en-US" sz="4000" b="1" dirty="0" err="1" smtClean="0"/>
              <a:t>ACE</a:t>
            </a:r>
            <a:r>
              <a:rPr lang="en-US" sz="4000" b="1" dirty="0" smtClean="0"/>
              <a:t> inhibitors</a:t>
            </a:r>
            <a:r>
              <a:rPr lang="en-US" sz="4000" dirty="0" smtClean="0"/>
              <a:t> and </a:t>
            </a:r>
            <a:r>
              <a:rPr lang="en-US" sz="4000" b="1" dirty="0" smtClean="0"/>
              <a:t>ARBs</a:t>
            </a:r>
            <a:r>
              <a:rPr lang="en-US" sz="4000" dirty="0" smtClean="0"/>
              <a:t>: Contraindicated in pregnancy due to potential fetal renal injury.</a:t>
            </a:r>
          </a:p>
          <a:p>
            <a:r>
              <a:rPr lang="en-US" sz="4000" b="1" dirty="0" smtClean="0"/>
              <a:t>Diuretics</a:t>
            </a:r>
            <a:r>
              <a:rPr lang="en-US" sz="4000" dirty="0" smtClean="0"/>
              <a:t>: Generally avoided unless there is evidence of fluid overload, as they may decrease placental perfusion.</a:t>
            </a:r>
          </a:p>
          <a:p>
            <a:endParaRPr lang="en-US" sz="4000" dirty="0"/>
          </a:p>
        </p:txBody>
      </p:sp>
    </p:spTree>
    <p:extLst>
      <p:ext uri="{BB962C8B-B14F-4D97-AF65-F5344CB8AC3E}">
        <p14:creationId xmlns:p14="http://schemas.microsoft.com/office/powerpoint/2010/main" val="1845226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t>Treatment of Chronic Hypertension During Pregnancy</a:t>
            </a:r>
            <a:br>
              <a:rPr lang="en-US" b="1" dirty="0" smtClean="0"/>
            </a:br>
            <a:endParaRPr lang="en-US" dirty="0"/>
          </a:p>
        </p:txBody>
      </p:sp>
      <p:sp>
        <p:nvSpPr>
          <p:cNvPr id="3" name="Marcador de contenido 2"/>
          <p:cNvSpPr>
            <a:spLocks noGrp="1"/>
          </p:cNvSpPr>
          <p:nvPr>
            <p:ph idx="1"/>
          </p:nvPr>
        </p:nvSpPr>
        <p:spPr>
          <a:xfrm>
            <a:off x="736600" y="1295400"/>
            <a:ext cx="10617200" cy="4881563"/>
          </a:xfrm>
        </p:spPr>
        <p:txBody>
          <a:bodyPr>
            <a:normAutofit/>
          </a:bodyPr>
          <a:lstStyle/>
          <a:p>
            <a:r>
              <a:rPr lang="en-US" sz="4000" b="1" dirty="0" smtClean="0"/>
              <a:t>3. Monitoring During Treatment</a:t>
            </a:r>
            <a:r>
              <a:rPr lang="en-US" sz="4000" dirty="0" smtClean="0"/>
              <a:t/>
            </a:r>
            <a:br>
              <a:rPr lang="en-US" sz="4000" dirty="0" smtClean="0"/>
            </a:br>
            <a:r>
              <a:rPr lang="en-US" sz="4000" dirty="0" smtClean="0"/>
              <a:t>Blood pressure should be monitored regularly, and fetal well-being assessed through non-stress tests (NST), biophysical profiles (BPP), or Doppler ultrasound of umbilical artery flow if indicated. The aim is to prevent the development of preeclampsia or other pregnancy-related complications.</a:t>
            </a:r>
            <a:endParaRPr lang="en-US" sz="4000" dirty="0"/>
          </a:p>
        </p:txBody>
      </p:sp>
    </p:spTree>
    <p:extLst>
      <p:ext uri="{BB962C8B-B14F-4D97-AF65-F5344CB8AC3E}">
        <p14:creationId xmlns:p14="http://schemas.microsoft.com/office/powerpoint/2010/main" val="1655289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t>Treatment of Chronic Hypertension During Pregnancy</a:t>
            </a:r>
            <a:br>
              <a:rPr lang="en-US" b="1" dirty="0" smtClean="0"/>
            </a:br>
            <a:endParaRPr lang="en-US" dirty="0"/>
          </a:p>
        </p:txBody>
      </p:sp>
      <p:sp>
        <p:nvSpPr>
          <p:cNvPr id="3" name="Marcador de contenido 2"/>
          <p:cNvSpPr>
            <a:spLocks noGrp="1"/>
          </p:cNvSpPr>
          <p:nvPr>
            <p:ph idx="1"/>
          </p:nvPr>
        </p:nvSpPr>
        <p:spPr>
          <a:xfrm>
            <a:off x="736600" y="1295400"/>
            <a:ext cx="10617200" cy="4881563"/>
          </a:xfrm>
        </p:spPr>
        <p:txBody>
          <a:bodyPr>
            <a:normAutofit fontScale="92500" lnSpcReduction="10000"/>
          </a:bodyPr>
          <a:lstStyle/>
          <a:p>
            <a:r>
              <a:rPr lang="en-US" sz="4000" b="1" dirty="0" smtClean="0"/>
              <a:t>4. Timing of Delivery</a:t>
            </a:r>
            <a:r>
              <a:rPr lang="en-US" sz="4000" dirty="0" smtClean="0"/>
              <a:t/>
            </a:r>
            <a:br>
              <a:rPr lang="en-US" sz="4000" dirty="0" smtClean="0"/>
            </a:br>
            <a:r>
              <a:rPr lang="en-US" sz="4000" dirty="0" smtClean="0"/>
              <a:t>The timing of delivery is influenced by the severity of hypertension, the presence of any complications (e.g., preeclampsia), and fetal well-being. If blood pressure is well-controlled and there are no other indications for preterm delivery, the pregnancy can often continue to term. However, delivery may be considered earlier if there is evidence of worsening maternal or fetal health, such as severe hypertension or fetal growth restriction.</a:t>
            </a:r>
            <a:endParaRPr lang="en-US" sz="4000" dirty="0"/>
          </a:p>
        </p:txBody>
      </p:sp>
    </p:spTree>
    <p:extLst>
      <p:ext uri="{BB962C8B-B14F-4D97-AF65-F5344CB8AC3E}">
        <p14:creationId xmlns:p14="http://schemas.microsoft.com/office/powerpoint/2010/main" val="279171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t>Treatment of Chronic Hypertension During Pregnancy</a:t>
            </a:r>
            <a:br>
              <a:rPr lang="en-US" b="1" dirty="0" smtClean="0"/>
            </a:br>
            <a:endParaRPr lang="en-US" dirty="0"/>
          </a:p>
        </p:txBody>
      </p:sp>
      <p:sp>
        <p:nvSpPr>
          <p:cNvPr id="3" name="Marcador de contenido 2"/>
          <p:cNvSpPr>
            <a:spLocks noGrp="1"/>
          </p:cNvSpPr>
          <p:nvPr>
            <p:ph idx="1"/>
          </p:nvPr>
        </p:nvSpPr>
        <p:spPr>
          <a:xfrm>
            <a:off x="736600" y="1295400"/>
            <a:ext cx="10617200" cy="4881563"/>
          </a:xfrm>
        </p:spPr>
        <p:txBody>
          <a:bodyPr>
            <a:normAutofit fontScale="92500"/>
          </a:bodyPr>
          <a:lstStyle/>
          <a:p>
            <a:r>
              <a:rPr lang="en-US" sz="4000" b="1" dirty="0" smtClean="0"/>
              <a:t>5. Postpartum Care</a:t>
            </a:r>
            <a:r>
              <a:rPr lang="en-US" sz="4000" dirty="0" smtClean="0"/>
              <a:t/>
            </a:r>
            <a:br>
              <a:rPr lang="en-US" sz="4000" dirty="0" smtClean="0"/>
            </a:br>
            <a:r>
              <a:rPr lang="en-US" sz="4000" dirty="0" smtClean="0"/>
              <a:t>After delivery, blood pressure should continue to be monitored, as the risk of worsening hypertension or preeclampsia may persist in the postpartum period. Most women with chronic hypertension will return to baseline blood pressure levels within 6-12 weeks, but some may require ongoing antihypertensive treatment. Postpartum blood pressure should be monitored for at least 6 weeks after delivery.</a:t>
            </a:r>
            <a:endParaRPr lang="en-US" sz="4000" dirty="0"/>
          </a:p>
        </p:txBody>
      </p:sp>
    </p:spTree>
    <p:extLst>
      <p:ext uri="{BB962C8B-B14F-4D97-AF65-F5344CB8AC3E}">
        <p14:creationId xmlns:p14="http://schemas.microsoft.com/office/powerpoint/2010/main" val="1851914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References</a:t>
            </a:r>
            <a:endParaRPr lang="en-US" dirty="0"/>
          </a:p>
        </p:txBody>
      </p:sp>
      <p:sp>
        <p:nvSpPr>
          <p:cNvPr id="3" name="Marcador de contenido 2"/>
          <p:cNvSpPr>
            <a:spLocks noGrp="1"/>
          </p:cNvSpPr>
          <p:nvPr>
            <p:ph idx="1"/>
          </p:nvPr>
        </p:nvSpPr>
        <p:spPr/>
        <p:txBody>
          <a:bodyPr>
            <a:normAutofit fontScale="85000" lnSpcReduction="20000"/>
          </a:bodyPr>
          <a:lstStyle/>
          <a:p>
            <a:r>
              <a:rPr lang="en-US" dirty="0" smtClean="0">
                <a:hlinkClick r:id="rId2"/>
              </a:rPr>
              <a:t>https://i.abcnewsfe.com/a/974ed167-23f0-4846-9a77-58250fe00edc/Pregnant-hypertension-1-gty-jm-240612_1718396793102_hpMain.jpg</a:t>
            </a:r>
            <a:endParaRPr lang="en-US" dirty="0" smtClean="0"/>
          </a:p>
          <a:p>
            <a:r>
              <a:rPr lang="en-US" dirty="0" smtClean="0"/>
              <a:t>American College of Obstetricians and Gynecologists (ACOG). (2020). </a:t>
            </a:r>
            <a:r>
              <a:rPr lang="en-US" i="1" dirty="0" smtClean="0"/>
              <a:t>Chronic Hypertension in Pregnancy</a:t>
            </a:r>
            <a:r>
              <a:rPr lang="en-US" dirty="0" smtClean="0"/>
              <a:t> (Practice Bulletin No. 203). Obstetrics &amp; Gynecology, 135(6), e289-e300.</a:t>
            </a:r>
          </a:p>
          <a:p>
            <a:r>
              <a:rPr lang="en-US" dirty="0" smtClean="0"/>
              <a:t>Brown, M. A., et al. (2018). </a:t>
            </a:r>
            <a:r>
              <a:rPr lang="en-US" i="1" dirty="0" smtClean="0"/>
              <a:t>Hypertensive Disorders of Pregnancy: Diagnosis and Management</a:t>
            </a:r>
            <a:r>
              <a:rPr lang="en-US" dirty="0" smtClean="0"/>
              <a:t>. Australian and New Zealand Journal of Obstetrics and </a:t>
            </a:r>
            <a:r>
              <a:rPr lang="en-US" dirty="0" err="1" smtClean="0"/>
              <a:t>Gynaecology</a:t>
            </a:r>
            <a:r>
              <a:rPr lang="en-US" dirty="0" smtClean="0"/>
              <a:t>, 58(5), 461-472.                          </a:t>
            </a:r>
          </a:p>
          <a:p>
            <a:r>
              <a:rPr lang="en-US" dirty="0" smtClean="0"/>
              <a:t>Magee, L. A., et al. (2014). </a:t>
            </a:r>
            <a:r>
              <a:rPr lang="en-US" i="1" dirty="0" smtClean="0"/>
              <a:t>Hypertension in Pregnancy: Diagnosis, Evaluation, and Management</a:t>
            </a:r>
            <a:r>
              <a:rPr lang="en-US" dirty="0" smtClean="0"/>
              <a:t> (The Society of Obstetricians and </a:t>
            </a:r>
            <a:r>
              <a:rPr lang="en-US" dirty="0" err="1" smtClean="0"/>
              <a:t>Gynaecologists</a:t>
            </a:r>
            <a:r>
              <a:rPr lang="en-US" dirty="0" smtClean="0"/>
              <a:t> of Canada). Journal of Obstetrics and </a:t>
            </a:r>
            <a:r>
              <a:rPr lang="en-US" dirty="0" err="1" smtClean="0"/>
              <a:t>Gynaecology</a:t>
            </a:r>
            <a:r>
              <a:rPr lang="en-US" dirty="0" smtClean="0"/>
              <a:t> Canada, 36(10), 937-957.</a:t>
            </a:r>
          </a:p>
          <a:p>
            <a:r>
              <a:rPr lang="en-US" dirty="0" err="1" smtClean="0"/>
              <a:t>Whelton</a:t>
            </a:r>
            <a:r>
              <a:rPr lang="en-US" dirty="0" smtClean="0"/>
              <a:t>, P. K., et al. (2018). </a:t>
            </a:r>
            <a:r>
              <a:rPr lang="en-US" i="1" dirty="0" smtClean="0"/>
              <a:t>2017 AHA/ACC Hypertension Guidelines: Key Updates and Recommendations</a:t>
            </a:r>
            <a:r>
              <a:rPr lang="en-US" dirty="0" smtClean="0"/>
              <a:t>. Hypertension, 71(6), 1245-1254.</a:t>
            </a:r>
          </a:p>
          <a:p>
            <a:endParaRPr lang="en-US" dirty="0" smtClean="0"/>
          </a:p>
          <a:p>
            <a:endParaRPr lang="en-US" dirty="0"/>
          </a:p>
        </p:txBody>
      </p:sp>
    </p:spTree>
    <p:extLst>
      <p:ext uri="{BB962C8B-B14F-4D97-AF65-F5344CB8AC3E}">
        <p14:creationId xmlns:p14="http://schemas.microsoft.com/office/powerpoint/2010/main" val="67682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649037" y="1257300"/>
            <a:ext cx="5974263" cy="3984787"/>
          </a:xfrm>
          <a:prstGeom prst="rect">
            <a:avLst/>
          </a:prstGeom>
        </p:spPr>
      </p:pic>
    </p:spTree>
    <p:extLst>
      <p:ext uri="{BB962C8B-B14F-4D97-AF65-F5344CB8AC3E}">
        <p14:creationId xmlns:p14="http://schemas.microsoft.com/office/powerpoint/2010/main" val="1058000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t>Introduction</a:t>
            </a:r>
            <a:endParaRPr lang="en-US" dirty="0"/>
          </a:p>
        </p:txBody>
      </p:sp>
      <p:sp>
        <p:nvSpPr>
          <p:cNvPr id="3" name="Marcador de contenido 2"/>
          <p:cNvSpPr>
            <a:spLocks noGrp="1"/>
          </p:cNvSpPr>
          <p:nvPr>
            <p:ph idx="1"/>
          </p:nvPr>
        </p:nvSpPr>
        <p:spPr/>
        <p:txBody>
          <a:bodyPr/>
          <a:lstStyle/>
          <a:p>
            <a:pPr marL="0" indent="0">
              <a:buNone/>
            </a:pPr>
            <a:r>
              <a:rPr lang="en-US" dirty="0" smtClean="0"/>
              <a:t>Chronic hypertension during pregnancy is defined as hypertension (blood pressure ≥ 140/90 mm Hg) that is present before conception or diagnosed before 20 weeks of gestation. It is a common condition in pregnancy, affecting approximately 5-10% of pregnant women, and can significantly impact both maternal and fetal health. Proper evaluation and management are critical in preventing adverse outcomes such as preeclampsia, placental abruption, fetal growth restriction, and preterm delivery.</a:t>
            </a:r>
            <a:endParaRPr lang="en-US" dirty="0"/>
          </a:p>
        </p:txBody>
      </p:sp>
    </p:spTree>
    <p:extLst>
      <p:ext uri="{BB962C8B-B14F-4D97-AF65-F5344CB8AC3E}">
        <p14:creationId xmlns:p14="http://schemas.microsoft.com/office/powerpoint/2010/main" val="2385210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t>Evaluation of Chronic Hypertension During Pregnancy</a:t>
            </a:r>
            <a:br>
              <a:rPr lang="en-US" b="1" dirty="0" smtClean="0"/>
            </a:br>
            <a:endParaRPr lang="en-US" dirty="0"/>
          </a:p>
        </p:txBody>
      </p:sp>
      <p:sp>
        <p:nvSpPr>
          <p:cNvPr id="3" name="Marcador de contenido 2"/>
          <p:cNvSpPr>
            <a:spLocks noGrp="1"/>
          </p:cNvSpPr>
          <p:nvPr>
            <p:ph idx="1"/>
          </p:nvPr>
        </p:nvSpPr>
        <p:spPr/>
        <p:txBody>
          <a:bodyPr/>
          <a:lstStyle/>
          <a:p>
            <a:r>
              <a:rPr lang="en-US" b="1" dirty="0" smtClean="0"/>
              <a:t>1. Diagnosis</a:t>
            </a:r>
            <a:r>
              <a:rPr lang="en-US" dirty="0" smtClean="0"/>
              <a:t/>
            </a:r>
            <a:br>
              <a:rPr lang="en-US" dirty="0" smtClean="0"/>
            </a:br>
            <a:r>
              <a:rPr lang="en-US" sz="3600" dirty="0" smtClean="0"/>
              <a:t>Chronic hypertension is diagnosed if the pregnant patient has a history of high blood pressure prior to pregnancy or if blood pressure readings of ≥ 140/90 mm Hg persist before 20 weeks of gestation. It is essential to confirm these measurements with multiple readings taken on different occasions to rule out transient hypertension or white coat syndrome.</a:t>
            </a:r>
            <a:endParaRPr lang="en-US" sz="3600" dirty="0"/>
          </a:p>
        </p:txBody>
      </p:sp>
    </p:spTree>
    <p:extLst>
      <p:ext uri="{BB962C8B-B14F-4D97-AF65-F5344CB8AC3E}">
        <p14:creationId xmlns:p14="http://schemas.microsoft.com/office/powerpoint/2010/main" val="148296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t>Evaluation of Chronic Hypertension During Pregnancy</a:t>
            </a:r>
            <a:br>
              <a:rPr lang="en-US" b="1" dirty="0" smtClean="0"/>
            </a:br>
            <a:endParaRPr lang="en-US" dirty="0"/>
          </a:p>
        </p:txBody>
      </p:sp>
      <p:sp>
        <p:nvSpPr>
          <p:cNvPr id="3" name="Marcador de contenido 2"/>
          <p:cNvSpPr>
            <a:spLocks noGrp="1"/>
          </p:cNvSpPr>
          <p:nvPr>
            <p:ph idx="1"/>
          </p:nvPr>
        </p:nvSpPr>
        <p:spPr/>
        <p:txBody>
          <a:bodyPr>
            <a:normAutofit/>
          </a:bodyPr>
          <a:lstStyle/>
          <a:p>
            <a:r>
              <a:rPr lang="en-US" sz="3600" b="1" dirty="0" smtClean="0"/>
              <a:t>2. Monitoring and Surveillance</a:t>
            </a:r>
            <a:r>
              <a:rPr lang="en-US" sz="3600" dirty="0" smtClean="0"/>
              <a:t/>
            </a:r>
            <a:br>
              <a:rPr lang="en-US" sz="3600" dirty="0" smtClean="0"/>
            </a:br>
            <a:r>
              <a:rPr lang="en-US" sz="3600" dirty="0" smtClean="0"/>
              <a:t>Patients with chronic hypertension require frequent blood pressure monitoring throughout pregnancy to detect worsening or the development of complications such as preeclampsia. Ideally, blood pressure should be measured at each prenatal visit.</a:t>
            </a:r>
            <a:endParaRPr lang="en-US" sz="3600" dirty="0"/>
          </a:p>
        </p:txBody>
      </p:sp>
    </p:spTree>
    <p:extLst>
      <p:ext uri="{BB962C8B-B14F-4D97-AF65-F5344CB8AC3E}">
        <p14:creationId xmlns:p14="http://schemas.microsoft.com/office/powerpoint/2010/main" val="212977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t>Evaluation of Chronic Hypertension During Pregnancy</a:t>
            </a:r>
            <a:br>
              <a:rPr lang="en-US" b="1" dirty="0" smtClean="0"/>
            </a:br>
            <a:endParaRPr lang="en-US" dirty="0"/>
          </a:p>
        </p:txBody>
      </p:sp>
      <p:sp>
        <p:nvSpPr>
          <p:cNvPr id="3" name="Marcador de contenido 2"/>
          <p:cNvSpPr>
            <a:spLocks noGrp="1"/>
          </p:cNvSpPr>
          <p:nvPr>
            <p:ph idx="1"/>
          </p:nvPr>
        </p:nvSpPr>
        <p:spPr/>
        <p:txBody>
          <a:bodyPr>
            <a:noAutofit/>
          </a:bodyPr>
          <a:lstStyle/>
          <a:p>
            <a:r>
              <a:rPr lang="en-US" sz="3200" b="1" dirty="0" smtClean="0"/>
              <a:t>Blood Pressure Measurement</a:t>
            </a:r>
            <a:r>
              <a:rPr lang="en-US" sz="3200" dirty="0" smtClean="0"/>
              <a:t>: The patient should be seated with the arm at heart level, and measurements should be taken in both arms to assess for potential asymmetry.</a:t>
            </a:r>
          </a:p>
          <a:p>
            <a:r>
              <a:rPr lang="en-US" sz="3200" b="1" dirty="0" smtClean="0"/>
              <a:t>Laboratory Testing</a:t>
            </a:r>
            <a:r>
              <a:rPr lang="en-US" sz="3200" dirty="0" smtClean="0"/>
              <a:t>: Baseline lab tests should include a complete blood count, liver enzymes, serum creatinine, and urinalysis for proteinuria. Additional tests like 24-hour urine protein or spot urine protein-to-creatinine ratio may be used if preeclampsia is suspected.</a:t>
            </a:r>
            <a:endParaRPr lang="en-US" sz="3200" dirty="0"/>
          </a:p>
        </p:txBody>
      </p:sp>
    </p:spTree>
    <p:extLst>
      <p:ext uri="{BB962C8B-B14F-4D97-AF65-F5344CB8AC3E}">
        <p14:creationId xmlns:p14="http://schemas.microsoft.com/office/powerpoint/2010/main" val="266303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t>Evaluation of Chronic Hypertension During Pregnancy</a:t>
            </a:r>
            <a:br>
              <a:rPr lang="en-US" b="1" dirty="0" smtClean="0"/>
            </a:br>
            <a:endParaRPr lang="en-US" dirty="0"/>
          </a:p>
        </p:txBody>
      </p:sp>
      <p:sp>
        <p:nvSpPr>
          <p:cNvPr id="3" name="Marcador de contenido 2"/>
          <p:cNvSpPr>
            <a:spLocks noGrp="1"/>
          </p:cNvSpPr>
          <p:nvPr>
            <p:ph idx="1"/>
          </p:nvPr>
        </p:nvSpPr>
        <p:spPr/>
        <p:txBody>
          <a:bodyPr>
            <a:noAutofit/>
          </a:bodyPr>
          <a:lstStyle/>
          <a:p>
            <a:r>
              <a:rPr lang="en-US" sz="3600" b="1" dirty="0" smtClean="0"/>
              <a:t>3. Assessing for Complications</a:t>
            </a:r>
            <a:r>
              <a:rPr lang="en-US" sz="3600" dirty="0" smtClean="0"/>
              <a:t/>
            </a:r>
            <a:br>
              <a:rPr lang="en-US" sz="3600" dirty="0" smtClean="0"/>
            </a:br>
            <a:r>
              <a:rPr lang="en-US" sz="3600" dirty="0" smtClean="0"/>
              <a:t>Patients with chronic hypertension are at higher risk for developing preeclampsia and other complications. Monitoring for symptoms like headaches, visual disturbances, epigastric pain, or swelling is critical. Fetal growth should also be monitored with ultrasound, especially if there are concerns about placental insufficiency.</a:t>
            </a:r>
            <a:endParaRPr lang="en-US" sz="3600" dirty="0"/>
          </a:p>
        </p:txBody>
      </p:sp>
    </p:spTree>
    <p:extLst>
      <p:ext uri="{BB962C8B-B14F-4D97-AF65-F5344CB8AC3E}">
        <p14:creationId xmlns:p14="http://schemas.microsoft.com/office/powerpoint/2010/main" val="4059261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t>Treatment of Chronic Hypertension During Pregnancy</a:t>
            </a:r>
            <a:br>
              <a:rPr lang="en-US" b="1" dirty="0" smtClean="0"/>
            </a:br>
            <a:endParaRPr lang="en-US" dirty="0"/>
          </a:p>
        </p:txBody>
      </p:sp>
      <p:sp>
        <p:nvSpPr>
          <p:cNvPr id="3" name="Marcador de contenido 2"/>
          <p:cNvSpPr>
            <a:spLocks noGrp="1"/>
          </p:cNvSpPr>
          <p:nvPr>
            <p:ph idx="1"/>
          </p:nvPr>
        </p:nvSpPr>
        <p:spPr>
          <a:xfrm>
            <a:off x="736600" y="1295400"/>
            <a:ext cx="10617200" cy="4881563"/>
          </a:xfrm>
        </p:spPr>
        <p:txBody>
          <a:bodyPr>
            <a:normAutofit fontScale="92500" lnSpcReduction="20000"/>
          </a:bodyPr>
          <a:lstStyle/>
          <a:p>
            <a:r>
              <a:rPr lang="en-US" b="1" dirty="0" smtClean="0"/>
              <a:t>1. </a:t>
            </a:r>
            <a:r>
              <a:rPr lang="en-US" sz="3600" b="1" dirty="0" smtClean="0"/>
              <a:t>Lifestyle Modifications</a:t>
            </a:r>
            <a:r>
              <a:rPr lang="en-US" sz="3600" dirty="0" smtClean="0"/>
              <a:t/>
            </a:r>
            <a:br>
              <a:rPr lang="en-US" sz="3600" dirty="0" smtClean="0"/>
            </a:br>
            <a:r>
              <a:rPr lang="en-US" sz="3600" dirty="0" smtClean="0"/>
              <a:t>For mild hypertension, lifestyle modifications may be sufficient to control blood pressure. These include:</a:t>
            </a:r>
          </a:p>
          <a:p>
            <a:r>
              <a:rPr lang="en-US" sz="3600" b="1" dirty="0" smtClean="0"/>
              <a:t>Diet</a:t>
            </a:r>
            <a:r>
              <a:rPr lang="en-US" sz="3600" dirty="0" smtClean="0"/>
              <a:t>: Encourage a balanced diet, rich in fruits, vegetables, and whole grains, with limited salt intake.</a:t>
            </a:r>
          </a:p>
          <a:p>
            <a:r>
              <a:rPr lang="en-US" sz="3600" b="1" dirty="0" smtClean="0"/>
              <a:t>Physical Activity</a:t>
            </a:r>
            <a:r>
              <a:rPr lang="en-US" sz="3600" dirty="0" smtClean="0"/>
              <a:t>: Moderate exercise may help reduce blood pressure in some cases, but excessive activity should be avoided.</a:t>
            </a:r>
          </a:p>
          <a:p>
            <a:r>
              <a:rPr lang="en-US" sz="3600" b="1" dirty="0" smtClean="0"/>
              <a:t>Weight Management</a:t>
            </a:r>
            <a:r>
              <a:rPr lang="en-US" sz="3600" dirty="0" smtClean="0"/>
              <a:t>: Achieving and maintaining an appropriate weight gain during pregnancy is crucial for managing hypertension</a:t>
            </a:r>
            <a:r>
              <a:rPr lang="en-US" dirty="0" smtClean="0"/>
              <a:t>.</a:t>
            </a:r>
          </a:p>
          <a:p>
            <a:endParaRPr lang="en-US" dirty="0"/>
          </a:p>
        </p:txBody>
      </p:sp>
    </p:spTree>
    <p:extLst>
      <p:ext uri="{BB962C8B-B14F-4D97-AF65-F5344CB8AC3E}">
        <p14:creationId xmlns:p14="http://schemas.microsoft.com/office/powerpoint/2010/main" val="120252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t>Treatment of Chronic Hypertension During Pregnancy</a:t>
            </a:r>
            <a:br>
              <a:rPr lang="en-US" b="1" dirty="0" smtClean="0"/>
            </a:br>
            <a:endParaRPr lang="en-US" dirty="0"/>
          </a:p>
        </p:txBody>
      </p:sp>
      <p:sp>
        <p:nvSpPr>
          <p:cNvPr id="3" name="Marcador de contenido 2"/>
          <p:cNvSpPr>
            <a:spLocks noGrp="1"/>
          </p:cNvSpPr>
          <p:nvPr>
            <p:ph idx="1"/>
          </p:nvPr>
        </p:nvSpPr>
        <p:spPr>
          <a:xfrm>
            <a:off x="736600" y="1295400"/>
            <a:ext cx="10617200" cy="4881563"/>
          </a:xfrm>
        </p:spPr>
        <p:txBody>
          <a:bodyPr>
            <a:normAutofit/>
          </a:bodyPr>
          <a:lstStyle/>
          <a:p>
            <a:r>
              <a:rPr lang="en-US" sz="3600" b="1" dirty="0" smtClean="0"/>
              <a:t>2. Pharmacologic Treatment</a:t>
            </a:r>
            <a:r>
              <a:rPr lang="en-US" sz="3600" dirty="0" smtClean="0"/>
              <a:t/>
            </a:r>
            <a:br>
              <a:rPr lang="en-US" sz="3600" dirty="0" smtClean="0"/>
            </a:br>
            <a:r>
              <a:rPr lang="en-US" sz="3600" dirty="0" smtClean="0"/>
              <a:t>In cases of persistent hypertension, pharmacologic treatment may be required to control blood pressure and prevent maternal and fetal complications. The goal is to keep blood pressure below 140/90 mm Hg, with particular attention to avoiding severe hypertension (≥160/110 mm Hg).</a:t>
            </a:r>
          </a:p>
          <a:p>
            <a:endParaRPr lang="en-US" dirty="0"/>
          </a:p>
        </p:txBody>
      </p:sp>
    </p:spTree>
    <p:extLst>
      <p:ext uri="{BB962C8B-B14F-4D97-AF65-F5344CB8AC3E}">
        <p14:creationId xmlns:p14="http://schemas.microsoft.com/office/powerpoint/2010/main" val="15650079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994</Words>
  <Application>Microsoft Office PowerPoint</Application>
  <PresentationFormat>Panorámica</PresentationFormat>
  <Paragraphs>40</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EVALUATION OF THE OBSTETRIC PATIENT WITH A CHRONIC CONDITION: HIGH BLOOD PRESSURE                            </vt:lpstr>
      <vt:lpstr>Presentación de PowerPoint</vt:lpstr>
      <vt:lpstr>Introduction</vt:lpstr>
      <vt:lpstr>Evaluation of Chronic Hypertension During Pregnancy </vt:lpstr>
      <vt:lpstr>Evaluation of Chronic Hypertension During Pregnancy </vt:lpstr>
      <vt:lpstr>Evaluation of Chronic Hypertension During Pregnancy </vt:lpstr>
      <vt:lpstr>Evaluation of Chronic Hypertension During Pregnancy </vt:lpstr>
      <vt:lpstr>Treatment of Chronic Hypertension During Pregnancy </vt:lpstr>
      <vt:lpstr>Treatment of Chronic Hypertension During Pregnancy </vt:lpstr>
      <vt:lpstr>Treatment of Chronic Hypertension During Pregnancy </vt:lpstr>
      <vt:lpstr>Treatment of Chronic Hypertension During Pregnancy </vt:lpstr>
      <vt:lpstr>Treatment of Chronic Hypertension During Pregnancy </vt:lpstr>
      <vt:lpstr>Treatment of Chronic Hypertension During Pregnancy </vt:lpstr>
      <vt:lpstr>Treatment of Chronic Hypertension During Pregnancy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THE OBSTETRIC PATIENT WITH A CHRONIC CONDITION: HIGH BLOOD PRESSURE</dc:title>
  <dc:creator>UNACH</dc:creator>
  <cp:lastModifiedBy>UNACH</cp:lastModifiedBy>
  <cp:revision>3</cp:revision>
  <dcterms:created xsi:type="dcterms:W3CDTF">2025-01-27T21:19:15Z</dcterms:created>
  <dcterms:modified xsi:type="dcterms:W3CDTF">2025-01-27T21:24:00Z</dcterms:modified>
  <cp:contentStatus/>
</cp:coreProperties>
</file>