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2E92-EEE3-47E9-985E-EB6BAEF18715}" type="datetimeFigureOut">
              <a:rPr lang="es-EC" smtClean="0"/>
              <a:t>13/12/2021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FD1-0B20-4248-A275-106B66BBB76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0092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2E92-EEE3-47E9-985E-EB6BAEF18715}" type="datetimeFigureOut">
              <a:rPr lang="es-EC" smtClean="0"/>
              <a:t>13/12/2021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FD1-0B20-4248-A275-106B66BBB76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82629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2E92-EEE3-47E9-985E-EB6BAEF18715}" type="datetimeFigureOut">
              <a:rPr lang="es-EC" smtClean="0"/>
              <a:t>13/12/2021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FD1-0B20-4248-A275-106B66BBB76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4224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2E92-EEE3-47E9-985E-EB6BAEF18715}" type="datetimeFigureOut">
              <a:rPr lang="es-EC" smtClean="0"/>
              <a:t>13/12/2021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FD1-0B20-4248-A275-106B66BBB76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614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2E92-EEE3-47E9-985E-EB6BAEF18715}" type="datetimeFigureOut">
              <a:rPr lang="es-EC" smtClean="0"/>
              <a:t>13/12/2021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FD1-0B20-4248-A275-106B66BBB76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00352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2E92-EEE3-47E9-985E-EB6BAEF18715}" type="datetimeFigureOut">
              <a:rPr lang="es-EC" smtClean="0"/>
              <a:t>13/12/2021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FD1-0B20-4248-A275-106B66BBB76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680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2E92-EEE3-47E9-985E-EB6BAEF18715}" type="datetimeFigureOut">
              <a:rPr lang="es-EC" smtClean="0"/>
              <a:t>13/12/2021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FD1-0B20-4248-A275-106B66BBB76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134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2E92-EEE3-47E9-985E-EB6BAEF18715}" type="datetimeFigureOut">
              <a:rPr lang="es-EC" smtClean="0"/>
              <a:t>13/12/2021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FD1-0B20-4248-A275-106B66BBB76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6812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2E92-EEE3-47E9-985E-EB6BAEF18715}" type="datetimeFigureOut">
              <a:rPr lang="es-EC" smtClean="0"/>
              <a:t>13/12/2021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FD1-0B20-4248-A275-106B66BBB76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3014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2E92-EEE3-47E9-985E-EB6BAEF18715}" type="datetimeFigureOut">
              <a:rPr lang="es-EC" smtClean="0"/>
              <a:t>13/12/2021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FD1-0B20-4248-A275-106B66BBB76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42589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2E92-EEE3-47E9-985E-EB6BAEF18715}" type="datetimeFigureOut">
              <a:rPr lang="es-EC" smtClean="0"/>
              <a:t>13/12/2021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BFD1-0B20-4248-A275-106B66BBB76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90502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02E92-EEE3-47E9-985E-EB6BAEF18715}" type="datetimeFigureOut">
              <a:rPr lang="es-EC" smtClean="0"/>
              <a:t>13/12/2021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DBFD1-0B20-4248-A275-106B66BBB76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3287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5445224"/>
            <a:ext cx="6400800" cy="1008112"/>
          </a:xfrm>
        </p:spPr>
        <p:txBody>
          <a:bodyPr/>
          <a:lstStyle/>
          <a:p>
            <a:r>
              <a:rPr lang="es-EC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HISTORIA DE LA </a:t>
            </a:r>
            <a:r>
              <a:rPr lang="es-EC" b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PSIQUIATRIA 3</a:t>
            </a:r>
            <a:endParaRPr lang="es-EC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0830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C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Cuarta Revolución </a:t>
            </a:r>
            <a:r>
              <a:rPr lang="es-EC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Psiquiatría</a:t>
            </a:r>
            <a:endParaRPr lang="es-EC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APARICIÓN DE LOS PSICOFÁRMACOS</a:t>
            </a:r>
          </a:p>
          <a:p>
            <a:endParaRPr lang="es-EC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84784"/>
            <a:ext cx="5760640" cy="3456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3392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C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lgerian" pitchFamily="82" charset="0"/>
              </a:rPr>
              <a:t>REVOLUCIONES PSIQUIATRICAS</a:t>
            </a:r>
            <a:endParaRPr lang="es-EC" i="1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C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</a:t>
            </a:r>
            <a:r>
              <a:rPr lang="es-EC" sz="2000" b="1" i="1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es-EC" sz="2000" b="1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La </a:t>
            </a:r>
            <a:r>
              <a:rPr lang="es-EC" sz="2000" b="1" i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fundación del primer hospital psiquiátrico del mun­do</a:t>
            </a:r>
            <a:r>
              <a:rPr lang="es-EC" sz="2000" i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en valencia en 1409, por el  </a:t>
            </a:r>
            <a:r>
              <a:rPr lang="es-EC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SACERDOTE FRAY JUAN GILBERT </a:t>
            </a:r>
            <a:r>
              <a:rPr lang="es-EC" sz="2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JOFRÉ. </a:t>
            </a:r>
            <a:r>
              <a:rPr lang="es-EC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(RENACIMIENTO).</a:t>
            </a:r>
          </a:p>
          <a:p>
            <a:r>
              <a:rPr lang="es-EC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2-</a:t>
            </a:r>
            <a:r>
              <a:rPr lang="es-EC" sz="2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Liberó </a:t>
            </a:r>
            <a:r>
              <a:rPr lang="es-EC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 los pacientes de sus cadenas en </a:t>
            </a:r>
            <a:r>
              <a:rPr lang="es-EC" sz="2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1793</a:t>
            </a:r>
            <a:r>
              <a:rPr lang="es-EC" sz="2000" b="1" i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</a:t>
            </a:r>
            <a:r>
              <a:rPr lang="es-EC" sz="2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PHILIPPE PINEL</a:t>
            </a:r>
            <a:r>
              <a:rPr lang="es-EC" sz="20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.(ILUSTRACION)</a:t>
            </a:r>
            <a:endParaRPr lang="es-EC" sz="2000" b="1" i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r>
              <a:rPr lang="es-EC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3-</a:t>
            </a:r>
            <a:r>
              <a:rPr lang="es-EC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DOS Exponentes ( POSITIVISTA)</a:t>
            </a:r>
            <a:endParaRPr lang="es-EC" sz="2000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C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-Sigmund </a:t>
            </a:r>
            <a:r>
              <a:rPr lang="es-EC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Freud </a:t>
            </a:r>
            <a:r>
              <a:rPr lang="es-EC" sz="2000" b="1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Psicoanálisis ,</a:t>
            </a:r>
            <a:r>
              <a:rPr lang="es-EC" sz="2000" b="1" i="1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Insconciente,teoría</a:t>
            </a:r>
            <a:r>
              <a:rPr lang="es-EC" sz="2000" b="1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C" sz="2000" b="1" i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 la personalidad</a:t>
            </a:r>
            <a:r>
              <a:rPr lang="es-EC" sz="2000" i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empleó </a:t>
            </a:r>
            <a:r>
              <a:rPr lang="es-EC" sz="2000" b="1" i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la </a:t>
            </a:r>
            <a:r>
              <a:rPr lang="es-EC" sz="2000" b="1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hipnosis, d</a:t>
            </a:r>
            <a:r>
              <a:rPr lang="es-EC" sz="2000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escribió </a:t>
            </a:r>
            <a:r>
              <a:rPr lang="es-EC" sz="2000" i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los </a:t>
            </a:r>
            <a:r>
              <a:rPr lang="es-EC" sz="2000" b="1" i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mecanismos mentales de defensa del yo</a:t>
            </a:r>
          </a:p>
          <a:p>
            <a:r>
              <a:rPr lang="es-EC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-E</a:t>
            </a:r>
            <a:r>
              <a:rPr lang="es-EC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C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Krae­pelin</a:t>
            </a:r>
            <a:r>
              <a:rPr lang="es-EC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2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Observación, e</a:t>
            </a:r>
            <a:r>
              <a:rPr lang="es-EC" sz="2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laboró </a:t>
            </a:r>
            <a:r>
              <a:rPr lang="es-EC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un sistema de psiquiatría </a:t>
            </a:r>
            <a:r>
              <a:rPr lang="es-EC" sz="2000" b="1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descriptiva,describió</a:t>
            </a:r>
            <a:r>
              <a:rPr lang="es-EC" sz="2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s-EC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por primera vez la “</a:t>
            </a:r>
            <a:r>
              <a:rPr lang="es-EC" sz="2000" b="1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Dementia</a:t>
            </a:r>
            <a:r>
              <a:rPr lang="es-EC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s-EC" sz="2000" b="1" i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Praecox</a:t>
            </a:r>
            <a:r>
              <a:rPr lang="es-EC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” y la “Psicosis maníaco-depresiva</a:t>
            </a:r>
          </a:p>
          <a:p>
            <a:r>
              <a:rPr lang="es-EC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4- </a:t>
            </a:r>
            <a:r>
              <a:rPr lang="es-EC" sz="2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Aparición de los psicofármacos. </a:t>
            </a:r>
            <a:r>
              <a:rPr lang="es-EC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(ACTUAL)</a:t>
            </a:r>
            <a:endParaRPr lang="es-EC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256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Notas de </a:t>
            </a:r>
            <a:r>
              <a:rPr lang="es-EC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interes</a:t>
            </a:r>
            <a:endParaRPr lang="es-EC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268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000" dirty="0">
                <a:latin typeface="Calibri" pitchFamily="34" charset="0"/>
                <a:cs typeface="Calibri" pitchFamily="34" charset="0"/>
              </a:rPr>
              <a:t>La Psiquiatría es </a:t>
            </a:r>
            <a:r>
              <a:rPr lang="es-MX" sz="2000" dirty="0" smtClean="0">
                <a:latin typeface="Calibri" pitchFamily="34" charset="0"/>
                <a:cs typeface="Calibri" pitchFamily="34" charset="0"/>
              </a:rPr>
              <a:t>la </a:t>
            </a:r>
            <a:r>
              <a:rPr lang="es-MX" sz="2000" dirty="0">
                <a:latin typeface="Calibri" pitchFamily="34" charset="0"/>
                <a:cs typeface="Calibri" pitchFamily="34" charset="0"/>
              </a:rPr>
              <a:t>más joven de las ramas de la </a:t>
            </a:r>
            <a:r>
              <a:rPr lang="es-MX" sz="2000" dirty="0" smtClean="0">
                <a:latin typeface="Calibri" pitchFamily="34" charset="0"/>
                <a:cs typeface="Calibri" pitchFamily="34" charset="0"/>
              </a:rPr>
              <a:t>Medicina</a:t>
            </a:r>
          </a:p>
          <a:p>
            <a:endParaRPr lang="es-MX" sz="2000" dirty="0">
              <a:latin typeface="Calibri" pitchFamily="34" charset="0"/>
              <a:cs typeface="Calibri" pitchFamily="34" charset="0"/>
            </a:endParaRPr>
          </a:p>
          <a:p>
            <a:r>
              <a:rPr lang="es-MX" sz="2000" dirty="0">
                <a:latin typeface="Calibri" pitchFamily="34" charset="0"/>
                <a:cs typeface="Calibri" pitchFamily="34" charset="0"/>
              </a:rPr>
              <a:t>U</a:t>
            </a:r>
            <a:r>
              <a:rPr lang="es-MX" sz="2000" dirty="0" smtClean="0">
                <a:latin typeface="Calibri" pitchFamily="34" charset="0"/>
                <a:cs typeface="Calibri" pitchFamily="34" charset="0"/>
              </a:rPr>
              <a:t>ltima </a:t>
            </a:r>
            <a:r>
              <a:rPr lang="es-MX" sz="2000" dirty="0">
                <a:latin typeface="Calibri" pitchFamily="34" charset="0"/>
                <a:cs typeface="Calibri" pitchFamily="34" charset="0"/>
              </a:rPr>
              <a:t>de las especialidades médicas en ser aceptada como tal.</a:t>
            </a:r>
          </a:p>
          <a:p>
            <a:r>
              <a:rPr lang="es-MX" sz="2000" dirty="0">
                <a:latin typeface="Calibri" pitchFamily="34" charset="0"/>
                <a:cs typeface="Calibri" pitchFamily="34" charset="0"/>
              </a:rPr>
              <a:t> A lo largo de la historia las enfermedades mentales han sido terreno de la magia y la </a:t>
            </a:r>
            <a:r>
              <a:rPr lang="es-MX" sz="2000" dirty="0" smtClean="0">
                <a:latin typeface="Calibri" pitchFamily="34" charset="0"/>
                <a:cs typeface="Calibri" pitchFamily="34" charset="0"/>
              </a:rPr>
              <a:t>religión.</a:t>
            </a:r>
          </a:p>
          <a:p>
            <a:endParaRPr lang="es-MX" sz="2000" dirty="0">
              <a:latin typeface="Calibri" pitchFamily="34" charset="0"/>
              <a:cs typeface="Calibri" pitchFamily="34" charset="0"/>
            </a:endParaRPr>
          </a:p>
          <a:p>
            <a:r>
              <a:rPr lang="es-MX" sz="2000" dirty="0">
                <a:latin typeface="Calibri" pitchFamily="34" charset="0"/>
                <a:cs typeface="Calibri" pitchFamily="34" charset="0"/>
              </a:rPr>
              <a:t>Cuestionándose continuamente su condición misma de enfermedades atribuyéndoles un origen diabólico, en los tiempos </a:t>
            </a:r>
            <a:r>
              <a:rPr lang="es-MX" sz="2000" dirty="0" smtClean="0">
                <a:latin typeface="Calibri" pitchFamily="34" charset="0"/>
                <a:cs typeface="Calibri" pitchFamily="34" charset="0"/>
              </a:rPr>
              <a:t>antiguos</a:t>
            </a:r>
          </a:p>
          <a:p>
            <a:endParaRPr lang="es-MX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es-MX" sz="2000" dirty="0" smtClean="0">
                <a:latin typeface="Calibri" pitchFamily="34" charset="0"/>
                <a:cs typeface="Calibri" pitchFamily="34" charset="0"/>
              </a:rPr>
              <a:t>Origen </a:t>
            </a:r>
            <a:r>
              <a:rPr lang="es-MX" sz="2000" dirty="0">
                <a:latin typeface="Calibri" pitchFamily="34" charset="0"/>
                <a:cs typeface="Calibri" pitchFamily="34" charset="0"/>
              </a:rPr>
              <a:t>netamente social en la mucho más reciente </a:t>
            </a:r>
            <a:r>
              <a:rPr lang="es-MX" sz="2000" dirty="0" err="1">
                <a:latin typeface="Calibri" pitchFamily="34" charset="0"/>
                <a:cs typeface="Calibri" pitchFamily="34" charset="0"/>
              </a:rPr>
              <a:t>antipsiquiatría</a:t>
            </a:r>
            <a:r>
              <a:rPr lang="es-MX" sz="2000" dirty="0">
                <a:latin typeface="Calibri" pitchFamily="34" charset="0"/>
                <a:cs typeface="Calibri" pitchFamily="34" charset="0"/>
              </a:rPr>
              <a:t>. </a:t>
            </a:r>
            <a:endParaRPr lang="es-MX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es-MX" sz="2000" dirty="0" smtClean="0">
                <a:latin typeface="Calibri" pitchFamily="34" charset="0"/>
                <a:cs typeface="Calibri" pitchFamily="34" charset="0"/>
              </a:rPr>
              <a:t>Se </a:t>
            </a:r>
            <a:r>
              <a:rPr lang="es-MX" sz="2000" dirty="0">
                <a:latin typeface="Calibri" pitchFamily="34" charset="0"/>
                <a:cs typeface="Calibri" pitchFamily="34" charset="0"/>
              </a:rPr>
              <a:t>ha avanzado, tanto en el estudio de la parte biológica, genética, neurofisiológica, y epidemiológica de la psiquiatría, </a:t>
            </a:r>
          </a:p>
          <a:p>
            <a:r>
              <a:rPr lang="es-MX" sz="2000" dirty="0">
                <a:latin typeface="Calibri" pitchFamily="34" charset="0"/>
                <a:cs typeface="Calibri" pitchFamily="34" charset="0"/>
              </a:rPr>
              <a:t>C</a:t>
            </a:r>
            <a:r>
              <a:rPr lang="es-MX" sz="2000" dirty="0" smtClean="0">
                <a:latin typeface="Calibri" pitchFamily="34" charset="0"/>
                <a:cs typeface="Calibri" pitchFamily="34" charset="0"/>
              </a:rPr>
              <a:t>omo </a:t>
            </a:r>
            <a:r>
              <a:rPr lang="es-MX" sz="2000" dirty="0">
                <a:latin typeface="Calibri" pitchFamily="34" charset="0"/>
                <a:cs typeface="Calibri" pitchFamily="34" charset="0"/>
              </a:rPr>
              <a:t>en la uniformización de criterios diagnósticos y de lenguaje en psiquiatría, considerándose una nueva revolución actualmente en proceso.</a:t>
            </a:r>
          </a:p>
          <a:p>
            <a:endParaRPr lang="es-EC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689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BIBLIOGRAFIA</a:t>
            </a:r>
            <a:endParaRPr lang="es-EC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C" dirty="0"/>
              <a:t>Álvarez JM, Esteban R, </a:t>
            </a:r>
            <a:r>
              <a:rPr lang="es-EC" dirty="0" err="1"/>
              <a:t>Sauvagnat</a:t>
            </a:r>
            <a:r>
              <a:rPr lang="es-EC" dirty="0"/>
              <a:t> F. Fundamentos de psicopatología psicoanalítica. Madrid: Ed. Sínte­sis. 2004.</a:t>
            </a:r>
            <a:endParaRPr lang="es-ES" dirty="0"/>
          </a:p>
          <a:p>
            <a:r>
              <a:rPr lang="es-EC" dirty="0"/>
              <a:t>Alexander F, </a:t>
            </a:r>
            <a:r>
              <a:rPr lang="es-EC" dirty="0" err="1"/>
              <a:t>Selesnick</a:t>
            </a:r>
            <a:r>
              <a:rPr lang="es-EC" dirty="0"/>
              <a:t> S. Historia de la psiquiatría. Barcelona: </a:t>
            </a:r>
            <a:r>
              <a:rPr lang="es-EC" dirty="0" err="1"/>
              <a:t>Espaxs</a:t>
            </a:r>
            <a:r>
              <a:rPr lang="es-EC" dirty="0"/>
              <a:t>. 1996.</a:t>
            </a:r>
            <a:endParaRPr lang="es-ES" dirty="0"/>
          </a:p>
          <a:p>
            <a:r>
              <a:rPr lang="es-EC" dirty="0"/>
              <a:t>Laín </a:t>
            </a:r>
            <a:r>
              <a:rPr lang="es-EC" dirty="0" err="1"/>
              <a:t>Entralgo</a:t>
            </a:r>
            <a:r>
              <a:rPr lang="es-EC" dirty="0"/>
              <a:t> P. Historia de la medicina. Barcelona: </a:t>
            </a:r>
            <a:r>
              <a:rPr lang="es-EC" dirty="0" err="1"/>
              <a:t>Elsevier</a:t>
            </a:r>
            <a:r>
              <a:rPr lang="es-EC" dirty="0"/>
              <a:t>, </a:t>
            </a:r>
            <a:r>
              <a:rPr lang="es-EC" dirty="0" err="1"/>
              <a:t>Masson</a:t>
            </a:r>
            <a:r>
              <a:rPr lang="es-EC" dirty="0"/>
              <a:t>. 2006. ISBN 978-84-458-0242-7.</a:t>
            </a:r>
            <a:endParaRPr lang="es-ES" dirty="0"/>
          </a:p>
          <a:p>
            <a:r>
              <a:rPr lang="es-EC" dirty="0"/>
              <a:t>Foucault M. Historia de la locura en la época clásica. Tomos I y II. Fondo de cultura económica. México. 1967.</a:t>
            </a:r>
            <a:endParaRPr lang="es-ES" dirty="0"/>
          </a:p>
          <a:p>
            <a:r>
              <a:rPr lang="es-EC" dirty="0"/>
              <a:t>López Muñoz F, Álamo González C. Historia de la psicofarmacología. Madrid: Ed. Médica Panameri­cana. 2006.</a:t>
            </a:r>
            <a:endParaRPr lang="es-ES" dirty="0"/>
          </a:p>
          <a:p>
            <a:r>
              <a:rPr lang="es-EC" dirty="0"/>
              <a:t>Galeno. Sobre la localización de las enfermedades. Madrid: Ed. Gredos. 1997.</a:t>
            </a:r>
            <a:endParaRPr lang="es-ES" dirty="0"/>
          </a:p>
          <a:p>
            <a:r>
              <a:rPr lang="es-EC" dirty="0"/>
              <a:t>León Castro HM. Estigma y enfermedad mental. Un punto de vista histórico-social. Revista de psiquiatría y salud mental </a:t>
            </a:r>
            <a:r>
              <a:rPr lang="es-EC" dirty="0" err="1"/>
              <a:t>Hermilio</a:t>
            </a:r>
            <a:r>
              <a:rPr lang="es-EC" dirty="0"/>
              <a:t> </a:t>
            </a:r>
            <a:r>
              <a:rPr lang="es-EC" dirty="0" err="1"/>
              <a:t>Valdizán</a:t>
            </a:r>
            <a:r>
              <a:rPr lang="es-EC" dirty="0"/>
              <a:t> 2005;6:33-42</a:t>
            </a:r>
          </a:p>
        </p:txBody>
      </p:sp>
    </p:spTree>
    <p:extLst>
      <p:ext uri="{BB962C8B-B14F-4D97-AF65-F5344CB8AC3E}">
        <p14:creationId xmlns:p14="http://schemas.microsoft.com/office/powerpoint/2010/main" val="1846487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22376" y="4437112"/>
            <a:ext cx="7772400" cy="1584176"/>
          </a:xfrm>
        </p:spPr>
        <p:txBody>
          <a:bodyPr>
            <a:normAutofit fontScale="77500" lnSpcReduction="20000"/>
          </a:bodyPr>
          <a:lstStyle/>
          <a:p>
            <a:pPr algn="ctr"/>
            <a:endParaRPr lang="es-EC" sz="4400" b="1" dirty="0" smtClean="0">
              <a:ln w="18000">
                <a:solidFill>
                  <a:srgbClr val="FF0000"/>
                </a:solidFill>
                <a:prstDash val="solid"/>
                <a:miter lim="800000"/>
              </a:ln>
              <a:noFill/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lgerian" pitchFamily="82" charset="0"/>
            </a:endParaRPr>
          </a:p>
          <a:p>
            <a:pPr algn="ctr"/>
            <a:endParaRPr lang="es-EC" sz="4400" b="1" dirty="0">
              <a:ln w="18000">
                <a:solidFill>
                  <a:srgbClr val="FF0000"/>
                </a:solidFill>
                <a:prstDash val="solid"/>
                <a:miter lim="800000"/>
              </a:ln>
              <a:noFill/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lgerian" pitchFamily="82" charset="0"/>
            </a:endParaRPr>
          </a:p>
          <a:p>
            <a:pPr algn="ctr"/>
            <a:r>
              <a:rPr lang="es-EC" sz="44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noFill/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lgerian" pitchFamily="82" charset="0"/>
              </a:rPr>
              <a:t>MUCHAS GRACIAS</a:t>
            </a:r>
            <a:endParaRPr lang="es-EC" sz="4400" dirty="0">
              <a:ln w="18000">
                <a:solidFill>
                  <a:srgbClr val="FF0000"/>
                </a:solidFill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lgerian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7920880" cy="45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93867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381</Words>
  <Application>Microsoft Office PowerPoint</Application>
  <PresentationFormat>Presentación en pantalla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Algerian</vt:lpstr>
      <vt:lpstr>Arial</vt:lpstr>
      <vt:lpstr>Calibri</vt:lpstr>
      <vt:lpstr>Tema de Office</vt:lpstr>
      <vt:lpstr>Presentación de PowerPoint</vt:lpstr>
      <vt:lpstr>Cuarta Revolución Psiquiatría</vt:lpstr>
      <vt:lpstr>REVOLUCIONES PSIQUIATRICAS</vt:lpstr>
      <vt:lpstr>Notas de interes</vt:lpstr>
      <vt:lpstr>BIBLIOGRAFIA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Zilma Diago Alfes</dc:creator>
  <cp:lastModifiedBy>INTEL</cp:lastModifiedBy>
  <cp:revision>3</cp:revision>
  <dcterms:created xsi:type="dcterms:W3CDTF">2021-12-10T00:31:29Z</dcterms:created>
  <dcterms:modified xsi:type="dcterms:W3CDTF">2021-12-13T22:04:09Z</dcterms:modified>
</cp:coreProperties>
</file>