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Arimo" panose="020B0604020202020204" pitchFamily="3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utfit" pitchFamily="2" charset="0"/>
      <p:regular r:id="rId16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0"/>
  </p:normalViewPr>
  <p:slideViewPr>
    <p:cSldViewPr snapToGrid="0" snapToObjects="1">
      <p:cViewPr varScale="1">
        <p:scale>
          <a:sx n="90" d="100"/>
          <a:sy n="90" d="100"/>
        </p:scale>
        <p:origin x="7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06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733193"/>
            <a:ext cx="7556421" cy="1956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Meningitis Bacteriana en Niños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280190" y="4029789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 meningitis bacteriana es una infección grave que afecta las membranas que cubren el cerebro y la médula espinal. Es importante tener en cuenta que esta enfermedad puede ser muy peligrosa para los niños, pero con un diagnóstico oportuno y tratamiento adecuado, se pueden evitar complicaciones graves.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116360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D66D7B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6" name="Text 3"/>
          <p:cNvSpPr/>
          <p:nvPr/>
        </p:nvSpPr>
        <p:spPr>
          <a:xfrm>
            <a:off x="6392942" y="6248995"/>
            <a:ext cx="137279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CB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6099453"/>
            <a:ext cx="284976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by Cielito Betancourt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16781"/>
            <a:ext cx="740985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Causas y Factores de Riesgo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22087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5" name="Text 2"/>
          <p:cNvSpPr/>
          <p:nvPr/>
        </p:nvSpPr>
        <p:spPr>
          <a:xfrm>
            <a:off x="982504" y="2305883"/>
            <a:ext cx="13275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22208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Bacterias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2711291"/>
            <a:ext cx="292774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Las bacterias como Neisseria meningitidis, Streptococcus pneumoniae y Haemophilus influenzae son las principales responsables de la meningitis bacteriana.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222087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9" name="Text 6"/>
          <p:cNvSpPr/>
          <p:nvPr/>
        </p:nvSpPr>
        <p:spPr>
          <a:xfrm>
            <a:off x="4842629" y="2305883"/>
            <a:ext cx="19597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22208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Edad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2711291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Los bebés y niños pequeños tienen un mayor riesgo debido a su sistema inmunológico en desarrollo.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37067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3" name="Text 10"/>
          <p:cNvSpPr/>
          <p:nvPr/>
        </p:nvSpPr>
        <p:spPr>
          <a:xfrm>
            <a:off x="952143" y="5455682"/>
            <a:ext cx="1935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370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Contacto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5861090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El contacto cercano con personas infectadas aumenta la probabilidad de contagio.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4685467" y="537067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7" name="Text 14"/>
          <p:cNvSpPr/>
          <p:nvPr/>
        </p:nvSpPr>
        <p:spPr>
          <a:xfrm>
            <a:off x="4836319" y="5455682"/>
            <a:ext cx="20859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5422583" y="5370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Vacunación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5422583" y="5861090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 falta de vacunación contra las bacterias causantes de meningitis incrementa el riesgo.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3059" y="521851"/>
            <a:ext cx="7977307" cy="591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370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Síntomas y Signos de la Enfermedad</a:t>
            </a:r>
            <a:endParaRPr lang="en-US" sz="3700" dirty="0"/>
          </a:p>
        </p:txBody>
      </p:sp>
      <p:sp>
        <p:nvSpPr>
          <p:cNvPr id="3" name="Shape 1"/>
          <p:cNvSpPr/>
          <p:nvPr/>
        </p:nvSpPr>
        <p:spPr>
          <a:xfrm>
            <a:off x="935712" y="1492687"/>
            <a:ext cx="22860" cy="6214943"/>
          </a:xfrm>
          <a:prstGeom prst="roundRect">
            <a:avLst>
              <a:gd name="adj" fmla="val 348092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4" name="Shape 2"/>
          <p:cNvSpPr/>
          <p:nvPr/>
        </p:nvSpPr>
        <p:spPr>
          <a:xfrm>
            <a:off x="1137404" y="1907500"/>
            <a:ext cx="663059" cy="22860"/>
          </a:xfrm>
          <a:prstGeom prst="roundRect">
            <a:avLst>
              <a:gd name="adj" fmla="val 348092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5" name="Shape 3"/>
          <p:cNvSpPr/>
          <p:nvPr/>
        </p:nvSpPr>
        <p:spPr>
          <a:xfrm>
            <a:off x="734020" y="1705808"/>
            <a:ext cx="426244" cy="426244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6" name="Text 4"/>
          <p:cNvSpPr/>
          <p:nvPr/>
        </p:nvSpPr>
        <p:spPr>
          <a:xfrm>
            <a:off x="891659" y="1776770"/>
            <a:ext cx="110847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989177" y="1682115"/>
            <a:ext cx="2368272" cy="295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Fiebre Alta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1989177" y="2091690"/>
            <a:ext cx="11978164" cy="303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Fiebre repentina e intensa que no cede con medicamentos.</a:t>
            </a:r>
            <a:endParaRPr lang="en-US" sz="1450" dirty="0"/>
          </a:p>
        </p:txBody>
      </p:sp>
      <p:sp>
        <p:nvSpPr>
          <p:cNvPr id="9" name="Shape 7"/>
          <p:cNvSpPr/>
          <p:nvPr/>
        </p:nvSpPr>
        <p:spPr>
          <a:xfrm>
            <a:off x="1137404" y="3188375"/>
            <a:ext cx="663059" cy="22860"/>
          </a:xfrm>
          <a:prstGeom prst="roundRect">
            <a:avLst>
              <a:gd name="adj" fmla="val 348092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0" name="Shape 8"/>
          <p:cNvSpPr/>
          <p:nvPr/>
        </p:nvSpPr>
        <p:spPr>
          <a:xfrm>
            <a:off x="734020" y="2986683"/>
            <a:ext cx="426244" cy="426244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1" name="Text 9"/>
          <p:cNvSpPr/>
          <p:nvPr/>
        </p:nvSpPr>
        <p:spPr>
          <a:xfrm>
            <a:off x="865227" y="3057644"/>
            <a:ext cx="163711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1989177" y="2962989"/>
            <a:ext cx="2368272" cy="295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Rigidez de Nuca</a:t>
            </a:r>
            <a:endParaRPr lang="en-US" sz="1850" dirty="0"/>
          </a:p>
        </p:txBody>
      </p:sp>
      <p:sp>
        <p:nvSpPr>
          <p:cNvPr id="13" name="Text 11"/>
          <p:cNvSpPr/>
          <p:nvPr/>
        </p:nvSpPr>
        <p:spPr>
          <a:xfrm>
            <a:off x="1989177" y="3372564"/>
            <a:ext cx="11978164" cy="303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Dificultad para flexionar el cuello hacia adelante.</a:t>
            </a:r>
            <a:endParaRPr lang="en-US" sz="1450" dirty="0"/>
          </a:p>
        </p:txBody>
      </p:sp>
      <p:sp>
        <p:nvSpPr>
          <p:cNvPr id="14" name="Shape 12"/>
          <p:cNvSpPr/>
          <p:nvPr/>
        </p:nvSpPr>
        <p:spPr>
          <a:xfrm>
            <a:off x="1137404" y="4469249"/>
            <a:ext cx="663059" cy="22860"/>
          </a:xfrm>
          <a:prstGeom prst="roundRect">
            <a:avLst>
              <a:gd name="adj" fmla="val 348092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5" name="Shape 13"/>
          <p:cNvSpPr/>
          <p:nvPr/>
        </p:nvSpPr>
        <p:spPr>
          <a:xfrm>
            <a:off x="734020" y="4267557"/>
            <a:ext cx="426244" cy="426244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6" name="Text 14"/>
          <p:cNvSpPr/>
          <p:nvPr/>
        </p:nvSpPr>
        <p:spPr>
          <a:xfrm>
            <a:off x="866299" y="4338518"/>
            <a:ext cx="161687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1989177" y="4243864"/>
            <a:ext cx="2368272" cy="295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Irritabilidad</a:t>
            </a:r>
            <a:endParaRPr lang="en-US" sz="1850" dirty="0"/>
          </a:p>
        </p:txBody>
      </p:sp>
      <p:sp>
        <p:nvSpPr>
          <p:cNvPr id="18" name="Text 16"/>
          <p:cNvSpPr/>
          <p:nvPr/>
        </p:nvSpPr>
        <p:spPr>
          <a:xfrm>
            <a:off x="1989177" y="4653439"/>
            <a:ext cx="11978164" cy="303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Cambios repentinos en el estado de ánimo y llanto excesivo.</a:t>
            </a:r>
            <a:endParaRPr lang="en-US" sz="1450" dirty="0"/>
          </a:p>
        </p:txBody>
      </p:sp>
      <p:sp>
        <p:nvSpPr>
          <p:cNvPr id="19" name="Shape 17"/>
          <p:cNvSpPr/>
          <p:nvPr/>
        </p:nvSpPr>
        <p:spPr>
          <a:xfrm>
            <a:off x="1137404" y="5750123"/>
            <a:ext cx="663059" cy="22860"/>
          </a:xfrm>
          <a:prstGeom prst="roundRect">
            <a:avLst>
              <a:gd name="adj" fmla="val 348092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20" name="Shape 18"/>
          <p:cNvSpPr/>
          <p:nvPr/>
        </p:nvSpPr>
        <p:spPr>
          <a:xfrm>
            <a:off x="734020" y="5548432"/>
            <a:ext cx="426244" cy="426244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21" name="Text 19"/>
          <p:cNvSpPr/>
          <p:nvPr/>
        </p:nvSpPr>
        <p:spPr>
          <a:xfrm>
            <a:off x="859988" y="5619393"/>
            <a:ext cx="174188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1989177" y="5524738"/>
            <a:ext cx="2368272" cy="295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Vómitos</a:t>
            </a:r>
            <a:endParaRPr lang="en-US" sz="1850" dirty="0"/>
          </a:p>
        </p:txBody>
      </p:sp>
      <p:sp>
        <p:nvSpPr>
          <p:cNvPr id="23" name="Text 21"/>
          <p:cNvSpPr/>
          <p:nvPr/>
        </p:nvSpPr>
        <p:spPr>
          <a:xfrm>
            <a:off x="1989177" y="5934313"/>
            <a:ext cx="11978164" cy="303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Vómitos frecuentes y sin causa aparente.</a:t>
            </a:r>
            <a:endParaRPr lang="en-US" sz="1450" dirty="0"/>
          </a:p>
        </p:txBody>
      </p:sp>
      <p:sp>
        <p:nvSpPr>
          <p:cNvPr id="24" name="Shape 22"/>
          <p:cNvSpPr/>
          <p:nvPr/>
        </p:nvSpPr>
        <p:spPr>
          <a:xfrm>
            <a:off x="1137404" y="7030998"/>
            <a:ext cx="663059" cy="22860"/>
          </a:xfrm>
          <a:prstGeom prst="roundRect">
            <a:avLst>
              <a:gd name="adj" fmla="val 348092"/>
            </a:avLst>
          </a:prstGeom>
          <a:solidFill>
            <a:srgbClr val="BDB8DF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25" name="Shape 23"/>
          <p:cNvSpPr/>
          <p:nvPr/>
        </p:nvSpPr>
        <p:spPr>
          <a:xfrm>
            <a:off x="734020" y="6829306"/>
            <a:ext cx="426244" cy="426244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26" name="Text 24"/>
          <p:cNvSpPr/>
          <p:nvPr/>
        </p:nvSpPr>
        <p:spPr>
          <a:xfrm>
            <a:off x="866418" y="6900267"/>
            <a:ext cx="161449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2200" dirty="0"/>
          </a:p>
        </p:txBody>
      </p:sp>
      <p:sp>
        <p:nvSpPr>
          <p:cNvPr id="27" name="Text 25"/>
          <p:cNvSpPr/>
          <p:nvPr/>
        </p:nvSpPr>
        <p:spPr>
          <a:xfrm>
            <a:off x="1989177" y="6805613"/>
            <a:ext cx="2368272" cy="295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Somnolencia</a:t>
            </a:r>
            <a:endParaRPr lang="en-US" sz="1850" dirty="0"/>
          </a:p>
        </p:txBody>
      </p:sp>
      <p:sp>
        <p:nvSpPr>
          <p:cNvPr id="28" name="Text 26"/>
          <p:cNvSpPr/>
          <p:nvPr/>
        </p:nvSpPr>
        <p:spPr>
          <a:xfrm>
            <a:off x="1989177" y="7215188"/>
            <a:ext cx="11978164" cy="303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Dificultad para despertar al niño o falta de interés en su entorno.</a:t>
            </a:r>
            <a:endParaRPr lang="en-US" sz="14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870989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Diagnóstico y Exámenes Médicos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Historia Clínica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El médico indaga sobre los síntomas, antecedentes de vacunación y exposición a otras personas con meningitis.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Examen Físico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Se evalúan signos vitales, como temperatura, frecuencia cardíaca y presión arterial.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Análisis de Líquido Cefalorraquídeo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56973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Se extrae líquido del espacio alrededor del cerebro para analizar su composición y detectar bacterias.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5599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Tratamiento y Manejo de la Enfermedad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013710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5" name="Text 2"/>
          <p:cNvSpPr/>
          <p:nvPr/>
        </p:nvSpPr>
        <p:spPr>
          <a:xfrm>
            <a:off x="6514624" y="32481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Antibióticos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738563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Administración intravenosa de antibióticos para combatir la infección bacteriana.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013710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8" name="Text 5"/>
          <p:cNvSpPr/>
          <p:nvPr/>
        </p:nvSpPr>
        <p:spPr>
          <a:xfrm>
            <a:off x="10406301" y="32481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Soporte Vital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738563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Controlar los signos vitales del niño, incluyendo la temperatura y la respiración.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288518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1" name="Text 8"/>
          <p:cNvSpPr/>
          <p:nvPr/>
        </p:nvSpPr>
        <p:spPr>
          <a:xfrm>
            <a:off x="6514624" y="55229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Hospitalización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013371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 mayoría de los niños con meningitis requieren hospitalización para recibir tratamiento adecuado.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68561"/>
            <a:ext cx="654974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Prevención y Vacunación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1917502"/>
            <a:ext cx="1134070" cy="18145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Vacunas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2634734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 vacunación es la forma más efectiva de prevenir la meningitis bacteriana.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732014"/>
            <a:ext cx="1134070" cy="181451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39588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Higiene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449247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Lavarse las manos con frecuencia y evitar el contacto cercano con personas enfermas.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546527"/>
            <a:ext cx="1134070" cy="181451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7733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Prevención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263759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Mantener una buena higiene personal y una buena salud general.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9649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Complicaciones y Secuelas a Largo Plazo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154210"/>
            <a:ext cx="7556421" cy="1678781"/>
          </a:xfrm>
          <a:prstGeom prst="roundRect">
            <a:avLst>
              <a:gd name="adj" fmla="val 567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801410" y="4161830"/>
            <a:ext cx="7540347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029057" y="4305538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Sordera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3546038" y="4305538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Convulsiones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059210" y="4305538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Parálisis Cerebral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801410" y="4812149"/>
            <a:ext cx="7540347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029057" y="4955858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Daño Cerebral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3546038" y="4955858"/>
            <a:ext cx="205192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Problemas de Aprendizaje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6059210" y="4955858"/>
            <a:ext cx="20557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Retraso en el Desarrollo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6710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Importancia de la Detección y el Tratamiento Temprano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224820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60186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Tiempo Esencial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6509028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 detección temprana y el tratamiento adecuado pueden marcar la diferencia en la recuperación.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04" y="5224820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54704" y="60186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Salud del Niño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254704" y="6509028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Prevenir complicaciones graves y mejorar la calidad de vida del niño.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738" y="5224820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60186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Función Cerebral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6509028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Proteger el desarrollo y funcionamiento del cerebro.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Macintosh PowerPoint</Application>
  <PresentationFormat>Personalizado</PresentationFormat>
  <Paragraphs>76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Calibri</vt:lpstr>
      <vt:lpstr>Arimo</vt:lpstr>
      <vt:lpstr>Outfit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Cielito Del Rosario Betancourt Jimbo</cp:lastModifiedBy>
  <cp:revision>1</cp:revision>
  <dcterms:created xsi:type="dcterms:W3CDTF">2024-09-22T22:57:36Z</dcterms:created>
  <dcterms:modified xsi:type="dcterms:W3CDTF">2024-09-22T22:58:21Z</dcterms:modified>
</cp:coreProperties>
</file>