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5" r:id="rId8"/>
    <p:sldId id="266" r:id="rId9"/>
    <p:sldId id="267" r:id="rId10"/>
    <p:sldId id="264" r:id="rId11"/>
    <p:sldId id="268" r:id="rId12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4" y="-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EEE09-BC73-4063-B9D2-AAD741FA7B10}" type="datetimeFigureOut">
              <a:rPr lang="es-EC" smtClean="0"/>
              <a:t>18/6/2025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94C86-008E-439B-A1D9-0ACBA5EF87C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45477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EEE09-BC73-4063-B9D2-AAD741FA7B10}" type="datetimeFigureOut">
              <a:rPr lang="es-EC" smtClean="0"/>
              <a:t>18/6/2025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94C86-008E-439B-A1D9-0ACBA5EF87C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08547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EEE09-BC73-4063-B9D2-AAD741FA7B10}" type="datetimeFigureOut">
              <a:rPr lang="es-EC" smtClean="0"/>
              <a:t>18/6/2025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94C86-008E-439B-A1D9-0ACBA5EF87C6}" type="slidenum">
              <a:rPr lang="es-EC" smtClean="0"/>
              <a:t>‹Nº›</a:t>
            </a:fld>
            <a:endParaRPr lang="es-EC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94565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EEE09-BC73-4063-B9D2-AAD741FA7B10}" type="datetimeFigureOut">
              <a:rPr lang="es-EC" smtClean="0"/>
              <a:t>18/6/2025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94C86-008E-439B-A1D9-0ACBA5EF87C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167604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EEE09-BC73-4063-B9D2-AAD741FA7B10}" type="datetimeFigureOut">
              <a:rPr lang="es-EC" smtClean="0"/>
              <a:t>18/6/2025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94C86-008E-439B-A1D9-0ACBA5EF87C6}" type="slidenum">
              <a:rPr lang="es-EC" smtClean="0"/>
              <a:t>‹Nº›</a:t>
            </a:fld>
            <a:endParaRPr lang="es-EC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07562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EEE09-BC73-4063-B9D2-AAD741FA7B10}" type="datetimeFigureOut">
              <a:rPr lang="es-EC" smtClean="0"/>
              <a:t>18/6/2025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94C86-008E-439B-A1D9-0ACBA5EF87C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5151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EEE09-BC73-4063-B9D2-AAD741FA7B10}" type="datetimeFigureOut">
              <a:rPr lang="es-EC" smtClean="0"/>
              <a:t>18/6/2025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94C86-008E-439B-A1D9-0ACBA5EF87C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336497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EEE09-BC73-4063-B9D2-AAD741FA7B10}" type="datetimeFigureOut">
              <a:rPr lang="es-EC" smtClean="0"/>
              <a:t>18/6/2025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94C86-008E-439B-A1D9-0ACBA5EF87C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53165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EEE09-BC73-4063-B9D2-AAD741FA7B10}" type="datetimeFigureOut">
              <a:rPr lang="es-EC" smtClean="0"/>
              <a:t>18/6/2025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94C86-008E-439B-A1D9-0ACBA5EF87C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3040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EEE09-BC73-4063-B9D2-AAD741FA7B10}" type="datetimeFigureOut">
              <a:rPr lang="es-EC" smtClean="0"/>
              <a:t>18/6/2025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94C86-008E-439B-A1D9-0ACBA5EF87C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70152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EEE09-BC73-4063-B9D2-AAD741FA7B10}" type="datetimeFigureOut">
              <a:rPr lang="es-EC" smtClean="0"/>
              <a:t>18/6/2025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94C86-008E-439B-A1D9-0ACBA5EF87C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2287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EEE09-BC73-4063-B9D2-AAD741FA7B10}" type="datetimeFigureOut">
              <a:rPr lang="es-EC" smtClean="0"/>
              <a:t>18/6/2025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94C86-008E-439B-A1D9-0ACBA5EF87C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65281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EEE09-BC73-4063-B9D2-AAD741FA7B10}" type="datetimeFigureOut">
              <a:rPr lang="es-EC" smtClean="0"/>
              <a:t>18/6/2025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94C86-008E-439B-A1D9-0ACBA5EF87C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0326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EEE09-BC73-4063-B9D2-AAD741FA7B10}" type="datetimeFigureOut">
              <a:rPr lang="es-EC" smtClean="0"/>
              <a:t>18/6/2025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94C86-008E-439B-A1D9-0ACBA5EF87C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42905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EEE09-BC73-4063-B9D2-AAD741FA7B10}" type="datetimeFigureOut">
              <a:rPr lang="es-EC" smtClean="0"/>
              <a:t>18/6/2025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94C86-008E-439B-A1D9-0ACBA5EF87C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8609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EEE09-BC73-4063-B9D2-AAD741FA7B10}" type="datetimeFigureOut">
              <a:rPr lang="es-EC" smtClean="0"/>
              <a:t>18/6/2025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94C86-008E-439B-A1D9-0ACBA5EF87C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34883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EEE09-BC73-4063-B9D2-AAD741FA7B10}" type="datetimeFigureOut">
              <a:rPr lang="es-EC" smtClean="0"/>
              <a:t>18/6/2025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D794C86-008E-439B-A1D9-0ACBA5EF87C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59225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12" Type="http://schemas.openxmlformats.org/officeDocument/2006/relationships/image" Target="../media/image32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628504" y="1619794"/>
            <a:ext cx="75677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000" b="1" dirty="0" smtClean="0"/>
              <a:t>CAMBIO DE VARIABLES EN INTEGRALES DOBLES</a:t>
            </a:r>
            <a:endParaRPr lang="es-EC" sz="6000" b="1" dirty="0"/>
          </a:p>
        </p:txBody>
      </p:sp>
    </p:spTree>
    <p:extLst>
      <p:ext uri="{BB962C8B-B14F-4D97-AF65-F5344CB8AC3E}">
        <p14:creationId xmlns:p14="http://schemas.microsoft.com/office/powerpoint/2010/main" val="14328028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426721" y="687977"/>
            <a:ext cx="27860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rgbClr val="FF0000"/>
                </a:solidFill>
              </a:rPr>
              <a:t>Ejercicios</a:t>
            </a:r>
            <a:endParaRPr lang="es-EC" sz="2400" b="1" dirty="0">
              <a:solidFill>
                <a:srgbClr val="FF0000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720" y="1369819"/>
            <a:ext cx="5572125" cy="62865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870" y="2144543"/>
            <a:ext cx="6057900" cy="581025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720" y="2907017"/>
            <a:ext cx="6753225" cy="542925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6720" y="3685352"/>
            <a:ext cx="6172200" cy="55245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6720" y="4373703"/>
            <a:ext cx="7077075" cy="57150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3870" y="5076402"/>
            <a:ext cx="7200900" cy="523875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842329" y="3562078"/>
            <a:ext cx="1247775" cy="55245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633460" y="1351314"/>
            <a:ext cx="1143000" cy="57150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471535" y="2135563"/>
            <a:ext cx="1466850" cy="552450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588556" y="2925020"/>
            <a:ext cx="1228725" cy="400050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689929" y="4237802"/>
            <a:ext cx="1400175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68152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0888" y="862424"/>
            <a:ext cx="6853452" cy="5660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021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2416" y="5382167"/>
            <a:ext cx="5989584" cy="1475833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8723" y="661443"/>
            <a:ext cx="1771650" cy="4667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487680" y="1367246"/>
                <a:ext cx="9570720" cy="1507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s-ES" sz="2000" dirty="0" smtClean="0"/>
                  <a:t>Sean </a:t>
                </a:r>
                <a14:m>
                  <m:oMath xmlns:m="http://schemas.openxmlformats.org/officeDocument/2006/math">
                    <m:r>
                      <a:rPr lang="es-ES" sz="20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s-ES" sz="2000" dirty="0" smtClean="0"/>
                  <a:t> y </a:t>
                </a:r>
                <a14:m>
                  <m:oMath xmlns:m="http://schemas.openxmlformats.org/officeDocument/2006/math">
                    <m:r>
                      <a:rPr lang="es-ES" sz="20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s-ES" sz="2000" dirty="0" smtClean="0"/>
                  <a:t> regiones en los planos </a:t>
                </a:r>
                <a14:m>
                  <m:oMath xmlns:m="http://schemas.openxmlformats.org/officeDocument/2006/math">
                    <m:r>
                      <a:rPr lang="es-ES" sz="2000" i="1" dirty="0" smtClean="0">
                        <a:latin typeface="Cambria Math" panose="02040503050406030204" pitchFamily="18" charset="0"/>
                      </a:rPr>
                      <m:t>𝑥𝑦</m:t>
                    </m:r>
                  </m:oMath>
                </a14:m>
                <a:r>
                  <a:rPr lang="es-ES" sz="2000" dirty="0" smtClean="0"/>
                  <a:t> y </a:t>
                </a:r>
                <a14:m>
                  <m:oMath xmlns:m="http://schemas.openxmlformats.org/officeDocument/2006/math">
                    <m:r>
                      <a:rPr lang="es-ES" sz="2000" i="1" dirty="0" smtClean="0">
                        <a:latin typeface="Cambria Math" panose="02040503050406030204" pitchFamily="18" charset="0"/>
                      </a:rPr>
                      <m:t>𝑢𝑣</m:t>
                    </m:r>
                  </m:oMath>
                </a14:m>
                <a:r>
                  <a:rPr lang="es-ES" sz="2000" dirty="0" smtClean="0"/>
                  <a:t> relacionadas por las ecuaciones </a:t>
                </a:r>
                <a14:m>
                  <m:oMath xmlns:m="http://schemas.openxmlformats.org/officeDocument/2006/math">
                    <m:r>
                      <a:rPr lang="es-ES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sz="20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sz="2000" i="1" dirty="0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s-ES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s-ES" sz="2000" i="1" dirty="0" err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s-ES" sz="2000" i="1" dirty="0" err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s-ES" sz="2000" i="1" dirty="0" err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s-ES" sz="2000" i="1" dirty="0" smtClean="0">
                        <a:latin typeface="Cambria Math" panose="02040503050406030204" pitchFamily="18" charset="0"/>
                      </a:rPr>
                      <m:t>) ; </m:t>
                    </m:r>
                    <m:r>
                      <a:rPr lang="es-ES" sz="20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ES" sz="20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sz="2000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s-ES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s-ES" sz="2000" i="1" dirty="0" err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s-ES" sz="2000" i="1" dirty="0" err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s-ES" sz="2000" i="1" dirty="0" err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s-ES" sz="2000" i="1" dirty="0" smtClean="0">
                        <a:latin typeface="Cambria Math" panose="02040503050406030204" pitchFamily="18" charset="0"/>
                      </a:rPr>
                      <m:t>), </m:t>
                    </m:r>
                  </m:oMath>
                </a14:m>
                <a:r>
                  <a:rPr lang="es-ES" sz="2000" dirty="0" smtClean="0"/>
                  <a:t>tales que cada punto de </a:t>
                </a:r>
                <a14:m>
                  <m:oMath xmlns:m="http://schemas.openxmlformats.org/officeDocument/2006/math">
                    <m:r>
                      <a:rPr lang="es-ES" sz="20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s-ES" sz="2000" dirty="0" smtClean="0"/>
                  <a:t> es imagen de un único punto de S, si </a:t>
                </a:r>
                <a14:m>
                  <m:oMath xmlns:m="http://schemas.openxmlformats.org/officeDocument/2006/math">
                    <m:r>
                      <a:rPr lang="es-ES" sz="200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s-ES" sz="2000" dirty="0" smtClean="0"/>
                  <a:t> es continua en </a:t>
                </a:r>
                <a14:m>
                  <m:oMath xmlns:m="http://schemas.openxmlformats.org/officeDocument/2006/math">
                    <m:r>
                      <a:rPr lang="es-ES" sz="2000" i="1" dirty="0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s-ES" sz="200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s-ES" sz="2000" i="1" dirty="0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s-ES" sz="20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ES" sz="2000" dirty="0" smtClean="0"/>
                  <a:t>y </a:t>
                </a:r>
                <a14:m>
                  <m:oMath xmlns:m="http://schemas.openxmlformats.org/officeDocument/2006/math">
                    <m:r>
                      <a:rPr lang="es-ES" sz="2000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s-ES" sz="20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ES" sz="2000" dirty="0" smtClean="0"/>
                  <a:t>tiene derivadas parciales continuas en S,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s-E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s-E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s-E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s-E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  <m:r>
                          <a:rPr lang="es-E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s-ES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s-E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s-E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  <m:r>
                          <a:rPr lang="es-E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s-E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  <m:r>
                          <a:rPr lang="es-E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s-EC" sz="2000" dirty="0" smtClean="0"/>
                  <a:t> Es no nula en S, entonces:</a:t>
                </a:r>
                <a:endParaRPr lang="es-EC" sz="2000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" y="1367246"/>
                <a:ext cx="9570720" cy="1507913"/>
              </a:xfrm>
              <a:prstGeom prst="rect">
                <a:avLst/>
              </a:prstGeom>
              <a:blipFill>
                <a:blip r:embed="rId4"/>
                <a:stretch>
                  <a:fillRect l="-637" t="-2419" r="-637" b="-5645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Imagen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81108" y="3784146"/>
            <a:ext cx="7248134" cy="1040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181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107" y="650284"/>
            <a:ext cx="4905375" cy="113347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014" y="2068149"/>
            <a:ext cx="8044135" cy="1317481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96914" y="4892397"/>
            <a:ext cx="9676555" cy="1482277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18360" y="3670020"/>
            <a:ext cx="9296400" cy="109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252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8674"/>
            <a:ext cx="12096206" cy="6174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27057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987" y="648651"/>
            <a:ext cx="6844228" cy="77955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355" y="2074544"/>
            <a:ext cx="4377281" cy="3506349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73381" y="1694496"/>
            <a:ext cx="3856673" cy="345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439755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2767" y="520744"/>
            <a:ext cx="2839402" cy="1198859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217" y="1949632"/>
            <a:ext cx="7344319" cy="2721856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3580" y="4762091"/>
            <a:ext cx="4343400" cy="130492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43650" y="5705475"/>
            <a:ext cx="5848350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903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57349" y="470262"/>
            <a:ext cx="263084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400" dirty="0" smtClean="0">
                <a:solidFill>
                  <a:srgbClr val="FF0000"/>
                </a:solidFill>
              </a:rPr>
              <a:t>Ejercicios</a:t>
            </a:r>
            <a:endParaRPr lang="es-EC" sz="4400" dirty="0">
              <a:solidFill>
                <a:srgbClr val="FF0000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505528" y="1445622"/>
            <a:ext cx="40527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Calcula la siguiente integral</a:t>
            </a:r>
            <a:endParaRPr lang="es-EC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 4"/>
              <p:cNvSpPr/>
              <p:nvPr/>
            </p:nvSpPr>
            <p:spPr>
              <a:xfrm>
                <a:off x="699741" y="2179279"/>
                <a:ext cx="3149067" cy="9227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s-EC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E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E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nary>
                            <m:naryPr>
                              <m:ctrlPr>
                                <a:rPr lang="es-EC" sz="24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s-E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s-E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  <m:e>
                              <m:d>
                                <m:dPr>
                                  <m:ctrlPr>
                                    <a:rPr lang="es-E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s-E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ES" sz="2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s-ES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s-ES" sz="2400" b="0" i="1" smtClean="0">
                                      <a:latin typeface="Cambria Math" panose="02040503050406030204" pitchFamily="18" charset="0"/>
                                    </a:rPr>
                                    <m:t>+2</m:t>
                                  </m:r>
                                  <m:r>
                                    <a:rPr lang="es-ES" sz="24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  <m:r>
                                <a:rPr lang="es-ES" sz="2400" b="0" i="1" smtClean="0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  <m:r>
                                <a:rPr lang="es-ES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ES" sz="2400" b="0" i="1" smtClean="0">
                                  <a:latin typeface="Cambria Math" panose="02040503050406030204" pitchFamily="18" charset="0"/>
                                </a:rPr>
                                <m:t>𝑑𝑦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s-EC" sz="2400" dirty="0"/>
              </a:p>
            </p:txBody>
          </p:sp>
        </mc:Choice>
        <mc:Fallback xmlns="">
          <p:sp>
            <p:nvSpPr>
              <p:cNvPr id="5" name="Rectá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741" y="2179279"/>
                <a:ext cx="3149067" cy="9227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913426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87680" y="696686"/>
            <a:ext cx="7067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 smtClean="0"/>
              <a:t>Calcule la siguiente integral y aplique el teorema de </a:t>
            </a:r>
            <a:r>
              <a:rPr lang="es-ES" sz="2000" dirty="0" err="1" smtClean="0"/>
              <a:t>Fubuni</a:t>
            </a:r>
            <a:endParaRPr lang="es-EC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/>
              <p:cNvSpPr txBox="1"/>
              <p:nvPr/>
            </p:nvSpPr>
            <p:spPr>
              <a:xfrm>
                <a:off x="740229" y="1397725"/>
                <a:ext cx="3307124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s-EC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E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s-E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nary>
                            <m:naryPr>
                              <m:ctrlPr>
                                <a:rPr lang="es-EC" sz="24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s-E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s-E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  <m:e>
                              <m:d>
                                <m:dPr>
                                  <m:ctrlPr>
                                    <a:rPr lang="es-E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ES" sz="2400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  <m:sSup>
                                    <m:sSupPr>
                                      <m:ctrlPr>
                                        <a:rPr lang="es-E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ES" sz="2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s-ES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s-ES" sz="24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  <m:r>
                                    <a:rPr lang="es-ES" sz="2400" b="0" i="1" smtClean="0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  <m:r>
                                    <a:rPr lang="es-E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s-ES" sz="2400" b="0" i="1" smtClean="0">
                                  <a:latin typeface="Cambria Math" panose="02040503050406030204" pitchFamily="18" charset="0"/>
                                </a:rPr>
                                <m:t>𝑑𝑦</m:t>
                              </m:r>
                              <m:r>
                                <a:rPr lang="es-ES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ES" sz="2400" b="0" i="1" smtClean="0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s-EC" sz="2400" dirty="0"/>
              </a:p>
            </p:txBody>
          </p:sp>
        </mc:Choice>
        <mc:Fallback xmlns=""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229" y="1397725"/>
                <a:ext cx="3307124" cy="8304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714536" y="2921726"/>
                <a:ext cx="3307124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s-EC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E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E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nary>
                            <m:naryPr>
                              <m:ctrlPr>
                                <a:rPr lang="es-EC" sz="24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s-E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s-E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  <m:e>
                              <m:d>
                                <m:dPr>
                                  <m:ctrlPr>
                                    <a:rPr lang="es-E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ES" sz="2400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  <m:sSup>
                                    <m:sSupPr>
                                      <m:ctrlPr>
                                        <a:rPr lang="es-E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ES" sz="2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s-ES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s-ES" sz="24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  <m:r>
                                    <a:rPr lang="es-ES" sz="2400" b="0" i="1" smtClean="0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  <m:r>
                                    <a:rPr lang="es-E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s-ES" sz="2400" b="0" i="1" smtClean="0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  <m:r>
                                <a:rPr lang="es-ES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ES" sz="2400" b="0" i="1" smtClean="0">
                                  <a:latin typeface="Cambria Math" panose="02040503050406030204" pitchFamily="18" charset="0"/>
                                </a:rPr>
                                <m:t>𝑑𝑦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s-EC" sz="2400" dirty="0"/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536" y="2921726"/>
                <a:ext cx="3307124" cy="8304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7794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461555" y="687977"/>
            <a:ext cx="4599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Resuelve el siguiente problema:</a:t>
            </a:r>
            <a:endParaRPr lang="es-EC" sz="2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4119155" y="1384175"/>
                <a:ext cx="2916311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∬"/>
                          <m:limLoc m:val="undOvr"/>
                          <m:subHide m:val="on"/>
                          <m:supHide m:val="on"/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nary>
                      <m:sSup>
                        <m:sSupPr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s-EC" dirty="0"/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9155" y="1384175"/>
                <a:ext cx="2916311" cy="81887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 4"/>
              <p:cNvSpPr/>
              <p:nvPr/>
            </p:nvSpPr>
            <p:spPr>
              <a:xfrm>
                <a:off x="539933" y="1541203"/>
                <a:ext cx="10601107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s-ES" sz="2000" dirty="0"/>
                  <a:t>Obtener el valor de la </a:t>
                </a:r>
                <a:r>
                  <a:rPr lang="es-ES" sz="2000" dirty="0" smtClean="0"/>
                  <a:t>integral                                       siendo </a:t>
                </a:r>
                <a14:m>
                  <m:oMath xmlns:m="http://schemas.openxmlformats.org/officeDocument/2006/math">
                    <m:r>
                      <a:rPr lang="es-ES" sz="20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s-ES" sz="2000" dirty="0" smtClean="0"/>
                  <a:t> la región del plano limitada por las siguientes rectas: </a:t>
                </a:r>
                <a14:m>
                  <m:oMath xmlns:m="http://schemas.openxmlformats.org/officeDocument/2006/math">
                    <m:r>
                      <a:rPr lang="es-ES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sz="200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ES" sz="20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ES" sz="2000" i="1" dirty="0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s-ES" sz="2000" dirty="0" smtClean="0"/>
                  <a:t>; </a:t>
                </a:r>
                <a14:m>
                  <m:oMath xmlns:m="http://schemas.openxmlformats.org/officeDocument/2006/math">
                    <m:r>
                      <a:rPr lang="es-ES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sz="200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ES" sz="20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ES" sz="2000" i="1" dirty="0" smtClean="0">
                        <a:latin typeface="Cambria Math" panose="02040503050406030204" pitchFamily="18" charset="0"/>
                      </a:rPr>
                      <m:t>=3; </m:t>
                    </m:r>
                    <m:r>
                      <a:rPr lang="es-ES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sz="200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ES" sz="20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ES" sz="2000" i="1" dirty="0" smtClean="0">
                        <a:latin typeface="Cambria Math" panose="02040503050406030204" pitchFamily="18" charset="0"/>
                      </a:rPr>
                      <m:t>=−1; </m:t>
                    </m:r>
                    <m:r>
                      <a:rPr lang="es-ES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sz="200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ES" sz="20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ES" sz="2000" i="1" dirty="0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s-EC" sz="2000" dirty="0"/>
              </a:p>
            </p:txBody>
          </p:sp>
        </mc:Choice>
        <mc:Fallback xmlns="">
          <p:sp>
            <p:nvSpPr>
              <p:cNvPr id="5" name="Rectá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933" y="1541203"/>
                <a:ext cx="10601107" cy="1015663"/>
              </a:xfrm>
              <a:prstGeom prst="rect">
                <a:avLst/>
              </a:prstGeom>
              <a:blipFill>
                <a:blip r:embed="rId3"/>
                <a:stretch>
                  <a:fillRect l="-633" b="-4217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9833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168</TotalTime>
  <Words>133</Words>
  <Application>Microsoft Office PowerPoint</Application>
  <PresentationFormat>Panorámica</PresentationFormat>
  <Paragraphs>12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Cambria Math</vt:lpstr>
      <vt:lpstr>Trebuchet MS</vt:lpstr>
      <vt:lpstr>Wingdings 3</vt:lpstr>
      <vt:lpstr>Faceta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11</cp:revision>
  <dcterms:created xsi:type="dcterms:W3CDTF">2025-06-18T19:47:13Z</dcterms:created>
  <dcterms:modified xsi:type="dcterms:W3CDTF">2025-06-19T01:46:49Z</dcterms:modified>
</cp:coreProperties>
</file>