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1" r:id="rId2"/>
    <p:sldId id="298" r:id="rId3"/>
    <p:sldId id="295" r:id="rId4"/>
    <p:sldId id="293" r:id="rId5"/>
    <p:sldId id="294" r:id="rId6"/>
    <p:sldId id="296" r:id="rId7"/>
    <p:sldId id="274" r:id="rId8"/>
    <p:sldId id="283" r:id="rId9"/>
    <p:sldId id="284" r:id="rId10"/>
    <p:sldId id="285" r:id="rId11"/>
    <p:sldId id="286" r:id="rId12"/>
    <p:sldId id="287" r:id="rId13"/>
    <p:sldId id="288" r:id="rId14"/>
    <p:sldId id="289" r:id="rId15"/>
  </p:sldIdLst>
  <p:sldSz cx="9144000" cy="6858000" type="screen4x3"/>
  <p:notesSz cx="9144000" cy="6858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44524" y="1068324"/>
            <a:ext cx="8001000" cy="228600"/>
          </a:xfrm>
          <a:custGeom>
            <a:avLst/>
            <a:gdLst/>
            <a:ahLst/>
            <a:cxnLst/>
            <a:rect l="l" t="t" r="r" b="b"/>
            <a:pathLst>
              <a:path w="8001000" h="228600">
                <a:moveTo>
                  <a:pt x="8001000" y="0"/>
                </a:moveTo>
                <a:lnTo>
                  <a:pt x="0" y="0"/>
                </a:lnTo>
                <a:lnTo>
                  <a:pt x="0" y="228600"/>
                </a:lnTo>
                <a:lnTo>
                  <a:pt x="8001000" y="228600"/>
                </a:lnTo>
                <a:lnTo>
                  <a:pt x="8001000" y="0"/>
                </a:lnTo>
                <a:close/>
              </a:path>
            </a:pathLst>
          </a:custGeom>
          <a:solidFill>
            <a:srgbClr val="99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45286" y="1069086"/>
            <a:ext cx="8001000" cy="228600"/>
          </a:xfrm>
          <a:custGeom>
            <a:avLst/>
            <a:gdLst/>
            <a:ahLst/>
            <a:cxnLst/>
            <a:rect l="l" t="t" r="r" b="b"/>
            <a:pathLst>
              <a:path w="8001000" h="228600">
                <a:moveTo>
                  <a:pt x="0" y="228600"/>
                </a:moveTo>
                <a:lnTo>
                  <a:pt x="8001000" y="228600"/>
                </a:lnTo>
                <a:lnTo>
                  <a:pt x="8001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25908">
            <a:solidFill>
              <a:srgbClr val="99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524" y="1068324"/>
            <a:ext cx="990600" cy="228600"/>
          </a:xfrm>
          <a:custGeom>
            <a:avLst/>
            <a:gdLst/>
            <a:ahLst/>
            <a:cxnLst/>
            <a:rect l="l" t="t" r="r" b="b"/>
            <a:pathLst>
              <a:path w="990600" h="228600">
                <a:moveTo>
                  <a:pt x="990600" y="0"/>
                </a:moveTo>
                <a:lnTo>
                  <a:pt x="0" y="0"/>
                </a:lnTo>
                <a:lnTo>
                  <a:pt x="0" y="228600"/>
                </a:lnTo>
                <a:lnTo>
                  <a:pt x="990600" y="228600"/>
                </a:lnTo>
                <a:lnTo>
                  <a:pt x="9906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286" y="1069086"/>
            <a:ext cx="990600" cy="228600"/>
          </a:xfrm>
          <a:custGeom>
            <a:avLst/>
            <a:gdLst/>
            <a:ahLst/>
            <a:cxnLst/>
            <a:rect l="l" t="t" r="r" b="b"/>
            <a:pathLst>
              <a:path w="990600" h="228600">
                <a:moveTo>
                  <a:pt x="0" y="228600"/>
                </a:moveTo>
                <a:lnTo>
                  <a:pt x="990600" y="228600"/>
                </a:lnTo>
                <a:lnTo>
                  <a:pt x="990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2590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22421" y="249173"/>
            <a:ext cx="1899157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7034" y="1971293"/>
            <a:ext cx="8129930" cy="4088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4DAB69-5838-4028-BB21-BE56EF330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790" y="857105"/>
            <a:ext cx="7772400" cy="1538883"/>
          </a:xfrm>
        </p:spPr>
        <p:txBody>
          <a:bodyPr/>
          <a:lstStyle/>
          <a:p>
            <a:pPr algn="ctr"/>
            <a:r>
              <a:rPr lang="es-MX" sz="7200" dirty="0"/>
              <a:t>Bioquímica Clínica</a:t>
            </a:r>
            <a:br>
              <a:rPr lang="es-MX" sz="4800" dirty="0"/>
            </a:br>
            <a:r>
              <a:rPr lang="es-MX" dirty="0">
                <a:solidFill>
                  <a:srgbClr val="0070C0"/>
                </a:solidFill>
              </a:rPr>
              <a:t>Laboratorio Clínico </a:t>
            </a:r>
            <a:endParaRPr lang="es-EC" dirty="0">
              <a:solidFill>
                <a:srgbClr val="0070C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F747CB-7B77-44C6-9CFD-6F82D60D88C3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062397" y="5562600"/>
            <a:ext cx="6400800" cy="338554"/>
          </a:xfrm>
        </p:spPr>
        <p:txBody>
          <a:bodyPr/>
          <a:lstStyle/>
          <a:p>
            <a:pPr algn="r"/>
            <a:r>
              <a:rPr lang="es-MX" i="1" dirty="0"/>
              <a:t>Dra. Rosa Elisa Cruz, Mgs.</a:t>
            </a:r>
            <a:endParaRPr lang="es-EC" i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14992EA-FB9D-40CD-99AB-617D83B11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978318"/>
            <a:ext cx="3581400" cy="2383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356AD82-A89F-461A-80F2-315F005E20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67200" y="3041309"/>
            <a:ext cx="4526418" cy="175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4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1532636"/>
            <a:ext cx="7862570" cy="405701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480059" indent="-342900" algn="just">
              <a:lnSpc>
                <a:spcPts val="24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2500" spc="-25" dirty="0">
                <a:latin typeface="Calibri"/>
                <a:cs typeface="Calibri"/>
              </a:rPr>
              <a:t>Estos </a:t>
            </a:r>
            <a:r>
              <a:rPr sz="2500" spc="-5" dirty="0">
                <a:latin typeface="Calibri"/>
                <a:cs typeface="Calibri"/>
              </a:rPr>
              <a:t>se </a:t>
            </a:r>
            <a:r>
              <a:rPr sz="2500" spc="-30" dirty="0">
                <a:latin typeface="Calibri"/>
                <a:cs typeface="Calibri"/>
              </a:rPr>
              <a:t>transforman </a:t>
            </a:r>
            <a:r>
              <a:rPr sz="2500" spc="-10" dirty="0">
                <a:latin typeface="Calibri"/>
                <a:cs typeface="Calibri"/>
              </a:rPr>
              <a:t>en los principales intermediarios 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metabólicos </a:t>
            </a:r>
            <a:r>
              <a:rPr sz="2500" spc="-10" dirty="0">
                <a:latin typeface="Calibri"/>
                <a:cs typeface="Calibri"/>
              </a:rPr>
              <a:t>que puedan </a:t>
            </a:r>
            <a:r>
              <a:rPr sz="2500" spc="-30" dirty="0">
                <a:latin typeface="Calibri"/>
                <a:cs typeface="Calibri"/>
              </a:rPr>
              <a:t>convertirse </a:t>
            </a:r>
            <a:r>
              <a:rPr sz="2500" dirty="0">
                <a:latin typeface="Calibri"/>
                <a:cs typeface="Calibri"/>
              </a:rPr>
              <a:t>en </a:t>
            </a:r>
            <a:r>
              <a:rPr sz="2500" spc="-10" dirty="0">
                <a:latin typeface="Calibri"/>
                <a:cs typeface="Calibri"/>
              </a:rPr>
              <a:t>glucosa </a:t>
            </a:r>
            <a:r>
              <a:rPr sz="2500" spc="-5" dirty="0">
                <a:latin typeface="Calibri"/>
                <a:cs typeface="Calibri"/>
              </a:rPr>
              <a:t>o </a:t>
            </a:r>
            <a:r>
              <a:rPr sz="2500" spc="-10" dirty="0">
                <a:latin typeface="Calibri"/>
                <a:cs typeface="Calibri"/>
              </a:rPr>
              <a:t>bien 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oxidares</a:t>
            </a:r>
            <a:r>
              <a:rPr sz="2500" spc="-2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en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el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ciclo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del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acido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cítrico.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ts val="296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latin typeface="Calibri"/>
                <a:cs typeface="Calibri"/>
              </a:rPr>
              <a:t>Los</a:t>
            </a:r>
            <a:r>
              <a:rPr sz="2500" spc="-25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esqueletos</a:t>
            </a:r>
            <a:r>
              <a:rPr sz="2500" spc="3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carbonados</a:t>
            </a:r>
            <a:r>
              <a:rPr sz="2500" spc="-2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se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catalizan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solo </a:t>
            </a:r>
            <a:r>
              <a:rPr sz="2500" spc="-5" dirty="0">
                <a:latin typeface="Calibri"/>
                <a:cs typeface="Calibri"/>
              </a:rPr>
              <a:t>7 moléculas: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Acetil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coA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AcetacetilCoA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25" dirty="0">
                <a:latin typeface="Calibri"/>
                <a:cs typeface="Calibri"/>
              </a:rPr>
              <a:t>Piruvato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ts val="2990"/>
              </a:lnSpc>
              <a:spcBef>
                <a:spcPts val="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25" dirty="0">
                <a:latin typeface="Symbol"/>
                <a:cs typeface="Symbol"/>
              </a:rPr>
              <a:t></a:t>
            </a:r>
            <a:r>
              <a:rPr sz="2500" spc="-25" dirty="0">
                <a:latin typeface="Calibri"/>
                <a:cs typeface="Calibri"/>
              </a:rPr>
              <a:t>-cetoglutarato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ts val="299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Succinil-CoA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25" dirty="0">
                <a:latin typeface="Calibri"/>
                <a:cs typeface="Calibri"/>
              </a:rPr>
              <a:t>Fumarato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25" dirty="0">
                <a:latin typeface="Calibri"/>
                <a:cs typeface="Calibri"/>
              </a:rPr>
              <a:t>Oxalacetato.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761" y="2972561"/>
            <a:ext cx="76200" cy="762000"/>
          </a:xfrm>
          <a:custGeom>
            <a:avLst/>
            <a:gdLst/>
            <a:ahLst/>
            <a:cxnLst/>
            <a:rect l="l" t="t" r="r" b="b"/>
            <a:pathLst>
              <a:path w="76200" h="762000">
                <a:moveTo>
                  <a:pt x="0" y="0"/>
                </a:moveTo>
                <a:lnTo>
                  <a:pt x="14858" y="508"/>
                </a:lnTo>
                <a:lnTo>
                  <a:pt x="26924" y="1777"/>
                </a:lnTo>
                <a:lnTo>
                  <a:pt x="35051" y="3810"/>
                </a:lnTo>
                <a:lnTo>
                  <a:pt x="38100" y="6350"/>
                </a:lnTo>
                <a:lnTo>
                  <a:pt x="38100" y="374650"/>
                </a:lnTo>
                <a:lnTo>
                  <a:pt x="41148" y="377189"/>
                </a:lnTo>
                <a:lnTo>
                  <a:pt x="49275" y="379095"/>
                </a:lnTo>
                <a:lnTo>
                  <a:pt x="61340" y="380491"/>
                </a:lnTo>
                <a:lnTo>
                  <a:pt x="76200" y="381000"/>
                </a:lnTo>
                <a:lnTo>
                  <a:pt x="61340" y="381508"/>
                </a:lnTo>
                <a:lnTo>
                  <a:pt x="49275" y="382777"/>
                </a:lnTo>
                <a:lnTo>
                  <a:pt x="41148" y="384810"/>
                </a:lnTo>
                <a:lnTo>
                  <a:pt x="38100" y="387350"/>
                </a:lnTo>
                <a:lnTo>
                  <a:pt x="38100" y="755650"/>
                </a:lnTo>
                <a:lnTo>
                  <a:pt x="35051" y="758189"/>
                </a:lnTo>
                <a:lnTo>
                  <a:pt x="26924" y="760094"/>
                </a:lnTo>
                <a:lnTo>
                  <a:pt x="14858" y="761492"/>
                </a:lnTo>
                <a:lnTo>
                  <a:pt x="0" y="76200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79775" y="3128009"/>
            <a:ext cx="1137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Cetogénicos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8761" y="3963161"/>
            <a:ext cx="76200" cy="1676400"/>
          </a:xfrm>
          <a:custGeom>
            <a:avLst/>
            <a:gdLst/>
            <a:ahLst/>
            <a:cxnLst/>
            <a:rect l="l" t="t" r="r" b="b"/>
            <a:pathLst>
              <a:path w="76200" h="1676400">
                <a:moveTo>
                  <a:pt x="0" y="0"/>
                </a:moveTo>
                <a:lnTo>
                  <a:pt x="14858" y="507"/>
                </a:lnTo>
                <a:lnTo>
                  <a:pt x="26924" y="1777"/>
                </a:lnTo>
                <a:lnTo>
                  <a:pt x="35051" y="3810"/>
                </a:lnTo>
                <a:lnTo>
                  <a:pt x="38100" y="6350"/>
                </a:lnTo>
                <a:lnTo>
                  <a:pt x="38100" y="831850"/>
                </a:lnTo>
                <a:lnTo>
                  <a:pt x="41148" y="834389"/>
                </a:lnTo>
                <a:lnTo>
                  <a:pt x="49275" y="836294"/>
                </a:lnTo>
                <a:lnTo>
                  <a:pt x="61340" y="837692"/>
                </a:lnTo>
                <a:lnTo>
                  <a:pt x="76200" y="838200"/>
                </a:lnTo>
                <a:lnTo>
                  <a:pt x="61340" y="838707"/>
                </a:lnTo>
                <a:lnTo>
                  <a:pt x="49275" y="839977"/>
                </a:lnTo>
                <a:lnTo>
                  <a:pt x="41148" y="842010"/>
                </a:lnTo>
                <a:lnTo>
                  <a:pt x="38100" y="844550"/>
                </a:lnTo>
                <a:lnTo>
                  <a:pt x="38100" y="1670050"/>
                </a:lnTo>
                <a:lnTo>
                  <a:pt x="35051" y="1672513"/>
                </a:lnTo>
                <a:lnTo>
                  <a:pt x="26924" y="1674533"/>
                </a:lnTo>
                <a:lnTo>
                  <a:pt x="14858" y="1675904"/>
                </a:lnTo>
                <a:lnTo>
                  <a:pt x="0" y="167640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355975" y="4576317"/>
            <a:ext cx="12382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libri"/>
                <a:cs typeface="Calibri"/>
              </a:rPr>
              <a:t>Glucogénicos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37809" y="3051809"/>
            <a:ext cx="17018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Cu</a:t>
            </a:r>
            <a:r>
              <a:rPr sz="1800" spc="5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rpos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ce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ó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Ácidos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grasos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495800" y="3267455"/>
            <a:ext cx="534670" cy="172085"/>
            <a:chOff x="4495800" y="3267455"/>
            <a:chExt cx="534670" cy="172085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58893" y="3353434"/>
              <a:ext cx="138684" cy="8597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495800" y="3334257"/>
              <a:ext cx="458470" cy="38735"/>
            </a:xfrm>
            <a:custGeom>
              <a:avLst/>
              <a:gdLst/>
              <a:ahLst/>
              <a:cxnLst/>
              <a:rect l="l" t="t" r="r" b="b"/>
              <a:pathLst>
                <a:path w="458470" h="38735">
                  <a:moveTo>
                    <a:pt x="425830" y="0"/>
                  </a:moveTo>
                  <a:lnTo>
                    <a:pt x="0" y="0"/>
                  </a:lnTo>
                  <a:lnTo>
                    <a:pt x="0" y="38226"/>
                  </a:lnTo>
                  <a:lnTo>
                    <a:pt x="425830" y="38226"/>
                  </a:lnTo>
                  <a:lnTo>
                    <a:pt x="458470" y="19176"/>
                  </a:lnTo>
                  <a:lnTo>
                    <a:pt x="4258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58893" y="3267455"/>
              <a:ext cx="171323" cy="105029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7471918" y="3051809"/>
            <a:ext cx="7277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eu</a:t>
            </a:r>
            <a:r>
              <a:rPr sz="1800" spc="-5" dirty="0">
                <a:latin typeface="Calibri"/>
                <a:cs typeface="Calibri"/>
              </a:rPr>
              <a:t>sina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Lisina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90209" y="3890517"/>
            <a:ext cx="113411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Isoleucina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en</a:t>
            </a:r>
            <a:r>
              <a:rPr sz="1800" spc="-10" dirty="0">
                <a:latin typeface="Calibri"/>
                <a:cs typeface="Calibri"/>
              </a:rPr>
              <a:t>il</a:t>
            </a:r>
            <a:r>
              <a:rPr sz="1800" dirty="0">
                <a:latin typeface="Calibri"/>
                <a:cs typeface="Calibri"/>
              </a:rPr>
              <a:t>alan</a:t>
            </a:r>
            <a:r>
              <a:rPr sz="1800" spc="-2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na  </a:t>
            </a:r>
            <a:r>
              <a:rPr sz="1800" spc="-45" dirty="0">
                <a:latin typeface="Calibri"/>
                <a:cs typeface="Calibri"/>
              </a:rPr>
              <a:t>Triptófano 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Tirosina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262628" y="3500628"/>
            <a:ext cx="995044" cy="842644"/>
            <a:chOff x="4262628" y="3500628"/>
            <a:chExt cx="995044" cy="842644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54041" y="4244721"/>
              <a:ext cx="103378" cy="98425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262628" y="3500628"/>
              <a:ext cx="975994" cy="826769"/>
            </a:xfrm>
            <a:custGeom>
              <a:avLst/>
              <a:gdLst/>
              <a:ahLst/>
              <a:cxnLst/>
              <a:rect l="l" t="t" r="r" b="b"/>
              <a:pathLst>
                <a:path w="975995" h="826770">
                  <a:moveTo>
                    <a:pt x="8127" y="0"/>
                  </a:moveTo>
                  <a:lnTo>
                    <a:pt x="0" y="9651"/>
                  </a:lnTo>
                  <a:lnTo>
                    <a:pt x="963168" y="824103"/>
                  </a:lnTo>
                  <a:lnTo>
                    <a:pt x="975487" y="826262"/>
                  </a:lnTo>
                  <a:lnTo>
                    <a:pt x="971296" y="814324"/>
                  </a:lnTo>
                  <a:lnTo>
                    <a:pt x="81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721352" y="4570476"/>
            <a:ext cx="536575" cy="312420"/>
            <a:chOff x="4721352" y="4570476"/>
            <a:chExt cx="536575" cy="312420"/>
          </a:xfrm>
        </p:grpSpPr>
        <p:sp>
          <p:nvSpPr>
            <p:cNvPr id="18" name="object 18"/>
            <p:cNvSpPr/>
            <p:nvPr/>
          </p:nvSpPr>
          <p:spPr>
            <a:xfrm>
              <a:off x="4721352" y="4583811"/>
              <a:ext cx="514984" cy="299085"/>
            </a:xfrm>
            <a:custGeom>
              <a:avLst/>
              <a:gdLst/>
              <a:ahLst/>
              <a:cxnLst/>
              <a:rect l="l" t="t" r="r" b="b"/>
              <a:pathLst>
                <a:path w="514985" h="299085">
                  <a:moveTo>
                    <a:pt x="514603" y="126"/>
                  </a:moveTo>
                  <a:lnTo>
                    <a:pt x="502031" y="0"/>
                  </a:lnTo>
                  <a:lnTo>
                    <a:pt x="0" y="288163"/>
                  </a:lnTo>
                  <a:lnTo>
                    <a:pt x="6350" y="299084"/>
                  </a:lnTo>
                  <a:lnTo>
                    <a:pt x="508253" y="11175"/>
                  </a:lnTo>
                  <a:lnTo>
                    <a:pt x="514603" y="12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52263" y="4570476"/>
              <a:ext cx="105537" cy="9118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0766" y="273558"/>
            <a:ext cx="65138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 MT"/>
                <a:cs typeface="Arial MT"/>
              </a:rPr>
              <a:t>Aminoácidos</a:t>
            </a:r>
            <a:r>
              <a:rPr b="0" spc="-10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glucogénicos</a:t>
            </a:r>
            <a:r>
              <a:rPr b="0" spc="-15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y</a:t>
            </a:r>
            <a:r>
              <a:rPr b="0" spc="45" dirty="0">
                <a:latin typeface="Arial MT"/>
                <a:cs typeface="Arial MT"/>
              </a:rPr>
              <a:t> </a:t>
            </a:r>
            <a:r>
              <a:rPr b="0" dirty="0">
                <a:latin typeface="Arial MT"/>
                <a:cs typeface="Arial MT"/>
              </a:rPr>
              <a:t>cetogénicos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4" name="object 4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7" name="object 7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400" y="1420367"/>
            <a:ext cx="6781800" cy="513435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273558"/>
            <a:ext cx="17430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 MT"/>
                <a:cs typeface="Arial MT"/>
              </a:rPr>
              <a:t>Biosíntesis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4" name="object 4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7" name="object 7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5635" y="2168398"/>
            <a:ext cx="7762875" cy="305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Los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85" dirty="0">
                <a:latin typeface="Calibri"/>
                <a:cs typeface="Calibri"/>
              </a:rPr>
              <a:t>aa’s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esenciales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no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pueden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ser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producidos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por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el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organismo.</a:t>
            </a:r>
            <a:endParaRPr sz="3200">
              <a:latin typeface="Calibri"/>
              <a:cs typeface="Calibri"/>
            </a:endParaRPr>
          </a:p>
          <a:p>
            <a:pPr marL="355600" marR="807720" indent="-342900">
              <a:lnSpc>
                <a:spcPct val="99700"/>
              </a:lnSpc>
              <a:spcBef>
                <a:spcPts val="8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Sí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puede </a:t>
            </a:r>
            <a:r>
              <a:rPr sz="3200" spc="-40" dirty="0">
                <a:latin typeface="Calibri"/>
                <a:cs typeface="Calibri"/>
              </a:rPr>
              <a:t>biosintetizarse</a:t>
            </a:r>
            <a:r>
              <a:rPr sz="3200" spc="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el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0" dirty="0">
                <a:latin typeface="Symbol"/>
                <a:cs typeface="Symbol"/>
              </a:rPr>
              <a:t></a:t>
            </a:r>
            <a:r>
              <a:rPr sz="3200" spc="-20" dirty="0">
                <a:latin typeface="Calibri"/>
                <a:cs typeface="Calibri"/>
              </a:rPr>
              <a:t>cetoácido 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correspondiente,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entonces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el </a:t>
            </a:r>
            <a:r>
              <a:rPr sz="3200" spc="-25" dirty="0">
                <a:latin typeface="Calibri"/>
                <a:cs typeface="Calibri"/>
              </a:rPr>
              <a:t>organismo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producirá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dicho aminoácido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por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b="1" i="1" spc="-5" dirty="0">
                <a:latin typeface="Calibri"/>
                <a:cs typeface="Calibri"/>
              </a:rPr>
              <a:t>transaminación.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6209" y="273558"/>
            <a:ext cx="12109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 MT"/>
                <a:cs typeface="Arial MT"/>
              </a:rPr>
              <a:t>Ami</a:t>
            </a:r>
            <a:r>
              <a:rPr b="0" dirty="0">
                <a:latin typeface="Arial MT"/>
                <a:cs typeface="Arial MT"/>
              </a:rPr>
              <a:t>n</a:t>
            </a:r>
            <a:r>
              <a:rPr b="0" spc="-5" dirty="0">
                <a:latin typeface="Arial MT"/>
                <a:cs typeface="Arial MT"/>
              </a:rPr>
              <a:t>as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4" name="object 4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7" name="object 7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6549" y="1516507"/>
            <a:ext cx="8037195" cy="4133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Calibri"/>
                <a:cs typeface="Calibri"/>
              </a:rPr>
              <a:t>Aminas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de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importancia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biológica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Histamina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Acido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g-aminobutírico</a:t>
            </a:r>
            <a:r>
              <a:rPr sz="2700" spc="-20" dirty="0">
                <a:latin typeface="Calibri"/>
                <a:cs typeface="Calibri"/>
              </a:rPr>
              <a:t> (GABA)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Catecolaminas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(Dopamina,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Noradrenalina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y</a:t>
            </a:r>
            <a:r>
              <a:rPr sz="2700" spc="3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Adrenalina)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Hormona</a:t>
            </a:r>
            <a:r>
              <a:rPr sz="2700" spc="-9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Tiroidea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Melatonina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Serotonina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Creatina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Melanina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8029" y="273558"/>
            <a:ext cx="41027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 MT"/>
                <a:cs typeface="Arial MT"/>
              </a:rPr>
              <a:t>Referencias</a:t>
            </a:r>
            <a:r>
              <a:rPr b="0" spc="-25" dirty="0">
                <a:latin typeface="Arial MT"/>
                <a:cs typeface="Arial MT"/>
              </a:rPr>
              <a:t> </a:t>
            </a:r>
            <a:r>
              <a:rPr b="0" dirty="0">
                <a:latin typeface="Arial MT"/>
                <a:cs typeface="Arial MT"/>
              </a:rPr>
              <a:t>bibliográficas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4" name="object 4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7" name="object 7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5635" y="1621663"/>
            <a:ext cx="8001000" cy="1423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09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1800" spc="-5" dirty="0">
                <a:latin typeface="Arial MT"/>
                <a:cs typeface="Arial MT"/>
              </a:rPr>
              <a:t>Murray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Roberth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K. Granner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Daryl</a:t>
            </a:r>
            <a:r>
              <a:rPr sz="1800" spc="6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K.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Rodwel</a:t>
            </a:r>
            <a:r>
              <a:rPr sz="1800" spc="9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Victor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70" dirty="0">
                <a:latin typeface="Arial MT"/>
                <a:cs typeface="Arial MT"/>
              </a:rPr>
              <a:t>W.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Harper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Bioquímica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ilustrada.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17a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edición,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Manual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Moderno,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2007.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AutoNum type="arabicPeriod"/>
            </a:pPr>
            <a:endParaRPr sz="2050">
              <a:latin typeface="Arial MT"/>
              <a:cs typeface="Arial MT"/>
            </a:endParaRPr>
          </a:p>
          <a:p>
            <a:pPr marL="622300" marR="548005" indent="-609600">
              <a:lnSpc>
                <a:spcPct val="100000"/>
              </a:lnSpc>
              <a:buAutoNum type="arabicPeriod"/>
              <a:tabLst>
                <a:tab pos="621665" algn="l"/>
                <a:tab pos="622300" algn="l"/>
              </a:tabLst>
            </a:pPr>
            <a:r>
              <a:rPr sz="1800" spc="-5" dirty="0">
                <a:latin typeface="Arial MT"/>
                <a:cs typeface="Arial MT"/>
              </a:rPr>
              <a:t>Laguna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J.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Bioquímica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Laguna.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6ta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ed.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México: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Manual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moderno;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2009.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540" y="5810199"/>
            <a:ext cx="70694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Agradecimiento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por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el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uso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la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diapositivas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Gisela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Ponce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Ponce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León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51C9E-59A4-4989-83D5-6AF8247A7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231106"/>
          </a:xfrm>
        </p:spPr>
        <p:txBody>
          <a:bodyPr/>
          <a:lstStyle/>
          <a:p>
            <a:pPr algn="ctr"/>
            <a:r>
              <a:rPr lang="es-MX" sz="4000" dirty="0"/>
              <a:t>Resumen </a:t>
            </a:r>
            <a:br>
              <a:rPr lang="es-MX" sz="4000" dirty="0"/>
            </a:br>
            <a:r>
              <a:rPr lang="es-MX" sz="4000" dirty="0"/>
              <a:t>Práctico (Urea) </a:t>
            </a:r>
            <a:endParaRPr lang="es-EC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B21D81-9A46-495E-9D69-2ADD4BA11175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699540" y="3663077"/>
            <a:ext cx="8215859" cy="1938992"/>
          </a:xfrm>
        </p:spPr>
        <p:txBody>
          <a:bodyPr/>
          <a:lstStyle/>
          <a:p>
            <a:pPr algn="l"/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Según la vía metabólica existente para la eliminación del nitrógeno, los organismos se clasifican en:</a:t>
            </a:r>
          </a:p>
          <a:p>
            <a:pPr algn="l"/>
            <a:r>
              <a:rPr lang="es-MX" sz="1800" b="1" i="0" u="none" strike="noStrike" baseline="0" dirty="0">
                <a:solidFill>
                  <a:srgbClr val="1187BC"/>
                </a:solidFill>
                <a:latin typeface="Arial-BoldMT"/>
              </a:rPr>
              <a:t>―</a:t>
            </a:r>
            <a:r>
              <a:rPr lang="es-MX" sz="1800" b="0" i="1" u="none" strike="noStrike" baseline="0" dirty="0">
                <a:solidFill>
                  <a:srgbClr val="1187BC"/>
                </a:solidFill>
                <a:latin typeface="TimesNewRomanPS-ItalicMT"/>
              </a:rPr>
              <a:t>― </a:t>
            </a:r>
            <a:r>
              <a:rPr lang="es-MX" sz="1800" b="0" i="1" u="none" strike="noStrike" baseline="0" dirty="0">
                <a:solidFill>
                  <a:srgbClr val="000000"/>
                </a:solidFill>
                <a:latin typeface="TimesNewRomanPS-ItalicMT"/>
              </a:rPr>
              <a:t>Amoniotélicos </a:t>
            </a:r>
            <a:r>
              <a:rPr lang="es-MX" sz="1800" b="0" i="0" u="none" strike="noStrike" baseline="0" dirty="0">
                <a:solidFill>
                  <a:srgbClr val="1187BC"/>
                </a:solidFill>
                <a:latin typeface="TimesNewRomanPSMT"/>
              </a:rPr>
              <a:t>→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Si se elimina en forma de amoniaco. Ej. Peces teleósteos.</a:t>
            </a:r>
          </a:p>
          <a:p>
            <a:pPr algn="l"/>
            <a:r>
              <a:rPr lang="es-EC" sz="1800" b="1" i="0" u="none" strike="noStrike" baseline="0" dirty="0">
                <a:solidFill>
                  <a:srgbClr val="1187BC"/>
                </a:solidFill>
                <a:latin typeface="Arial-BoldMT"/>
              </a:rPr>
              <a:t>―</a:t>
            </a:r>
            <a:r>
              <a:rPr lang="es-EC" sz="1800" b="0" i="1" u="none" strike="noStrike" baseline="0" dirty="0">
                <a:solidFill>
                  <a:srgbClr val="1187BC"/>
                </a:solidFill>
                <a:latin typeface="TimesNewRomanPS-ItalicMT"/>
              </a:rPr>
              <a:t>― </a:t>
            </a:r>
            <a:r>
              <a:rPr lang="es-EC" sz="1800" b="0" i="1" u="none" strike="noStrike" baseline="0" dirty="0">
                <a:solidFill>
                  <a:srgbClr val="000000"/>
                </a:solidFill>
                <a:latin typeface="TimesNewRomanPS-ItalicMT"/>
              </a:rPr>
              <a:t>Uricotélicos </a:t>
            </a:r>
            <a:r>
              <a:rPr lang="es-EC" sz="1800" b="0" i="0" u="none" strike="noStrike" baseline="0" dirty="0">
                <a:solidFill>
                  <a:srgbClr val="1187BC"/>
                </a:solidFill>
                <a:latin typeface="TimesNewRomanPSMT"/>
              </a:rPr>
              <a:t>→ </a:t>
            </a:r>
            <a:r>
              <a:rPr lang="es-EC" sz="1800" b="0" i="0" u="none" strike="noStrike" baseline="0" dirty="0">
                <a:solidFill>
                  <a:srgbClr val="000000"/>
                </a:solidFill>
                <a:latin typeface="TimesNewRomanPSMT"/>
              </a:rPr>
              <a:t>Si se elimina como ácido úrico. Ej. Aves, reptiles e insectos</a:t>
            </a:r>
          </a:p>
          <a:p>
            <a:pPr algn="l"/>
            <a:r>
              <a:rPr lang="es-MX" sz="1800" b="1" i="0" u="none" strike="noStrike" baseline="0" dirty="0">
                <a:solidFill>
                  <a:srgbClr val="1187BC"/>
                </a:solidFill>
                <a:latin typeface="Arial-BoldMT"/>
              </a:rPr>
              <a:t>―</a:t>
            </a:r>
            <a:r>
              <a:rPr lang="es-MX" sz="1800" b="0" i="1" u="none" strike="noStrike" baseline="0" dirty="0">
                <a:solidFill>
                  <a:srgbClr val="1187BC"/>
                </a:solidFill>
                <a:latin typeface="TimesNewRomanPS-ItalicMT"/>
              </a:rPr>
              <a:t>― </a:t>
            </a:r>
            <a:r>
              <a:rPr lang="es-MX" sz="1800" b="1" i="1" u="none" strike="noStrike" baseline="0" dirty="0" err="1">
                <a:solidFill>
                  <a:srgbClr val="000000"/>
                </a:solidFill>
                <a:latin typeface="TimesNewRomanPS-ItalicMT"/>
              </a:rPr>
              <a:t>Ureotélicos</a:t>
            </a:r>
            <a:r>
              <a:rPr lang="es-MX" sz="1800" b="0" i="1" u="none" strike="noStrike" baseline="0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s-MX" sz="1800" b="0" i="0" u="none" strike="noStrike" baseline="0" dirty="0">
                <a:solidFill>
                  <a:srgbClr val="1187BC"/>
                </a:solidFill>
                <a:latin typeface="TimesNewRomanPSMT"/>
              </a:rPr>
              <a:t>→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Si se elimina en forma de urea. Poseen la enzima </a:t>
            </a:r>
            <a:r>
              <a:rPr lang="es-MX" sz="1800" b="1" i="0" u="none" strike="noStrike" baseline="0" dirty="0" err="1">
                <a:solidFill>
                  <a:srgbClr val="000000"/>
                </a:solidFill>
                <a:latin typeface="TimesNewRomanPS-BoldMT"/>
              </a:rPr>
              <a:t>arginasa</a:t>
            </a:r>
            <a: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y por tanto, pueden completar el ciclo de la urea . Ej. La mayor parte de animales terrestres, incluyendo la especie humana.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7487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3" name="object 3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6" name="object 6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15562" y="1524000"/>
            <a:ext cx="7590155" cy="473847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MX" sz="1800" dirty="0">
                <a:solidFill>
                  <a:srgbClr val="000000"/>
                </a:solidFill>
                <a:latin typeface="TimesNewRomanPSMT"/>
              </a:rPr>
              <a:t>U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rea </a:t>
            </a:r>
            <a:b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Compuesto Nitrogenado No proteico presente en 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mayor concentración en el plasma sanguíneo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.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sintetiza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 en el 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hígado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 y es el producto final del catabolismo de las proteínas y de los aminoácidos. 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Es la principal forma de </a:t>
            </a:r>
            <a:r>
              <a:rPr lang="es-EC" sz="1800" i="0" u="none" strike="noStrike" baseline="0" dirty="0">
                <a:solidFill>
                  <a:srgbClr val="000000"/>
                </a:solidFill>
                <a:latin typeface="TimesNewRomanPSMT"/>
              </a:rPr>
              <a:t>excreción del amoniaco</a:t>
            </a:r>
            <a:r>
              <a:rPr lang="es-EC" sz="1800" b="0" i="0" u="none" strike="noStrike" baseline="0" dirty="0">
                <a:solidFill>
                  <a:srgbClr val="000000"/>
                </a:solidFill>
                <a:latin typeface="TimesNewRomanPSMT"/>
              </a:rPr>
              <a:t>.</a:t>
            </a:r>
            <a:br>
              <a:rPr lang="es-EC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filtra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 libremente en el glomérulo y se reabsorbe en un 40-70% en los túbulos.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endParaRPr sz="3200" dirty="0">
              <a:latin typeface="Calibri"/>
              <a:cs typeface="Calibri"/>
            </a:endParaRPr>
          </a:p>
        </p:txBody>
      </p:sp>
      <p:pic>
        <p:nvPicPr>
          <p:cNvPr id="1028" name="Picture 4" descr="Amoníaco - Wikipedia, la enciclopedia libre">
            <a:extLst>
              <a:ext uri="{FF2B5EF4-FFF2-40B4-BE49-F238E27FC236}">
                <a16:creationId xmlns:a16="http://schemas.microsoft.com/office/drawing/2014/main" id="{D9D96542-56AA-4F17-81A9-7B7F387F7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799092"/>
            <a:ext cx="1615938" cy="111918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38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3" name="object 3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6" name="object 6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15562" y="1524000"/>
            <a:ext cx="7590155" cy="45391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Urea </a:t>
            </a:r>
            <a:b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Aumenta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 cuando hay 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disminución del flujo sanguíneo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(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uremia prerrenal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: deshidratación, shock hipovolémico) o en 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disfunción renal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(insuficiencia renal).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Los niveles de urea plasmática varían en función de la 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edad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 y el 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sexo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 aunque oscilan normalmente entre </a:t>
            </a:r>
            <a: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  <a:t>12-54 mg/</a:t>
            </a:r>
            <a:r>
              <a:rPr lang="es-MX" sz="1800" i="0" u="none" strike="noStrike" baseline="0" dirty="0" err="1">
                <a:solidFill>
                  <a:srgbClr val="000000"/>
                </a:solidFill>
                <a:latin typeface="TimesNewRomanPSMT"/>
              </a:rPr>
              <a:t>dL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.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Sus niveles se ven influidos por: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EC" sz="1800" b="1" i="0" u="none" strike="noStrike" baseline="0" dirty="0">
                <a:solidFill>
                  <a:srgbClr val="1187BC"/>
                </a:solidFill>
                <a:latin typeface="Arial-BoldMT"/>
              </a:rPr>
              <a:t>―</a:t>
            </a:r>
            <a:r>
              <a:rPr lang="es-EC" sz="1800" b="0" i="0" u="none" strike="noStrike" baseline="0" dirty="0">
                <a:solidFill>
                  <a:srgbClr val="1187BC"/>
                </a:solidFill>
                <a:latin typeface="TimesNewRomanPSMT"/>
              </a:rPr>
              <a:t>― </a:t>
            </a:r>
            <a:r>
              <a:rPr lang="es-EC" sz="1800" b="0" i="0" u="none" strike="noStrike" baseline="0" dirty="0">
                <a:solidFill>
                  <a:srgbClr val="000000"/>
                </a:solidFill>
                <a:latin typeface="TimesNewRomanPSMT"/>
              </a:rPr>
              <a:t>Grado de ingesta proteica.</a:t>
            </a:r>
            <a:br>
              <a:rPr lang="es-EC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1" i="0" u="none" strike="noStrike" baseline="0" dirty="0">
                <a:solidFill>
                  <a:srgbClr val="1187BC"/>
                </a:solidFill>
                <a:latin typeface="Arial-BoldMT"/>
              </a:rPr>
              <a:t>―</a:t>
            </a:r>
            <a:r>
              <a:rPr lang="es-MX" sz="1800" b="0" i="0" u="none" strike="noStrike" baseline="0" dirty="0">
                <a:solidFill>
                  <a:srgbClr val="1187BC"/>
                </a:solidFill>
                <a:latin typeface="TimesNewRomanPSMT"/>
              </a:rPr>
              <a:t>―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Nivel de catabolismo proteico (incrementado en situaciones de fiebre y estrés).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EC" sz="1800" b="1" i="0" u="none" strike="noStrike" baseline="0" dirty="0">
                <a:solidFill>
                  <a:srgbClr val="1187BC"/>
                </a:solidFill>
                <a:latin typeface="Arial-BoldMT"/>
              </a:rPr>
              <a:t>―</a:t>
            </a:r>
            <a:r>
              <a:rPr lang="es-EC" sz="1800" b="0" i="0" u="none" strike="noStrike" baseline="0" dirty="0">
                <a:solidFill>
                  <a:srgbClr val="1187BC"/>
                </a:solidFill>
                <a:latin typeface="TimesNewRomanPSMT"/>
              </a:rPr>
              <a:t>― </a:t>
            </a:r>
            <a:r>
              <a:rPr lang="es-EC" sz="1800" b="0" i="0" u="none" strike="noStrike" baseline="0" dirty="0">
                <a:solidFill>
                  <a:srgbClr val="000000"/>
                </a:solidFill>
                <a:latin typeface="TimesNewRomanPSMT"/>
              </a:rPr>
              <a:t>Productividad hepática.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080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3" name="object 3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6" name="object 6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15562" y="1524000"/>
            <a:ext cx="7590155" cy="41068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l"/>
            <a:b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La urea también puede venir expresada como cantidad de </a:t>
            </a:r>
            <a:r>
              <a:rPr lang="es-MX" sz="1800" b="1" i="1" u="none" strike="noStrike" baseline="0" dirty="0">
                <a:solidFill>
                  <a:srgbClr val="000000"/>
                </a:solidFill>
                <a:latin typeface="TimesNewRomanPS-BoldItalicMT"/>
              </a:rPr>
              <a:t>nitrógeno ureico en sangre </a:t>
            </a:r>
            <a: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  <a:t>(BUN).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Procede del hecho de que tradicionalmente la urea se determinaba a partir del nitrógeno contenido en el amoniaco, formado por acción de la </a:t>
            </a:r>
            <a: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  <a:t>ureasa.</a:t>
            </a:r>
            <a:b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</a:br>
            <a:b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</a:br>
            <a:r>
              <a:rPr lang="es-MX" sz="1800" b="1" i="0" u="none" strike="noStrike" baseline="0" dirty="0">
                <a:solidFill>
                  <a:srgbClr val="000000"/>
                </a:solidFill>
                <a:latin typeface="Arial-BoldMT"/>
              </a:rPr>
              <a:t>Urea (mg/</a:t>
            </a:r>
            <a:r>
              <a:rPr lang="es-MX" sz="1800" b="1" i="0" u="none" strike="noStrike" baseline="0" dirty="0" err="1">
                <a:solidFill>
                  <a:srgbClr val="000000"/>
                </a:solidFill>
                <a:latin typeface="Arial-BoldMT"/>
              </a:rPr>
              <a:t>dL</a:t>
            </a:r>
            <a:r>
              <a:rPr lang="es-MX" sz="1800" b="1" i="0" u="none" strike="noStrike" baseline="0" dirty="0">
                <a:solidFill>
                  <a:srgbClr val="000000"/>
                </a:solidFill>
                <a:latin typeface="Arial-BoldMT"/>
              </a:rPr>
              <a:t>) = Nitrógeno ureico (BUN)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ArialMT"/>
              </a:rPr>
              <a:t>× </a:t>
            </a:r>
            <a:r>
              <a:rPr lang="es-MX" sz="1800" b="1" i="0" u="none" strike="noStrike" baseline="0" dirty="0">
                <a:solidFill>
                  <a:srgbClr val="000000"/>
                </a:solidFill>
                <a:latin typeface="Arial-BoldMT"/>
              </a:rPr>
              <a:t>2,14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ArialMT"/>
              </a:rPr>
              <a:t>(factor resultante de la relación de Pm de la urea y el N que contiene)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ArialMT"/>
              </a:rPr>
            </a:br>
            <a:br>
              <a:rPr lang="es-MX" sz="1800" b="0" i="0" u="none" strike="noStrike" baseline="0" dirty="0">
                <a:solidFill>
                  <a:srgbClr val="000000"/>
                </a:solidFill>
                <a:latin typeface="ArialMT"/>
              </a:rPr>
            </a:b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Otro método de determinación de la urea tanto en sangre como en orina es el </a:t>
            </a:r>
            <a: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  <a:t>método de </a:t>
            </a:r>
            <a:r>
              <a:rPr lang="es-MX" sz="1800" b="1" i="0" u="none" strike="noStrike" baseline="0" dirty="0" err="1">
                <a:solidFill>
                  <a:srgbClr val="000000"/>
                </a:solidFill>
                <a:latin typeface="TimesNewRomanPS-BoldMT"/>
              </a:rPr>
              <a:t>Berthelot-Searcy</a:t>
            </a:r>
            <a: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  <a:t>: método colorimétrico basado también en la acción de la ureasa.</a:t>
            </a:r>
            <a:b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</a:br>
            <a:b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</a:br>
            <a:b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</a:br>
            <a:endParaRPr sz="3200" dirty="0">
              <a:latin typeface="Calibri"/>
              <a:cs typeface="Calibri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1C65FA97-F91A-44E5-8B3C-66BF171FF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514" y="5066157"/>
            <a:ext cx="6954802" cy="98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16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3" name="object 3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6" name="object 6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15562" y="1524000"/>
            <a:ext cx="7590155" cy="389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/>
            <a:br>
              <a:rPr lang="es-MX" sz="180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1" i="0" u="none" strike="noStrike" baseline="0" dirty="0">
                <a:solidFill>
                  <a:srgbClr val="4D4D4D"/>
                </a:solidFill>
                <a:latin typeface="Arial-BoldMT"/>
              </a:rPr>
              <a:t>ALTERACIONES DEL CICLO DE LA UREA</a:t>
            </a:r>
            <a:br>
              <a:rPr lang="es-MX" sz="1800" b="1" i="0" u="none" strike="noStrike" baseline="0" dirty="0">
                <a:solidFill>
                  <a:srgbClr val="4D4D4D"/>
                </a:solidFill>
                <a:latin typeface="Arial-BoldMT"/>
              </a:rPr>
            </a:br>
            <a:br>
              <a:rPr lang="es-MX" sz="1800" b="1" i="0" u="none" strike="noStrike" baseline="0" dirty="0">
                <a:solidFill>
                  <a:srgbClr val="4D4D4D"/>
                </a:solidFill>
                <a:latin typeface="Arial-BoldMT"/>
              </a:rPr>
            </a:br>
            <a:br>
              <a:rPr lang="es-MX" sz="1800" b="1" i="0" u="none" strike="noStrike" baseline="0" dirty="0">
                <a:solidFill>
                  <a:srgbClr val="4D4D4D"/>
                </a:solidFill>
                <a:latin typeface="Arial-BoldMT"/>
              </a:rPr>
            </a:br>
            <a:r>
              <a:rPr lang="es-MX" sz="1800" b="0" i="0" u="none" strike="noStrike" baseline="0" dirty="0">
                <a:solidFill>
                  <a:srgbClr val="1187BC"/>
                </a:solidFill>
                <a:latin typeface="ZapfDingbatsITC"/>
              </a:rPr>
              <a:t>●</a:t>
            </a:r>
            <a:r>
              <a:rPr lang="es-MX" sz="1800" b="0" i="0" u="none" strike="noStrike" baseline="0" dirty="0">
                <a:solidFill>
                  <a:srgbClr val="1187BC"/>
                </a:solidFill>
                <a:latin typeface="TimesNewRomanPSMT"/>
              </a:rPr>
              <a:t>●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Las deficiencias de las enzimas del ciclo de la urea producen intolerancia a las proteínas debido a la acumulación de amoníaco en el organismo </a:t>
            </a:r>
            <a:r>
              <a:rPr lang="es-MX" sz="1800" b="0" i="0" u="none" strike="noStrike" baseline="0" dirty="0">
                <a:solidFill>
                  <a:srgbClr val="1187BC"/>
                </a:solidFill>
                <a:latin typeface="TimesNewRomanPSMT"/>
              </a:rPr>
              <a:t>→ </a:t>
            </a:r>
            <a: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  <a:t>Hiperamonemia </a:t>
            </a:r>
            <a:r>
              <a:rPr lang="es-MX" sz="1800" b="0" i="0" u="none" strike="noStrike" baseline="0" dirty="0">
                <a:solidFill>
                  <a:srgbClr val="1187BC"/>
                </a:solidFill>
                <a:latin typeface="TimesNewRomanPSMT"/>
              </a:rPr>
              <a:t>→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Encefalopatía, apnea y letargia.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0" i="0" u="none" strike="noStrike" baseline="0" dirty="0">
                <a:solidFill>
                  <a:srgbClr val="1187BC"/>
                </a:solidFill>
                <a:latin typeface="ZapfDingbatsITC"/>
              </a:rPr>
              <a:t>●</a:t>
            </a:r>
            <a:r>
              <a:rPr lang="es-MX" sz="1800" b="0" i="0" u="none" strike="noStrike" baseline="0" dirty="0">
                <a:solidFill>
                  <a:srgbClr val="1187BC"/>
                </a:solidFill>
                <a:latin typeface="TimesNewRomanPSMT"/>
              </a:rPr>
              <a:t>●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La </a:t>
            </a:r>
            <a:r>
              <a:rPr lang="es-MX" sz="1800" b="1" i="0" u="none" strike="noStrike" baseline="0" dirty="0">
                <a:solidFill>
                  <a:srgbClr val="000000"/>
                </a:solidFill>
                <a:latin typeface="TimesNewRomanPS-BoldMT"/>
              </a:rPr>
              <a:t>hiperamonemia transitoria del recién nacido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se manifiesta dentro de las primeras 24 horas de vida y se caracteriza por niveles de amonio en sangre hasta 2 veces el valor normal. Cursa con alcalosis respiratoria.</a:t>
            </a: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b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</a:b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Los defectos en el ciclo de la urea se pueden tratar con benzoato </a:t>
            </a:r>
            <a:r>
              <a:rPr lang="es-MX" sz="1800" b="0" i="0" u="none" strike="noStrike" baseline="0" dirty="0">
                <a:solidFill>
                  <a:srgbClr val="9700FF"/>
                </a:solidFill>
                <a:latin typeface="TimesNewRomanPSMT"/>
              </a:rPr>
              <a:t>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TimesNewRomanPSMT"/>
              </a:rPr>
              <a:t>o fenilbutirato que reducen los niveles de </a:t>
            </a:r>
            <a:r>
              <a:rPr lang="es-EC" sz="1800" b="0" i="0" u="none" strike="noStrike" baseline="0" dirty="0">
                <a:solidFill>
                  <a:srgbClr val="000000"/>
                </a:solidFill>
                <a:latin typeface="TimesNewRomanPSMT"/>
              </a:rPr>
              <a:t>amoniaco sanguíneo.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458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2602" y="273558"/>
            <a:ext cx="25450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 MT"/>
                <a:cs typeface="Arial MT"/>
              </a:rPr>
              <a:t>Ciclo</a:t>
            </a:r>
            <a:r>
              <a:rPr b="0" spc="-60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de</a:t>
            </a:r>
            <a:r>
              <a:rPr b="0" spc="-35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la</a:t>
            </a:r>
            <a:r>
              <a:rPr b="0" spc="-40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Urea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4" name="object 4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7" name="object 7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222494" y="1801113"/>
            <a:ext cx="1005205" cy="71691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 indent="-1270" algn="ctr">
              <a:lnSpc>
                <a:spcPts val="1760"/>
              </a:lnSpc>
              <a:spcBef>
                <a:spcPts val="285"/>
              </a:spcBef>
            </a:pPr>
            <a:r>
              <a:rPr sz="1600" spc="-20" dirty="0">
                <a:latin typeface="Calibri"/>
                <a:cs typeface="Calibri"/>
              </a:rPr>
              <a:t>Formación 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C</a:t>
            </a:r>
            <a:r>
              <a:rPr sz="1600" spc="-15" dirty="0">
                <a:latin typeface="Calibri"/>
                <a:cs typeface="Calibri"/>
              </a:rPr>
              <a:t>a</a:t>
            </a:r>
            <a:r>
              <a:rPr sz="1600" spc="-25" dirty="0">
                <a:latin typeface="Calibri"/>
                <a:cs typeface="Calibri"/>
              </a:rPr>
              <a:t>r</a:t>
            </a:r>
            <a:r>
              <a:rPr sz="1600" spc="-20" dirty="0">
                <a:latin typeface="Calibri"/>
                <a:cs typeface="Calibri"/>
              </a:rPr>
              <a:t>bo</a:t>
            </a:r>
            <a:r>
              <a:rPr sz="1600" spc="-25" dirty="0">
                <a:latin typeface="Calibri"/>
                <a:cs typeface="Calibri"/>
              </a:rPr>
              <a:t>m</a:t>
            </a:r>
            <a:r>
              <a:rPr sz="1600" spc="-15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l  </a:t>
            </a:r>
            <a:r>
              <a:rPr sz="1600" spc="-40" dirty="0">
                <a:latin typeface="Calibri"/>
                <a:cs typeface="Calibri"/>
              </a:rPr>
              <a:t>fosfato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106667" y="2695955"/>
            <a:ext cx="624840" cy="1036319"/>
            <a:chOff x="6106667" y="2695955"/>
            <a:chExt cx="624840" cy="1036319"/>
          </a:xfrm>
        </p:grpSpPr>
        <p:sp>
          <p:nvSpPr>
            <p:cNvPr id="11" name="object 11"/>
            <p:cNvSpPr/>
            <p:nvPr/>
          </p:nvSpPr>
          <p:spPr>
            <a:xfrm>
              <a:off x="6118859" y="2708147"/>
              <a:ext cx="598805" cy="1010285"/>
            </a:xfrm>
            <a:custGeom>
              <a:avLst/>
              <a:gdLst/>
              <a:ahLst/>
              <a:cxnLst/>
              <a:rect l="l" t="t" r="r" b="b"/>
              <a:pathLst>
                <a:path w="598804" h="1010285">
                  <a:moveTo>
                    <a:pt x="188087" y="0"/>
                  </a:moveTo>
                  <a:lnTo>
                    <a:pt x="0" y="110998"/>
                  </a:lnTo>
                  <a:lnTo>
                    <a:pt x="25273" y="155193"/>
                  </a:lnTo>
                  <a:lnTo>
                    <a:pt x="49149" y="200025"/>
                  </a:lnTo>
                  <a:lnTo>
                    <a:pt x="71754" y="245490"/>
                  </a:lnTo>
                  <a:lnTo>
                    <a:pt x="92963" y="291591"/>
                  </a:lnTo>
                  <a:lnTo>
                    <a:pt x="112902" y="338200"/>
                  </a:lnTo>
                  <a:lnTo>
                    <a:pt x="131317" y="385444"/>
                  </a:lnTo>
                  <a:lnTo>
                    <a:pt x="148462" y="433069"/>
                  </a:lnTo>
                  <a:lnTo>
                    <a:pt x="164084" y="481202"/>
                  </a:lnTo>
                  <a:lnTo>
                    <a:pt x="178307" y="529843"/>
                  </a:lnTo>
                  <a:lnTo>
                    <a:pt x="191262" y="578865"/>
                  </a:lnTo>
                  <a:lnTo>
                    <a:pt x="202564" y="628268"/>
                  </a:lnTo>
                  <a:lnTo>
                    <a:pt x="212598" y="677926"/>
                  </a:lnTo>
                  <a:lnTo>
                    <a:pt x="221106" y="727963"/>
                  </a:lnTo>
                  <a:lnTo>
                    <a:pt x="228091" y="778255"/>
                  </a:lnTo>
                  <a:lnTo>
                    <a:pt x="233679" y="828928"/>
                  </a:lnTo>
                  <a:lnTo>
                    <a:pt x="88645" y="827786"/>
                  </a:lnTo>
                  <a:lnTo>
                    <a:pt x="350900" y="1009903"/>
                  </a:lnTo>
                  <a:lnTo>
                    <a:pt x="598423" y="832103"/>
                  </a:lnTo>
                  <a:lnTo>
                    <a:pt x="453389" y="830834"/>
                  </a:lnTo>
                  <a:lnTo>
                    <a:pt x="448310" y="779144"/>
                  </a:lnTo>
                  <a:lnTo>
                    <a:pt x="441833" y="727710"/>
                  </a:lnTo>
                  <a:lnTo>
                    <a:pt x="434086" y="676528"/>
                  </a:lnTo>
                  <a:lnTo>
                    <a:pt x="425068" y="625601"/>
                  </a:lnTo>
                  <a:lnTo>
                    <a:pt x="414655" y="574928"/>
                  </a:lnTo>
                  <a:lnTo>
                    <a:pt x="402843" y="524637"/>
                  </a:lnTo>
                  <a:lnTo>
                    <a:pt x="389763" y="474725"/>
                  </a:lnTo>
                  <a:lnTo>
                    <a:pt x="375412" y="425068"/>
                  </a:lnTo>
                  <a:lnTo>
                    <a:pt x="359663" y="375919"/>
                  </a:lnTo>
                  <a:lnTo>
                    <a:pt x="342645" y="327151"/>
                  </a:lnTo>
                  <a:lnTo>
                    <a:pt x="324357" y="278891"/>
                  </a:lnTo>
                  <a:lnTo>
                    <a:pt x="304800" y="231012"/>
                  </a:lnTo>
                  <a:lnTo>
                    <a:pt x="283972" y="183641"/>
                  </a:lnTo>
                  <a:lnTo>
                    <a:pt x="261874" y="136905"/>
                  </a:lnTo>
                  <a:lnTo>
                    <a:pt x="238505" y="90677"/>
                  </a:lnTo>
                  <a:lnTo>
                    <a:pt x="213867" y="45085"/>
                  </a:lnTo>
                  <a:lnTo>
                    <a:pt x="188087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119621" y="2708909"/>
              <a:ext cx="598805" cy="1010285"/>
            </a:xfrm>
            <a:custGeom>
              <a:avLst/>
              <a:gdLst/>
              <a:ahLst/>
              <a:cxnLst/>
              <a:rect l="l" t="t" r="r" b="b"/>
              <a:pathLst>
                <a:path w="598804" h="1010285">
                  <a:moveTo>
                    <a:pt x="188087" y="0"/>
                  </a:moveTo>
                  <a:lnTo>
                    <a:pt x="213867" y="45085"/>
                  </a:lnTo>
                  <a:lnTo>
                    <a:pt x="238505" y="90677"/>
                  </a:lnTo>
                  <a:lnTo>
                    <a:pt x="261874" y="136905"/>
                  </a:lnTo>
                  <a:lnTo>
                    <a:pt x="283972" y="183641"/>
                  </a:lnTo>
                  <a:lnTo>
                    <a:pt x="304800" y="231012"/>
                  </a:lnTo>
                  <a:lnTo>
                    <a:pt x="324357" y="278891"/>
                  </a:lnTo>
                  <a:lnTo>
                    <a:pt x="342645" y="327151"/>
                  </a:lnTo>
                  <a:lnTo>
                    <a:pt x="359663" y="375919"/>
                  </a:lnTo>
                  <a:lnTo>
                    <a:pt x="375412" y="425068"/>
                  </a:lnTo>
                  <a:lnTo>
                    <a:pt x="389762" y="474725"/>
                  </a:lnTo>
                  <a:lnTo>
                    <a:pt x="402844" y="524637"/>
                  </a:lnTo>
                  <a:lnTo>
                    <a:pt x="414654" y="574928"/>
                  </a:lnTo>
                  <a:lnTo>
                    <a:pt x="425069" y="625601"/>
                  </a:lnTo>
                  <a:lnTo>
                    <a:pt x="434085" y="676528"/>
                  </a:lnTo>
                  <a:lnTo>
                    <a:pt x="441832" y="727710"/>
                  </a:lnTo>
                  <a:lnTo>
                    <a:pt x="448309" y="779144"/>
                  </a:lnTo>
                  <a:lnTo>
                    <a:pt x="453389" y="830834"/>
                  </a:lnTo>
                  <a:lnTo>
                    <a:pt x="598424" y="832103"/>
                  </a:lnTo>
                  <a:lnTo>
                    <a:pt x="350900" y="1009903"/>
                  </a:lnTo>
                  <a:lnTo>
                    <a:pt x="88645" y="827786"/>
                  </a:lnTo>
                  <a:lnTo>
                    <a:pt x="233679" y="828928"/>
                  </a:lnTo>
                  <a:lnTo>
                    <a:pt x="228091" y="778255"/>
                  </a:lnTo>
                  <a:lnTo>
                    <a:pt x="221106" y="727963"/>
                  </a:lnTo>
                  <a:lnTo>
                    <a:pt x="212598" y="677926"/>
                  </a:lnTo>
                  <a:lnTo>
                    <a:pt x="202564" y="628268"/>
                  </a:lnTo>
                  <a:lnTo>
                    <a:pt x="191262" y="578865"/>
                  </a:lnTo>
                  <a:lnTo>
                    <a:pt x="178307" y="529843"/>
                  </a:lnTo>
                  <a:lnTo>
                    <a:pt x="164083" y="481202"/>
                  </a:lnTo>
                  <a:lnTo>
                    <a:pt x="148462" y="433069"/>
                  </a:lnTo>
                  <a:lnTo>
                    <a:pt x="131317" y="385444"/>
                  </a:lnTo>
                  <a:lnTo>
                    <a:pt x="112902" y="338200"/>
                  </a:lnTo>
                  <a:lnTo>
                    <a:pt x="92963" y="291591"/>
                  </a:lnTo>
                  <a:lnTo>
                    <a:pt x="71754" y="245490"/>
                  </a:lnTo>
                  <a:lnTo>
                    <a:pt x="49149" y="200025"/>
                  </a:lnTo>
                  <a:lnTo>
                    <a:pt x="25273" y="155193"/>
                  </a:lnTo>
                  <a:lnTo>
                    <a:pt x="0" y="110998"/>
                  </a:lnTo>
                  <a:lnTo>
                    <a:pt x="188087" y="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955284" y="3884803"/>
            <a:ext cx="891540" cy="71755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 algn="ctr">
              <a:lnSpc>
                <a:spcPts val="1760"/>
              </a:lnSpc>
              <a:spcBef>
                <a:spcPts val="285"/>
              </a:spcBef>
            </a:pPr>
            <a:r>
              <a:rPr sz="1600" spc="-55" dirty="0">
                <a:latin typeface="Calibri"/>
                <a:cs typeface="Calibri"/>
              </a:rPr>
              <a:t>F</a:t>
            </a:r>
            <a:r>
              <a:rPr sz="1600" spc="-20" dirty="0">
                <a:latin typeface="Calibri"/>
                <a:cs typeface="Calibri"/>
              </a:rPr>
              <a:t>o</a:t>
            </a:r>
            <a:r>
              <a:rPr sz="1600" spc="-2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mación  </a:t>
            </a:r>
            <a:r>
              <a:rPr sz="1600" spc="-10" dirty="0">
                <a:latin typeface="Calibri"/>
                <a:cs typeface="Calibri"/>
              </a:rPr>
              <a:t>de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Citrulina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192267" y="4747259"/>
            <a:ext cx="996315" cy="897890"/>
            <a:chOff x="5192267" y="4747259"/>
            <a:chExt cx="996315" cy="897890"/>
          </a:xfrm>
        </p:grpSpPr>
        <p:sp>
          <p:nvSpPr>
            <p:cNvPr id="15" name="object 15"/>
            <p:cNvSpPr/>
            <p:nvPr/>
          </p:nvSpPr>
          <p:spPr>
            <a:xfrm>
              <a:off x="5204459" y="4759451"/>
              <a:ext cx="970280" cy="871855"/>
            </a:xfrm>
            <a:custGeom>
              <a:avLst/>
              <a:gdLst/>
              <a:ahLst/>
              <a:cxnLst/>
              <a:rect l="l" t="t" r="r" b="b"/>
              <a:pathLst>
                <a:path w="970279" h="871854">
                  <a:moveTo>
                    <a:pt x="797305" y="0"/>
                  </a:moveTo>
                  <a:lnTo>
                    <a:pt x="765937" y="39624"/>
                  </a:lnTo>
                  <a:lnTo>
                    <a:pt x="733551" y="78231"/>
                  </a:lnTo>
                  <a:lnTo>
                    <a:pt x="700024" y="115824"/>
                  </a:lnTo>
                  <a:lnTo>
                    <a:pt x="665479" y="152400"/>
                  </a:lnTo>
                  <a:lnTo>
                    <a:pt x="629919" y="187960"/>
                  </a:lnTo>
                  <a:lnTo>
                    <a:pt x="593343" y="222377"/>
                  </a:lnTo>
                  <a:lnTo>
                    <a:pt x="555878" y="255778"/>
                  </a:lnTo>
                  <a:lnTo>
                    <a:pt x="517398" y="288036"/>
                  </a:lnTo>
                  <a:lnTo>
                    <a:pt x="478154" y="319150"/>
                  </a:lnTo>
                  <a:lnTo>
                    <a:pt x="437895" y="349250"/>
                  </a:lnTo>
                  <a:lnTo>
                    <a:pt x="396748" y="378079"/>
                  </a:lnTo>
                  <a:lnTo>
                    <a:pt x="354838" y="405638"/>
                  </a:lnTo>
                  <a:lnTo>
                    <a:pt x="312165" y="432054"/>
                  </a:lnTo>
                  <a:lnTo>
                    <a:pt x="268604" y="457327"/>
                  </a:lnTo>
                  <a:lnTo>
                    <a:pt x="224281" y="481203"/>
                  </a:lnTo>
                  <a:lnTo>
                    <a:pt x="179324" y="503936"/>
                  </a:lnTo>
                  <a:lnTo>
                    <a:pt x="133603" y="525272"/>
                  </a:lnTo>
                  <a:lnTo>
                    <a:pt x="88137" y="387731"/>
                  </a:lnTo>
                  <a:lnTo>
                    <a:pt x="0" y="694309"/>
                  </a:lnTo>
                  <a:lnTo>
                    <a:pt x="247776" y="871435"/>
                  </a:lnTo>
                  <a:lnTo>
                    <a:pt x="202311" y="733552"/>
                  </a:lnTo>
                  <a:lnTo>
                    <a:pt x="247395" y="713232"/>
                  </a:lnTo>
                  <a:lnTo>
                    <a:pt x="291845" y="691769"/>
                  </a:lnTo>
                  <a:lnTo>
                    <a:pt x="335788" y="669163"/>
                  </a:lnTo>
                  <a:lnTo>
                    <a:pt x="379094" y="645541"/>
                  </a:lnTo>
                  <a:lnTo>
                    <a:pt x="421639" y="620903"/>
                  </a:lnTo>
                  <a:lnTo>
                    <a:pt x="463550" y="595122"/>
                  </a:lnTo>
                  <a:lnTo>
                    <a:pt x="504825" y="568325"/>
                  </a:lnTo>
                  <a:lnTo>
                    <a:pt x="545464" y="540639"/>
                  </a:lnTo>
                  <a:lnTo>
                    <a:pt x="585215" y="511810"/>
                  </a:lnTo>
                  <a:lnTo>
                    <a:pt x="624331" y="481965"/>
                  </a:lnTo>
                  <a:lnTo>
                    <a:pt x="662686" y="451231"/>
                  </a:lnTo>
                  <a:lnTo>
                    <a:pt x="700151" y="419608"/>
                  </a:lnTo>
                  <a:lnTo>
                    <a:pt x="736980" y="386842"/>
                  </a:lnTo>
                  <a:lnTo>
                    <a:pt x="772922" y="353314"/>
                  </a:lnTo>
                  <a:lnTo>
                    <a:pt x="807974" y="318770"/>
                  </a:lnTo>
                  <a:lnTo>
                    <a:pt x="842263" y="283337"/>
                  </a:lnTo>
                  <a:lnTo>
                    <a:pt x="875538" y="247142"/>
                  </a:lnTo>
                  <a:lnTo>
                    <a:pt x="908050" y="209931"/>
                  </a:lnTo>
                  <a:lnTo>
                    <a:pt x="939673" y="171958"/>
                  </a:lnTo>
                  <a:lnTo>
                    <a:pt x="970279" y="133096"/>
                  </a:lnTo>
                  <a:lnTo>
                    <a:pt x="797305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205221" y="4760213"/>
              <a:ext cx="970280" cy="871855"/>
            </a:xfrm>
            <a:custGeom>
              <a:avLst/>
              <a:gdLst/>
              <a:ahLst/>
              <a:cxnLst/>
              <a:rect l="l" t="t" r="r" b="b"/>
              <a:pathLst>
                <a:path w="970279" h="871854">
                  <a:moveTo>
                    <a:pt x="970279" y="133096"/>
                  </a:moveTo>
                  <a:lnTo>
                    <a:pt x="939673" y="171958"/>
                  </a:lnTo>
                  <a:lnTo>
                    <a:pt x="908050" y="209931"/>
                  </a:lnTo>
                  <a:lnTo>
                    <a:pt x="875538" y="247142"/>
                  </a:lnTo>
                  <a:lnTo>
                    <a:pt x="842263" y="283337"/>
                  </a:lnTo>
                  <a:lnTo>
                    <a:pt x="807974" y="318769"/>
                  </a:lnTo>
                  <a:lnTo>
                    <a:pt x="772922" y="353313"/>
                  </a:lnTo>
                  <a:lnTo>
                    <a:pt x="736980" y="386842"/>
                  </a:lnTo>
                  <a:lnTo>
                    <a:pt x="700151" y="419608"/>
                  </a:lnTo>
                  <a:lnTo>
                    <a:pt x="662686" y="451231"/>
                  </a:lnTo>
                  <a:lnTo>
                    <a:pt x="624331" y="481965"/>
                  </a:lnTo>
                  <a:lnTo>
                    <a:pt x="585215" y="511810"/>
                  </a:lnTo>
                  <a:lnTo>
                    <a:pt x="545464" y="540639"/>
                  </a:lnTo>
                  <a:lnTo>
                    <a:pt x="504825" y="568325"/>
                  </a:lnTo>
                  <a:lnTo>
                    <a:pt x="463550" y="595122"/>
                  </a:lnTo>
                  <a:lnTo>
                    <a:pt x="421639" y="620903"/>
                  </a:lnTo>
                  <a:lnTo>
                    <a:pt x="379094" y="645541"/>
                  </a:lnTo>
                  <a:lnTo>
                    <a:pt x="335788" y="669163"/>
                  </a:lnTo>
                  <a:lnTo>
                    <a:pt x="291845" y="691769"/>
                  </a:lnTo>
                  <a:lnTo>
                    <a:pt x="247395" y="713232"/>
                  </a:lnTo>
                  <a:lnTo>
                    <a:pt x="202311" y="733552"/>
                  </a:lnTo>
                  <a:lnTo>
                    <a:pt x="247776" y="871435"/>
                  </a:lnTo>
                  <a:lnTo>
                    <a:pt x="0" y="694309"/>
                  </a:lnTo>
                  <a:lnTo>
                    <a:pt x="88137" y="387731"/>
                  </a:lnTo>
                  <a:lnTo>
                    <a:pt x="133603" y="525272"/>
                  </a:lnTo>
                  <a:lnTo>
                    <a:pt x="179324" y="503936"/>
                  </a:lnTo>
                  <a:lnTo>
                    <a:pt x="224281" y="481203"/>
                  </a:lnTo>
                  <a:lnTo>
                    <a:pt x="268604" y="457327"/>
                  </a:lnTo>
                  <a:lnTo>
                    <a:pt x="312165" y="432054"/>
                  </a:lnTo>
                  <a:lnTo>
                    <a:pt x="354838" y="405638"/>
                  </a:lnTo>
                  <a:lnTo>
                    <a:pt x="396748" y="378079"/>
                  </a:lnTo>
                  <a:lnTo>
                    <a:pt x="437895" y="349250"/>
                  </a:lnTo>
                  <a:lnTo>
                    <a:pt x="478154" y="319150"/>
                  </a:lnTo>
                  <a:lnTo>
                    <a:pt x="517398" y="288036"/>
                  </a:lnTo>
                  <a:lnTo>
                    <a:pt x="555878" y="255778"/>
                  </a:lnTo>
                  <a:lnTo>
                    <a:pt x="593343" y="222377"/>
                  </a:lnTo>
                  <a:lnTo>
                    <a:pt x="629919" y="187960"/>
                  </a:lnTo>
                  <a:lnTo>
                    <a:pt x="665479" y="152400"/>
                  </a:lnTo>
                  <a:lnTo>
                    <a:pt x="700024" y="115824"/>
                  </a:lnTo>
                  <a:lnTo>
                    <a:pt x="733551" y="78231"/>
                  </a:lnTo>
                  <a:lnTo>
                    <a:pt x="765937" y="39624"/>
                  </a:lnTo>
                  <a:lnTo>
                    <a:pt x="797305" y="0"/>
                  </a:lnTo>
                  <a:lnTo>
                    <a:pt x="970279" y="133096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073397" y="5172583"/>
            <a:ext cx="1108710" cy="71755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indent="1905" algn="ctr">
              <a:lnSpc>
                <a:spcPct val="91900"/>
              </a:lnSpc>
              <a:spcBef>
                <a:spcPts val="250"/>
              </a:spcBef>
            </a:pPr>
            <a:r>
              <a:rPr sz="1600" spc="-20" dirty="0">
                <a:latin typeface="Calibri"/>
                <a:cs typeface="Calibri"/>
              </a:rPr>
              <a:t>Síntesis </a:t>
            </a:r>
            <a:r>
              <a:rPr sz="1600" spc="-10" dirty="0">
                <a:latin typeface="Calibri"/>
                <a:cs typeface="Calibri"/>
              </a:rPr>
              <a:t>de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7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g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nosu</a:t>
            </a:r>
            <a:r>
              <a:rPr sz="1600" spc="-25" dirty="0">
                <a:latin typeface="Calibri"/>
                <a:cs typeface="Calibri"/>
              </a:rPr>
              <a:t>cc</a:t>
            </a:r>
            <a:r>
              <a:rPr sz="1600" spc="-5" dirty="0">
                <a:latin typeface="Calibri"/>
                <a:cs typeface="Calibri"/>
              </a:rPr>
              <a:t>i  </a:t>
            </a:r>
            <a:r>
              <a:rPr sz="1600" spc="-20" dirty="0">
                <a:latin typeface="Calibri"/>
                <a:cs typeface="Calibri"/>
              </a:rPr>
              <a:t>nato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064764" y="4796028"/>
            <a:ext cx="1029969" cy="774065"/>
            <a:chOff x="3064764" y="4796028"/>
            <a:chExt cx="1029969" cy="774065"/>
          </a:xfrm>
        </p:grpSpPr>
        <p:sp>
          <p:nvSpPr>
            <p:cNvPr id="19" name="object 19"/>
            <p:cNvSpPr/>
            <p:nvPr/>
          </p:nvSpPr>
          <p:spPr>
            <a:xfrm>
              <a:off x="3076956" y="4808220"/>
              <a:ext cx="1003935" cy="748030"/>
            </a:xfrm>
            <a:custGeom>
              <a:avLst/>
              <a:gdLst/>
              <a:ahLst/>
              <a:cxnLst/>
              <a:rect l="l" t="t" r="r" b="b"/>
              <a:pathLst>
                <a:path w="1003935" h="748029">
                  <a:moveTo>
                    <a:pt x="403859" y="0"/>
                  </a:moveTo>
                  <a:lnTo>
                    <a:pt x="85217" y="17906"/>
                  </a:lnTo>
                  <a:lnTo>
                    <a:pt x="0" y="310006"/>
                  </a:lnTo>
                  <a:lnTo>
                    <a:pt x="114935" y="221741"/>
                  </a:lnTo>
                  <a:lnTo>
                    <a:pt x="149098" y="257555"/>
                  </a:lnTo>
                  <a:lnTo>
                    <a:pt x="184022" y="292353"/>
                  </a:lnTo>
                  <a:lnTo>
                    <a:pt x="219836" y="326389"/>
                  </a:lnTo>
                  <a:lnTo>
                    <a:pt x="256413" y="359409"/>
                  </a:lnTo>
                  <a:lnTo>
                    <a:pt x="293751" y="391413"/>
                  </a:lnTo>
                  <a:lnTo>
                    <a:pt x="331851" y="422528"/>
                  </a:lnTo>
                  <a:lnTo>
                    <a:pt x="370840" y="452500"/>
                  </a:lnTo>
                  <a:lnTo>
                    <a:pt x="410464" y="481583"/>
                  </a:lnTo>
                  <a:lnTo>
                    <a:pt x="450722" y="509650"/>
                  </a:lnTo>
                  <a:lnTo>
                    <a:pt x="491744" y="536701"/>
                  </a:lnTo>
                  <a:lnTo>
                    <a:pt x="533399" y="562736"/>
                  </a:lnTo>
                  <a:lnTo>
                    <a:pt x="575818" y="587755"/>
                  </a:lnTo>
                  <a:lnTo>
                    <a:pt x="618744" y="611631"/>
                  </a:lnTo>
                  <a:lnTo>
                    <a:pt x="662305" y="634364"/>
                  </a:lnTo>
                  <a:lnTo>
                    <a:pt x="706373" y="656081"/>
                  </a:lnTo>
                  <a:lnTo>
                    <a:pt x="751205" y="676782"/>
                  </a:lnTo>
                  <a:lnTo>
                    <a:pt x="796417" y="696340"/>
                  </a:lnTo>
                  <a:lnTo>
                    <a:pt x="842264" y="714628"/>
                  </a:lnTo>
                  <a:lnTo>
                    <a:pt x="888492" y="731900"/>
                  </a:lnTo>
                  <a:lnTo>
                    <a:pt x="935355" y="748029"/>
                  </a:lnTo>
                  <a:lnTo>
                    <a:pt x="1003807" y="541019"/>
                  </a:lnTo>
                  <a:lnTo>
                    <a:pt x="956056" y="524509"/>
                  </a:lnTo>
                  <a:lnTo>
                    <a:pt x="908939" y="506729"/>
                  </a:lnTo>
                  <a:lnTo>
                    <a:pt x="862330" y="487552"/>
                  </a:lnTo>
                  <a:lnTo>
                    <a:pt x="816356" y="466978"/>
                  </a:lnTo>
                  <a:lnTo>
                    <a:pt x="771144" y="445134"/>
                  </a:lnTo>
                  <a:lnTo>
                    <a:pt x="726567" y="422020"/>
                  </a:lnTo>
                  <a:lnTo>
                    <a:pt x="682624" y="397763"/>
                  </a:lnTo>
                  <a:lnTo>
                    <a:pt x="639571" y="372109"/>
                  </a:lnTo>
                  <a:lnTo>
                    <a:pt x="597154" y="345312"/>
                  </a:lnTo>
                  <a:lnTo>
                    <a:pt x="555624" y="317245"/>
                  </a:lnTo>
                  <a:lnTo>
                    <a:pt x="514857" y="287908"/>
                  </a:lnTo>
                  <a:lnTo>
                    <a:pt x="474853" y="257555"/>
                  </a:lnTo>
                  <a:lnTo>
                    <a:pt x="435864" y="225932"/>
                  </a:lnTo>
                  <a:lnTo>
                    <a:pt x="397636" y="193166"/>
                  </a:lnTo>
                  <a:lnTo>
                    <a:pt x="360426" y="159384"/>
                  </a:lnTo>
                  <a:lnTo>
                    <a:pt x="324231" y="124332"/>
                  </a:lnTo>
                  <a:lnTo>
                    <a:pt x="288924" y="88264"/>
                  </a:lnTo>
                  <a:lnTo>
                    <a:pt x="403859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077718" y="4808982"/>
              <a:ext cx="1003935" cy="748030"/>
            </a:xfrm>
            <a:custGeom>
              <a:avLst/>
              <a:gdLst/>
              <a:ahLst/>
              <a:cxnLst/>
              <a:rect l="l" t="t" r="r" b="b"/>
              <a:pathLst>
                <a:path w="1003935" h="748029">
                  <a:moveTo>
                    <a:pt x="935355" y="748030"/>
                  </a:moveTo>
                  <a:lnTo>
                    <a:pt x="888492" y="731901"/>
                  </a:lnTo>
                  <a:lnTo>
                    <a:pt x="842264" y="714629"/>
                  </a:lnTo>
                  <a:lnTo>
                    <a:pt x="796417" y="696341"/>
                  </a:lnTo>
                  <a:lnTo>
                    <a:pt x="751205" y="676783"/>
                  </a:lnTo>
                  <a:lnTo>
                    <a:pt x="706373" y="656082"/>
                  </a:lnTo>
                  <a:lnTo>
                    <a:pt x="662305" y="634365"/>
                  </a:lnTo>
                  <a:lnTo>
                    <a:pt x="618744" y="611632"/>
                  </a:lnTo>
                  <a:lnTo>
                    <a:pt x="575818" y="587756"/>
                  </a:lnTo>
                  <a:lnTo>
                    <a:pt x="533399" y="562737"/>
                  </a:lnTo>
                  <a:lnTo>
                    <a:pt x="491744" y="536702"/>
                  </a:lnTo>
                  <a:lnTo>
                    <a:pt x="450722" y="509651"/>
                  </a:lnTo>
                  <a:lnTo>
                    <a:pt x="410464" y="481584"/>
                  </a:lnTo>
                  <a:lnTo>
                    <a:pt x="370840" y="452501"/>
                  </a:lnTo>
                  <a:lnTo>
                    <a:pt x="331851" y="422529"/>
                  </a:lnTo>
                  <a:lnTo>
                    <a:pt x="293751" y="391414"/>
                  </a:lnTo>
                  <a:lnTo>
                    <a:pt x="256412" y="359410"/>
                  </a:lnTo>
                  <a:lnTo>
                    <a:pt x="219836" y="326390"/>
                  </a:lnTo>
                  <a:lnTo>
                    <a:pt x="184022" y="292354"/>
                  </a:lnTo>
                  <a:lnTo>
                    <a:pt x="149098" y="257556"/>
                  </a:lnTo>
                  <a:lnTo>
                    <a:pt x="114934" y="221742"/>
                  </a:lnTo>
                  <a:lnTo>
                    <a:pt x="0" y="310007"/>
                  </a:lnTo>
                  <a:lnTo>
                    <a:pt x="85217" y="17907"/>
                  </a:lnTo>
                  <a:lnTo>
                    <a:pt x="403859" y="0"/>
                  </a:lnTo>
                  <a:lnTo>
                    <a:pt x="288924" y="88265"/>
                  </a:lnTo>
                  <a:lnTo>
                    <a:pt x="324231" y="124333"/>
                  </a:lnTo>
                  <a:lnTo>
                    <a:pt x="360426" y="159385"/>
                  </a:lnTo>
                  <a:lnTo>
                    <a:pt x="397636" y="193167"/>
                  </a:lnTo>
                  <a:lnTo>
                    <a:pt x="435864" y="225933"/>
                  </a:lnTo>
                  <a:lnTo>
                    <a:pt x="474853" y="257556"/>
                  </a:lnTo>
                  <a:lnTo>
                    <a:pt x="514857" y="287909"/>
                  </a:lnTo>
                  <a:lnTo>
                    <a:pt x="555624" y="317246"/>
                  </a:lnTo>
                  <a:lnTo>
                    <a:pt x="597154" y="345313"/>
                  </a:lnTo>
                  <a:lnTo>
                    <a:pt x="639571" y="372110"/>
                  </a:lnTo>
                  <a:lnTo>
                    <a:pt x="682624" y="397764"/>
                  </a:lnTo>
                  <a:lnTo>
                    <a:pt x="726567" y="422021"/>
                  </a:lnTo>
                  <a:lnTo>
                    <a:pt x="771144" y="445135"/>
                  </a:lnTo>
                  <a:lnTo>
                    <a:pt x="816356" y="466979"/>
                  </a:lnTo>
                  <a:lnTo>
                    <a:pt x="862330" y="487553"/>
                  </a:lnTo>
                  <a:lnTo>
                    <a:pt x="908939" y="506730"/>
                  </a:lnTo>
                  <a:lnTo>
                    <a:pt x="956056" y="524510"/>
                  </a:lnTo>
                  <a:lnTo>
                    <a:pt x="1003807" y="541020"/>
                  </a:lnTo>
                  <a:lnTo>
                    <a:pt x="935355" y="74803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301367" y="3773500"/>
            <a:ext cx="1108710" cy="94297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indent="635" algn="ctr">
              <a:lnSpc>
                <a:spcPct val="92100"/>
              </a:lnSpc>
              <a:spcBef>
                <a:spcPts val="250"/>
              </a:spcBef>
            </a:pPr>
            <a:r>
              <a:rPr sz="1600" spc="-20" dirty="0">
                <a:latin typeface="Calibri"/>
                <a:cs typeface="Calibri"/>
              </a:rPr>
              <a:t>Catabolismo </a:t>
            </a:r>
            <a:r>
              <a:rPr sz="1600" spc="-15" dirty="0">
                <a:latin typeface="Calibri"/>
                <a:cs typeface="Calibri"/>
              </a:rPr>
              <a:t> del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7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g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nosucc</a:t>
            </a:r>
            <a:r>
              <a:rPr sz="1600" spc="-5" dirty="0">
                <a:latin typeface="Calibri"/>
                <a:cs typeface="Calibri"/>
              </a:rPr>
              <a:t>i  </a:t>
            </a:r>
            <a:r>
              <a:rPr sz="1600" spc="-20" dirty="0">
                <a:latin typeface="Calibri"/>
                <a:cs typeface="Calibri"/>
              </a:rPr>
              <a:t>nato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659379" y="2750820"/>
            <a:ext cx="527050" cy="981075"/>
            <a:chOff x="2659379" y="2750820"/>
            <a:chExt cx="527050" cy="981075"/>
          </a:xfrm>
        </p:grpSpPr>
        <p:sp>
          <p:nvSpPr>
            <p:cNvPr id="23" name="object 23"/>
            <p:cNvSpPr/>
            <p:nvPr/>
          </p:nvSpPr>
          <p:spPr>
            <a:xfrm>
              <a:off x="2671571" y="2763012"/>
              <a:ext cx="501650" cy="955040"/>
            </a:xfrm>
            <a:custGeom>
              <a:avLst/>
              <a:gdLst/>
              <a:ahLst/>
              <a:cxnLst/>
              <a:rect l="l" t="t" r="r" b="b"/>
              <a:pathLst>
                <a:path w="501650" h="955039">
                  <a:moveTo>
                    <a:pt x="365759" y="0"/>
                  </a:moveTo>
                  <a:lnTo>
                    <a:pt x="62356" y="29717"/>
                  </a:lnTo>
                  <a:lnTo>
                    <a:pt x="187325" y="103504"/>
                  </a:lnTo>
                  <a:lnTo>
                    <a:pt x="165734" y="150749"/>
                  </a:lnTo>
                  <a:lnTo>
                    <a:pt x="145541" y="198374"/>
                  </a:lnTo>
                  <a:lnTo>
                    <a:pt x="126491" y="246634"/>
                  </a:lnTo>
                  <a:lnTo>
                    <a:pt x="108838" y="295275"/>
                  </a:lnTo>
                  <a:lnTo>
                    <a:pt x="92455" y="344297"/>
                  </a:lnTo>
                  <a:lnTo>
                    <a:pt x="77469" y="393700"/>
                  </a:lnTo>
                  <a:lnTo>
                    <a:pt x="63626" y="443484"/>
                  </a:lnTo>
                  <a:lnTo>
                    <a:pt x="51180" y="493522"/>
                  </a:lnTo>
                  <a:lnTo>
                    <a:pt x="40131" y="543940"/>
                  </a:lnTo>
                  <a:lnTo>
                    <a:pt x="30352" y="594613"/>
                  </a:lnTo>
                  <a:lnTo>
                    <a:pt x="21970" y="645540"/>
                  </a:lnTo>
                  <a:lnTo>
                    <a:pt x="14858" y="696722"/>
                  </a:lnTo>
                  <a:lnTo>
                    <a:pt x="9143" y="748157"/>
                  </a:lnTo>
                  <a:lnTo>
                    <a:pt x="4825" y="799591"/>
                  </a:lnTo>
                  <a:lnTo>
                    <a:pt x="1904" y="851281"/>
                  </a:lnTo>
                  <a:lnTo>
                    <a:pt x="253" y="903096"/>
                  </a:lnTo>
                  <a:lnTo>
                    <a:pt x="0" y="955039"/>
                  </a:lnTo>
                  <a:lnTo>
                    <a:pt x="218312" y="953135"/>
                  </a:lnTo>
                  <a:lnTo>
                    <a:pt x="218694" y="902207"/>
                  </a:lnTo>
                  <a:lnTo>
                    <a:pt x="220471" y="851535"/>
                  </a:lnTo>
                  <a:lnTo>
                    <a:pt x="223773" y="800862"/>
                  </a:lnTo>
                  <a:lnTo>
                    <a:pt x="228472" y="750315"/>
                  </a:lnTo>
                  <a:lnTo>
                    <a:pt x="234695" y="700024"/>
                  </a:lnTo>
                  <a:lnTo>
                    <a:pt x="242442" y="649986"/>
                  </a:lnTo>
                  <a:lnTo>
                    <a:pt x="251586" y="600201"/>
                  </a:lnTo>
                  <a:lnTo>
                    <a:pt x="262127" y="550672"/>
                  </a:lnTo>
                  <a:lnTo>
                    <a:pt x="274192" y="501523"/>
                  </a:lnTo>
                  <a:lnTo>
                    <a:pt x="287654" y="452627"/>
                  </a:lnTo>
                  <a:lnTo>
                    <a:pt x="302513" y="404240"/>
                  </a:lnTo>
                  <a:lnTo>
                    <a:pt x="318896" y="356235"/>
                  </a:lnTo>
                  <a:lnTo>
                    <a:pt x="336676" y="308610"/>
                  </a:lnTo>
                  <a:lnTo>
                    <a:pt x="355726" y="261492"/>
                  </a:lnTo>
                  <a:lnTo>
                    <a:pt x="376300" y="215011"/>
                  </a:lnTo>
                  <a:lnTo>
                    <a:pt x="501141" y="288798"/>
                  </a:lnTo>
                  <a:lnTo>
                    <a:pt x="365759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672333" y="2763774"/>
              <a:ext cx="501650" cy="955040"/>
            </a:xfrm>
            <a:custGeom>
              <a:avLst/>
              <a:gdLst/>
              <a:ahLst/>
              <a:cxnLst/>
              <a:rect l="l" t="t" r="r" b="b"/>
              <a:pathLst>
                <a:path w="501650" h="955039">
                  <a:moveTo>
                    <a:pt x="0" y="955039"/>
                  </a:moveTo>
                  <a:lnTo>
                    <a:pt x="254" y="903096"/>
                  </a:lnTo>
                  <a:lnTo>
                    <a:pt x="1905" y="851281"/>
                  </a:lnTo>
                  <a:lnTo>
                    <a:pt x="4826" y="799591"/>
                  </a:lnTo>
                  <a:lnTo>
                    <a:pt x="9143" y="748156"/>
                  </a:lnTo>
                  <a:lnTo>
                    <a:pt x="14859" y="696722"/>
                  </a:lnTo>
                  <a:lnTo>
                    <a:pt x="21971" y="645540"/>
                  </a:lnTo>
                  <a:lnTo>
                    <a:pt x="30353" y="594613"/>
                  </a:lnTo>
                  <a:lnTo>
                    <a:pt x="40132" y="543940"/>
                  </a:lnTo>
                  <a:lnTo>
                    <a:pt x="51181" y="493522"/>
                  </a:lnTo>
                  <a:lnTo>
                    <a:pt x="63627" y="443484"/>
                  </a:lnTo>
                  <a:lnTo>
                    <a:pt x="77470" y="393700"/>
                  </a:lnTo>
                  <a:lnTo>
                    <a:pt x="92456" y="344297"/>
                  </a:lnTo>
                  <a:lnTo>
                    <a:pt x="108839" y="295275"/>
                  </a:lnTo>
                  <a:lnTo>
                    <a:pt x="126492" y="246634"/>
                  </a:lnTo>
                  <a:lnTo>
                    <a:pt x="145542" y="198374"/>
                  </a:lnTo>
                  <a:lnTo>
                    <a:pt x="165735" y="150749"/>
                  </a:lnTo>
                  <a:lnTo>
                    <a:pt x="187325" y="103504"/>
                  </a:lnTo>
                  <a:lnTo>
                    <a:pt x="62357" y="29717"/>
                  </a:lnTo>
                  <a:lnTo>
                    <a:pt x="365760" y="0"/>
                  </a:lnTo>
                  <a:lnTo>
                    <a:pt x="501142" y="288798"/>
                  </a:lnTo>
                  <a:lnTo>
                    <a:pt x="376301" y="215011"/>
                  </a:lnTo>
                  <a:lnTo>
                    <a:pt x="355727" y="261492"/>
                  </a:lnTo>
                  <a:lnTo>
                    <a:pt x="336677" y="308610"/>
                  </a:lnTo>
                  <a:lnTo>
                    <a:pt x="318897" y="356235"/>
                  </a:lnTo>
                  <a:lnTo>
                    <a:pt x="302514" y="404240"/>
                  </a:lnTo>
                  <a:lnTo>
                    <a:pt x="287655" y="452627"/>
                  </a:lnTo>
                  <a:lnTo>
                    <a:pt x="274193" y="501523"/>
                  </a:lnTo>
                  <a:lnTo>
                    <a:pt x="262128" y="550672"/>
                  </a:lnTo>
                  <a:lnTo>
                    <a:pt x="251587" y="600201"/>
                  </a:lnTo>
                  <a:lnTo>
                    <a:pt x="242443" y="649986"/>
                  </a:lnTo>
                  <a:lnTo>
                    <a:pt x="234696" y="700024"/>
                  </a:lnTo>
                  <a:lnTo>
                    <a:pt x="228473" y="750315"/>
                  </a:lnTo>
                  <a:lnTo>
                    <a:pt x="223774" y="800862"/>
                  </a:lnTo>
                  <a:lnTo>
                    <a:pt x="220472" y="851534"/>
                  </a:lnTo>
                  <a:lnTo>
                    <a:pt x="218694" y="902207"/>
                  </a:lnTo>
                  <a:lnTo>
                    <a:pt x="218313" y="953134"/>
                  </a:lnTo>
                  <a:lnTo>
                    <a:pt x="0" y="955039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061842" y="1578102"/>
            <a:ext cx="944880" cy="1166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065" marR="5080" indent="-2540" algn="ctr">
              <a:lnSpc>
                <a:spcPct val="92000"/>
              </a:lnSpc>
              <a:spcBef>
                <a:spcPts val="250"/>
              </a:spcBef>
            </a:pPr>
            <a:r>
              <a:rPr sz="1600" spc="-25" dirty="0">
                <a:latin typeface="Calibri"/>
                <a:cs typeface="Calibri"/>
              </a:rPr>
              <a:t>Conversión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 la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5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gi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en  </a:t>
            </a:r>
            <a:r>
              <a:rPr sz="1600" spc="-10" dirty="0">
                <a:latin typeface="Calibri"/>
                <a:cs typeface="Calibri"/>
              </a:rPr>
              <a:t>Ornitina </a:t>
            </a:r>
            <a:r>
              <a:rPr sz="1600" spc="-5" dirty="0">
                <a:latin typeface="Calibri"/>
                <a:cs typeface="Calibri"/>
              </a:rPr>
              <a:t>y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Urea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050791" y="1641348"/>
            <a:ext cx="1141095" cy="512445"/>
            <a:chOff x="4050791" y="1641348"/>
            <a:chExt cx="1141095" cy="512445"/>
          </a:xfrm>
        </p:grpSpPr>
        <p:sp>
          <p:nvSpPr>
            <p:cNvPr id="27" name="object 27"/>
            <p:cNvSpPr/>
            <p:nvPr/>
          </p:nvSpPr>
          <p:spPr>
            <a:xfrm>
              <a:off x="4062983" y="1653540"/>
              <a:ext cx="1115695" cy="486409"/>
            </a:xfrm>
            <a:custGeom>
              <a:avLst/>
              <a:gdLst/>
              <a:ahLst/>
              <a:cxnLst/>
              <a:rect l="l" t="t" r="r" b="b"/>
              <a:pathLst>
                <a:path w="1115695" h="486410">
                  <a:moveTo>
                    <a:pt x="1017396" y="0"/>
                  </a:moveTo>
                  <a:lnTo>
                    <a:pt x="973708" y="138430"/>
                  </a:lnTo>
                  <a:lnTo>
                    <a:pt x="925321" y="128650"/>
                  </a:lnTo>
                  <a:lnTo>
                    <a:pt x="876680" y="120014"/>
                  </a:lnTo>
                  <a:lnTo>
                    <a:pt x="827913" y="112649"/>
                  </a:lnTo>
                  <a:lnTo>
                    <a:pt x="779017" y="106680"/>
                  </a:lnTo>
                  <a:lnTo>
                    <a:pt x="729995" y="101726"/>
                  </a:lnTo>
                  <a:lnTo>
                    <a:pt x="680974" y="98171"/>
                  </a:lnTo>
                  <a:lnTo>
                    <a:pt x="631825" y="95758"/>
                  </a:lnTo>
                  <a:lnTo>
                    <a:pt x="582676" y="94614"/>
                  </a:lnTo>
                  <a:lnTo>
                    <a:pt x="533526" y="94742"/>
                  </a:lnTo>
                  <a:lnTo>
                    <a:pt x="484504" y="96012"/>
                  </a:lnTo>
                  <a:lnTo>
                    <a:pt x="435355" y="98679"/>
                  </a:lnTo>
                  <a:lnTo>
                    <a:pt x="386461" y="102362"/>
                  </a:lnTo>
                  <a:lnTo>
                    <a:pt x="337565" y="107442"/>
                  </a:lnTo>
                  <a:lnTo>
                    <a:pt x="288798" y="113664"/>
                  </a:lnTo>
                  <a:lnTo>
                    <a:pt x="240156" y="121158"/>
                  </a:lnTo>
                  <a:lnTo>
                    <a:pt x="191642" y="129921"/>
                  </a:lnTo>
                  <a:lnTo>
                    <a:pt x="143382" y="139826"/>
                  </a:lnTo>
                  <a:lnTo>
                    <a:pt x="95376" y="151002"/>
                  </a:lnTo>
                  <a:lnTo>
                    <a:pt x="47498" y="163449"/>
                  </a:lnTo>
                  <a:lnTo>
                    <a:pt x="0" y="177037"/>
                  </a:lnTo>
                  <a:lnTo>
                    <a:pt x="62737" y="386080"/>
                  </a:lnTo>
                  <a:lnTo>
                    <a:pt x="111378" y="372363"/>
                  </a:lnTo>
                  <a:lnTo>
                    <a:pt x="160146" y="359918"/>
                  </a:lnTo>
                  <a:lnTo>
                    <a:pt x="209295" y="348996"/>
                  </a:lnTo>
                  <a:lnTo>
                    <a:pt x="258699" y="339598"/>
                  </a:lnTo>
                  <a:lnTo>
                    <a:pt x="308355" y="331470"/>
                  </a:lnTo>
                  <a:lnTo>
                    <a:pt x="358013" y="324865"/>
                  </a:lnTo>
                  <a:lnTo>
                    <a:pt x="407924" y="319786"/>
                  </a:lnTo>
                  <a:lnTo>
                    <a:pt x="457962" y="315975"/>
                  </a:lnTo>
                  <a:lnTo>
                    <a:pt x="508126" y="313689"/>
                  </a:lnTo>
                  <a:lnTo>
                    <a:pt x="558291" y="312927"/>
                  </a:lnTo>
                  <a:lnTo>
                    <a:pt x="608456" y="313563"/>
                  </a:lnTo>
                  <a:lnTo>
                    <a:pt x="658621" y="315595"/>
                  </a:lnTo>
                  <a:lnTo>
                    <a:pt x="708660" y="319150"/>
                  </a:lnTo>
                  <a:lnTo>
                    <a:pt x="758698" y="324104"/>
                  </a:lnTo>
                  <a:lnTo>
                    <a:pt x="808608" y="330581"/>
                  </a:lnTo>
                  <a:lnTo>
                    <a:pt x="858519" y="338455"/>
                  </a:lnTo>
                  <a:lnTo>
                    <a:pt x="908050" y="347725"/>
                  </a:lnTo>
                  <a:lnTo>
                    <a:pt x="864488" y="486156"/>
                  </a:lnTo>
                  <a:lnTo>
                    <a:pt x="1115187" y="288671"/>
                  </a:lnTo>
                  <a:lnTo>
                    <a:pt x="1017396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063745" y="1654302"/>
              <a:ext cx="1115695" cy="486409"/>
            </a:xfrm>
            <a:custGeom>
              <a:avLst/>
              <a:gdLst/>
              <a:ahLst/>
              <a:cxnLst/>
              <a:rect l="l" t="t" r="r" b="b"/>
              <a:pathLst>
                <a:path w="1115695" h="486410">
                  <a:moveTo>
                    <a:pt x="0" y="177037"/>
                  </a:moveTo>
                  <a:lnTo>
                    <a:pt x="47498" y="163449"/>
                  </a:lnTo>
                  <a:lnTo>
                    <a:pt x="95376" y="151002"/>
                  </a:lnTo>
                  <a:lnTo>
                    <a:pt x="143382" y="139826"/>
                  </a:lnTo>
                  <a:lnTo>
                    <a:pt x="191642" y="129921"/>
                  </a:lnTo>
                  <a:lnTo>
                    <a:pt x="240156" y="121158"/>
                  </a:lnTo>
                  <a:lnTo>
                    <a:pt x="288798" y="113664"/>
                  </a:lnTo>
                  <a:lnTo>
                    <a:pt x="337565" y="107442"/>
                  </a:lnTo>
                  <a:lnTo>
                    <a:pt x="386461" y="102362"/>
                  </a:lnTo>
                  <a:lnTo>
                    <a:pt x="435355" y="98678"/>
                  </a:lnTo>
                  <a:lnTo>
                    <a:pt x="484504" y="96012"/>
                  </a:lnTo>
                  <a:lnTo>
                    <a:pt x="533526" y="94742"/>
                  </a:lnTo>
                  <a:lnTo>
                    <a:pt x="582676" y="94614"/>
                  </a:lnTo>
                  <a:lnTo>
                    <a:pt x="631825" y="95758"/>
                  </a:lnTo>
                  <a:lnTo>
                    <a:pt x="680974" y="98171"/>
                  </a:lnTo>
                  <a:lnTo>
                    <a:pt x="729995" y="101726"/>
                  </a:lnTo>
                  <a:lnTo>
                    <a:pt x="779017" y="106680"/>
                  </a:lnTo>
                  <a:lnTo>
                    <a:pt x="827913" y="112649"/>
                  </a:lnTo>
                  <a:lnTo>
                    <a:pt x="876680" y="120014"/>
                  </a:lnTo>
                  <a:lnTo>
                    <a:pt x="925321" y="128650"/>
                  </a:lnTo>
                  <a:lnTo>
                    <a:pt x="973708" y="138430"/>
                  </a:lnTo>
                  <a:lnTo>
                    <a:pt x="1017396" y="0"/>
                  </a:lnTo>
                  <a:lnTo>
                    <a:pt x="1115187" y="288671"/>
                  </a:lnTo>
                  <a:lnTo>
                    <a:pt x="864488" y="486156"/>
                  </a:lnTo>
                  <a:lnTo>
                    <a:pt x="908050" y="347725"/>
                  </a:lnTo>
                  <a:lnTo>
                    <a:pt x="858519" y="338455"/>
                  </a:lnTo>
                  <a:lnTo>
                    <a:pt x="808608" y="330581"/>
                  </a:lnTo>
                  <a:lnTo>
                    <a:pt x="758698" y="324103"/>
                  </a:lnTo>
                  <a:lnTo>
                    <a:pt x="708659" y="319150"/>
                  </a:lnTo>
                  <a:lnTo>
                    <a:pt x="658621" y="315595"/>
                  </a:lnTo>
                  <a:lnTo>
                    <a:pt x="608456" y="313563"/>
                  </a:lnTo>
                  <a:lnTo>
                    <a:pt x="558291" y="312927"/>
                  </a:lnTo>
                  <a:lnTo>
                    <a:pt x="508126" y="313689"/>
                  </a:lnTo>
                  <a:lnTo>
                    <a:pt x="457962" y="315975"/>
                  </a:lnTo>
                  <a:lnTo>
                    <a:pt x="407924" y="319786"/>
                  </a:lnTo>
                  <a:lnTo>
                    <a:pt x="358013" y="324865"/>
                  </a:lnTo>
                  <a:lnTo>
                    <a:pt x="308355" y="331470"/>
                  </a:lnTo>
                  <a:lnTo>
                    <a:pt x="258699" y="339598"/>
                  </a:lnTo>
                  <a:lnTo>
                    <a:pt x="209295" y="348996"/>
                  </a:lnTo>
                  <a:lnTo>
                    <a:pt x="160146" y="359918"/>
                  </a:lnTo>
                  <a:lnTo>
                    <a:pt x="111378" y="372363"/>
                  </a:lnTo>
                  <a:lnTo>
                    <a:pt x="62737" y="386080"/>
                  </a:lnTo>
                  <a:lnTo>
                    <a:pt x="0" y="177037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2602" y="273558"/>
            <a:ext cx="25450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 MT"/>
                <a:cs typeface="Arial MT"/>
              </a:rPr>
              <a:t>Ciclo</a:t>
            </a:r>
            <a:r>
              <a:rPr b="0" spc="-60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de</a:t>
            </a:r>
            <a:r>
              <a:rPr b="0" spc="-35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la</a:t>
            </a:r>
            <a:r>
              <a:rPr b="0" spc="-40" dirty="0">
                <a:latin typeface="Arial MT"/>
                <a:cs typeface="Arial MT"/>
              </a:rPr>
              <a:t> </a:t>
            </a:r>
            <a:r>
              <a:rPr b="0" spc="-5" dirty="0">
                <a:latin typeface="Arial MT"/>
                <a:cs typeface="Arial MT"/>
              </a:rPr>
              <a:t>Urea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4" name="object 4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7" name="object 7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1828800"/>
            <a:ext cx="61722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32332" y="1056132"/>
            <a:ext cx="8027034" cy="254635"/>
            <a:chOff x="1132332" y="1056132"/>
            <a:chExt cx="8027034" cy="254635"/>
          </a:xfrm>
        </p:grpSpPr>
        <p:sp>
          <p:nvSpPr>
            <p:cNvPr id="3" name="object 3"/>
            <p:cNvSpPr/>
            <p:nvPr/>
          </p:nvSpPr>
          <p:spPr>
            <a:xfrm>
              <a:off x="1144524" y="1068324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80010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001000" y="22860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99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45286" y="1069086"/>
              <a:ext cx="8001000" cy="228600"/>
            </a:xfrm>
            <a:custGeom>
              <a:avLst/>
              <a:gdLst/>
              <a:ahLst/>
              <a:cxnLst/>
              <a:rect l="l" t="t" r="r" b="b"/>
              <a:pathLst>
                <a:path w="8001000" h="228600">
                  <a:moveTo>
                    <a:pt x="0" y="228600"/>
                  </a:moveTo>
                  <a:lnTo>
                    <a:pt x="8001000" y="228600"/>
                  </a:lnTo>
                  <a:lnTo>
                    <a:pt x="8001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-10667" y="1056132"/>
            <a:ext cx="1016635" cy="254635"/>
            <a:chOff x="-10667" y="1056132"/>
            <a:chExt cx="1016635" cy="254635"/>
          </a:xfrm>
        </p:grpSpPr>
        <p:sp>
          <p:nvSpPr>
            <p:cNvPr id="6" name="object 6"/>
            <p:cNvSpPr/>
            <p:nvPr/>
          </p:nvSpPr>
          <p:spPr>
            <a:xfrm>
              <a:off x="1524" y="1068324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990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990600" y="228600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86" y="1069086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228600"/>
                  </a:moveTo>
                  <a:lnTo>
                    <a:pt x="990600" y="228600"/>
                  </a:lnTo>
                  <a:lnTo>
                    <a:pt x="990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CC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7768" y="2345182"/>
            <a:ext cx="8065770" cy="14928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36930" marR="5080" indent="-824865">
              <a:lnSpc>
                <a:spcPct val="100000"/>
              </a:lnSpc>
              <a:spcBef>
                <a:spcPts val="105"/>
              </a:spcBef>
              <a:tabLst>
                <a:tab pos="4678045" algn="l"/>
              </a:tabLst>
            </a:pPr>
            <a:r>
              <a:rPr sz="3200" b="0" spc="-5" dirty="0">
                <a:latin typeface="Calibri"/>
                <a:cs typeface="Calibri"/>
              </a:rPr>
              <a:t>¿Cuál </a:t>
            </a:r>
            <a:r>
              <a:rPr sz="3200" b="0" dirty="0">
                <a:latin typeface="Calibri"/>
                <a:cs typeface="Calibri"/>
              </a:rPr>
              <a:t>es el </a:t>
            </a:r>
            <a:r>
              <a:rPr sz="3200" b="0" spc="-15" dirty="0">
                <a:latin typeface="Calibri"/>
                <a:cs typeface="Calibri"/>
              </a:rPr>
              <a:t>destino </a:t>
            </a:r>
            <a:r>
              <a:rPr sz="3200" b="0" spc="-5" dirty="0">
                <a:latin typeface="Calibri"/>
                <a:cs typeface="Calibri"/>
              </a:rPr>
              <a:t>de </a:t>
            </a:r>
            <a:r>
              <a:rPr sz="3200" b="0" dirty="0">
                <a:latin typeface="Calibri"/>
                <a:cs typeface="Calibri"/>
              </a:rPr>
              <a:t>los esqueletos carbonados </a:t>
            </a:r>
            <a:r>
              <a:rPr sz="3200" b="0" spc="-710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de</a:t>
            </a:r>
            <a:r>
              <a:rPr sz="3200" b="0" spc="-10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los</a:t>
            </a:r>
            <a:r>
              <a:rPr sz="3200" b="0" spc="15" dirty="0">
                <a:latin typeface="Calibri"/>
                <a:cs typeface="Calibri"/>
              </a:rPr>
              <a:t> </a:t>
            </a:r>
            <a:r>
              <a:rPr sz="3200" b="0" spc="-35" dirty="0">
                <a:latin typeface="Calibri"/>
                <a:cs typeface="Calibri"/>
              </a:rPr>
              <a:t>aa’s</a:t>
            </a:r>
            <a:r>
              <a:rPr sz="3200" b="0" spc="-55" dirty="0">
                <a:latin typeface="Calibri"/>
                <a:cs typeface="Calibri"/>
              </a:rPr>
              <a:t> </a:t>
            </a:r>
            <a:r>
              <a:rPr sz="3200" b="0" spc="-5" dirty="0">
                <a:latin typeface="Calibri"/>
                <a:cs typeface="Calibri"/>
              </a:rPr>
              <a:t>después</a:t>
            </a:r>
            <a:r>
              <a:rPr sz="3200" b="0" spc="-20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de	</a:t>
            </a:r>
            <a:r>
              <a:rPr sz="3200" b="0" spc="-5" dirty="0">
                <a:latin typeface="Calibri"/>
                <a:cs typeface="Calibri"/>
              </a:rPr>
              <a:t>la eliminación</a:t>
            </a:r>
            <a:r>
              <a:rPr sz="3200" b="0" spc="-20" dirty="0">
                <a:latin typeface="Calibri"/>
                <a:cs typeface="Calibri"/>
              </a:rPr>
              <a:t> </a:t>
            </a:r>
            <a:r>
              <a:rPr sz="3200" b="0" spc="-5" dirty="0">
                <a:latin typeface="Calibri"/>
                <a:cs typeface="Calibri"/>
              </a:rPr>
              <a:t>del</a:t>
            </a:r>
            <a:endParaRPr sz="3200">
              <a:latin typeface="Calibri"/>
              <a:cs typeface="Calibri"/>
            </a:endParaRPr>
          </a:p>
          <a:p>
            <a:pPr marL="346075" algn="ctr">
              <a:lnSpc>
                <a:spcPct val="100000"/>
              </a:lnSpc>
              <a:spcBef>
                <a:spcPts val="25"/>
              </a:spcBef>
            </a:pPr>
            <a:r>
              <a:rPr sz="3200" b="0" dirty="0">
                <a:latin typeface="Calibri"/>
                <a:cs typeface="Calibri"/>
              </a:rPr>
              <a:t>grupo</a:t>
            </a:r>
            <a:r>
              <a:rPr sz="3200" b="0" spc="-65" dirty="0">
                <a:latin typeface="Calibri"/>
                <a:cs typeface="Calibri"/>
              </a:rPr>
              <a:t> </a:t>
            </a:r>
            <a:r>
              <a:rPr sz="3200" b="0" spc="-5" dirty="0">
                <a:latin typeface="Symbol"/>
                <a:cs typeface="Symbol"/>
              </a:rPr>
              <a:t></a:t>
            </a:r>
            <a:r>
              <a:rPr sz="3200" b="0" spc="-5" dirty="0">
                <a:latin typeface="Calibri"/>
                <a:cs typeface="Calibri"/>
              </a:rPr>
              <a:t>-amino?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706</Words>
  <Application>Microsoft Office PowerPoint</Application>
  <PresentationFormat>Presentación en pantalla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5" baseType="lpstr">
      <vt:lpstr>Arial MT</vt:lpstr>
      <vt:lpstr>Arial-BoldMT</vt:lpstr>
      <vt:lpstr>ArialMT</vt:lpstr>
      <vt:lpstr>Calibri</vt:lpstr>
      <vt:lpstr>Symbol</vt:lpstr>
      <vt:lpstr>TimesNewRomanPS-BoldItalicMT</vt:lpstr>
      <vt:lpstr>TimesNewRomanPS-BoldMT</vt:lpstr>
      <vt:lpstr>TimesNewRomanPS-ItalicMT</vt:lpstr>
      <vt:lpstr>TimesNewRomanPSMT</vt:lpstr>
      <vt:lpstr>ZapfDingbatsITC</vt:lpstr>
      <vt:lpstr>Office Theme</vt:lpstr>
      <vt:lpstr>Bioquímica Clínica Laboratorio Clínico </vt:lpstr>
      <vt:lpstr>Resumen  Práctico (Urea) </vt:lpstr>
      <vt:lpstr>Urea  Compuesto Nitrogenado No proteico presente en mayor concentración en el plasma sanguíneo. Se sintetiza en el hígado y es el producto final del catabolismo de las proteínas y de los aminoácidos.  Es la principal forma de excreción del amoniaco. Se filtra libremente en el glomérulo y se reabsorbe en un 40-70% en los túbulos. </vt:lpstr>
      <vt:lpstr>Urea  Aumenta cuando hay disminución del flujo sanguíneo (uremia prerrenal: deshidratación, shock hipovolémico) o en disfunción renal (insuficiencia renal). Los niveles de urea plasmática varían en función de la edad y el sexo aunque oscilan normalmente entre 12-54 mg/dL.  Sus niveles se ven influidos por: ―― Grado de ingesta proteica. ―― Nivel de catabolismo proteico (incrementado en situaciones de fiebre y estrés). ―― Productividad hepática.</vt:lpstr>
      <vt:lpstr> La urea también puede venir expresada como cantidad de nitrógeno ureico en sangre (BUN). Procede del hecho de que tradicionalmente la urea se determinaba a partir del nitrógeno contenido en el amoniaco, formado por acción de la ureasa.  Urea (mg/dL) = Nitrógeno ureico (BUN) × 2,14 (factor resultante de la relación de Pm de la urea y el N que contiene)  Otro método de determinación de la urea tanto en sangre como en orina es el método de Berthelot-Searcy: método colorimétrico basado también en la acción de la ureasa.   </vt:lpstr>
      <vt:lpstr> ALTERACIONES DEL CICLO DE LA UREA   ●● Las deficiencias de las enzimas del ciclo de la urea producen intolerancia a las proteínas debido a la acumulación de amoníaco en el organismo → Hiperamonemia → Encefalopatía, apnea y letargia.  ●● La hiperamonemia transitoria del recién nacido se manifiesta dentro de las primeras 24 horas de vida y se caracteriza por niveles de amonio en sangre hasta 2 veces el valor normal. Cursa con alcalosis respiratoria.  Los defectos en el ciclo de la urea se pueden tratar con benzoato  o fenilbutirato que reducen los niveles de amoniaco sanguíneo.</vt:lpstr>
      <vt:lpstr>Ciclo de la Urea</vt:lpstr>
      <vt:lpstr>Ciclo de la Urea</vt:lpstr>
      <vt:lpstr>¿Cuál es el destino de los esqueletos carbonados  de los aa’s después de la eliminación del grupo -amino?</vt:lpstr>
      <vt:lpstr>Presentación de PowerPoint</vt:lpstr>
      <vt:lpstr>Aminoácidos glucogénicos y cetogénicos</vt:lpstr>
      <vt:lpstr>Biosíntesis</vt:lpstr>
      <vt:lpstr>Aminas</vt:lpstr>
      <vt:lpstr>Referencias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Rouse</dc:creator>
  <cp:lastModifiedBy>Rosa Elisa Cruz Tenempaguay</cp:lastModifiedBy>
  <cp:revision>10</cp:revision>
  <dcterms:created xsi:type="dcterms:W3CDTF">2024-04-10T03:35:00Z</dcterms:created>
  <dcterms:modified xsi:type="dcterms:W3CDTF">2024-12-08T15:57:44Z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2022-07-28T00:00:00Z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2024-04-10T00:00:00Z</vt:filetime>
  </property>
</Properties>
</file>