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71" r:id="rId3"/>
    <p:sldId id="272" r:id="rId4"/>
    <p:sldId id="273" r:id="rId5"/>
    <p:sldId id="274" r:id="rId6"/>
    <p:sldId id="275" r:id="rId7"/>
    <p:sldId id="276" r:id="rId8"/>
    <p:sldId id="277" r:id="rId9"/>
    <p:sldId id="278" r:id="rId10"/>
    <p:sldId id="279" r:id="rId11"/>
    <p:sldId id="280" r:id="rId12"/>
    <p:sldId id="264" r:id="rId13"/>
    <p:sldId id="281" r:id="rId14"/>
    <p:sldId id="265" r:id="rId15"/>
    <p:sldId id="266" r:id="rId16"/>
    <p:sldId id="267" r:id="rId17"/>
    <p:sldId id="268" r:id="rId18"/>
    <p:sldId id="269" r:id="rId19"/>
    <p:sldId id="270" r:id="rId20"/>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750" autoAdjust="0"/>
    <p:restoredTop sz="94660"/>
  </p:normalViewPr>
  <p:slideViewPr>
    <p:cSldViewPr snapToGrid="0">
      <p:cViewPr varScale="1">
        <p:scale>
          <a:sx n="90" d="100"/>
          <a:sy n="90" d="100"/>
        </p:scale>
        <p:origin x="156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A21F8F61-D4D4-4682-9665-36AD9E56795B}" type="datetimeFigureOut">
              <a:rPr lang="es-EC" smtClean="0"/>
              <a:t>14/11/19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020F336-F257-4FFE-A1BB-BB1AB31F56B6}" type="slidenum">
              <a:rPr lang="es-EC" smtClean="0"/>
              <a:t>‹Nº›</a:t>
            </a:fld>
            <a:endParaRPr lang="es-EC"/>
          </a:p>
        </p:txBody>
      </p:sp>
    </p:spTree>
    <p:extLst>
      <p:ext uri="{BB962C8B-B14F-4D97-AF65-F5344CB8AC3E}">
        <p14:creationId xmlns:p14="http://schemas.microsoft.com/office/powerpoint/2010/main" val="3943180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A21F8F61-D4D4-4682-9665-36AD9E56795B}" type="datetimeFigureOut">
              <a:rPr lang="es-EC" smtClean="0"/>
              <a:t>14/11/19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C020F336-F257-4FFE-A1BB-BB1AB31F56B6}" type="slidenum">
              <a:rPr lang="es-EC" smtClean="0"/>
              <a:t>‹Nº›</a:t>
            </a:fld>
            <a:endParaRPr lang="es-EC"/>
          </a:p>
        </p:txBody>
      </p:sp>
    </p:spTree>
    <p:extLst>
      <p:ext uri="{BB962C8B-B14F-4D97-AF65-F5344CB8AC3E}">
        <p14:creationId xmlns:p14="http://schemas.microsoft.com/office/powerpoint/2010/main" val="1559718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A21F8F61-D4D4-4682-9665-36AD9E56795B}" type="datetimeFigureOut">
              <a:rPr lang="es-EC" smtClean="0"/>
              <a:t>14/11/19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020F336-F257-4FFE-A1BB-BB1AB31F56B6}" type="slidenum">
              <a:rPr lang="es-EC" smtClean="0"/>
              <a:t>‹Nº›</a:t>
            </a:fld>
            <a:endParaRPr lang="es-EC"/>
          </a:p>
        </p:txBody>
      </p:sp>
    </p:spTree>
    <p:extLst>
      <p:ext uri="{BB962C8B-B14F-4D97-AF65-F5344CB8AC3E}">
        <p14:creationId xmlns:p14="http://schemas.microsoft.com/office/powerpoint/2010/main" val="1737049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A21F8F61-D4D4-4682-9665-36AD9E56795B}" type="datetimeFigureOut">
              <a:rPr lang="es-EC" smtClean="0"/>
              <a:t>14/11/19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020F336-F257-4FFE-A1BB-BB1AB31F56B6}" type="slidenum">
              <a:rPr lang="es-EC" smtClean="0"/>
              <a:t>‹Nº›</a:t>
            </a:fld>
            <a:endParaRPr lang="es-EC"/>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520418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A21F8F61-D4D4-4682-9665-36AD9E56795B}" type="datetimeFigureOut">
              <a:rPr lang="es-EC" smtClean="0"/>
              <a:t>14/11/19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020F336-F257-4FFE-A1BB-BB1AB31F56B6}" type="slidenum">
              <a:rPr lang="es-EC" smtClean="0"/>
              <a:t>‹Nº›</a:t>
            </a:fld>
            <a:endParaRPr lang="es-EC"/>
          </a:p>
        </p:txBody>
      </p:sp>
    </p:spTree>
    <p:extLst>
      <p:ext uri="{BB962C8B-B14F-4D97-AF65-F5344CB8AC3E}">
        <p14:creationId xmlns:p14="http://schemas.microsoft.com/office/powerpoint/2010/main" val="4182453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21F8F61-D4D4-4682-9665-36AD9E56795B}" type="datetimeFigureOut">
              <a:rPr lang="es-EC" smtClean="0"/>
              <a:t>14/11/19</a:t>
            </a:fld>
            <a:endParaRPr lang="es-EC"/>
          </a:p>
        </p:txBody>
      </p:sp>
      <p:sp>
        <p:nvSpPr>
          <p:cNvPr id="4"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020F336-F257-4FFE-A1BB-BB1AB31F56B6}" type="slidenum">
              <a:rPr lang="es-EC" smtClean="0"/>
              <a:t>‹Nº›</a:t>
            </a:fld>
            <a:endParaRPr lang="es-EC"/>
          </a:p>
        </p:txBody>
      </p:sp>
    </p:spTree>
    <p:extLst>
      <p:ext uri="{BB962C8B-B14F-4D97-AF65-F5344CB8AC3E}">
        <p14:creationId xmlns:p14="http://schemas.microsoft.com/office/powerpoint/2010/main" val="1615455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21F8F61-D4D4-4682-9665-36AD9E56795B}" type="datetimeFigureOut">
              <a:rPr lang="es-EC" smtClean="0"/>
              <a:t>14/11/19</a:t>
            </a:fld>
            <a:endParaRPr lang="es-EC"/>
          </a:p>
        </p:txBody>
      </p:sp>
      <p:sp>
        <p:nvSpPr>
          <p:cNvPr id="4"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020F336-F257-4FFE-A1BB-BB1AB31F56B6}" type="slidenum">
              <a:rPr lang="es-EC" smtClean="0"/>
              <a:t>‹Nº›</a:t>
            </a:fld>
            <a:endParaRPr lang="es-EC"/>
          </a:p>
        </p:txBody>
      </p:sp>
    </p:spTree>
    <p:extLst>
      <p:ext uri="{BB962C8B-B14F-4D97-AF65-F5344CB8AC3E}">
        <p14:creationId xmlns:p14="http://schemas.microsoft.com/office/powerpoint/2010/main" val="32379805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21F8F61-D4D4-4682-9665-36AD9E56795B}" type="datetimeFigureOut">
              <a:rPr lang="es-EC" smtClean="0"/>
              <a:t>14/11/19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020F336-F257-4FFE-A1BB-BB1AB31F56B6}" type="slidenum">
              <a:rPr lang="es-EC" smtClean="0"/>
              <a:t>‹Nº›</a:t>
            </a:fld>
            <a:endParaRPr lang="es-EC"/>
          </a:p>
        </p:txBody>
      </p:sp>
    </p:spTree>
    <p:extLst>
      <p:ext uri="{BB962C8B-B14F-4D97-AF65-F5344CB8AC3E}">
        <p14:creationId xmlns:p14="http://schemas.microsoft.com/office/powerpoint/2010/main" val="15380107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21F8F61-D4D4-4682-9665-36AD9E56795B}" type="datetimeFigureOut">
              <a:rPr lang="es-EC" smtClean="0"/>
              <a:t>14/11/19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020F336-F257-4FFE-A1BB-BB1AB31F56B6}" type="slidenum">
              <a:rPr lang="es-EC" smtClean="0"/>
              <a:t>‹Nº›</a:t>
            </a:fld>
            <a:endParaRPr lang="es-EC"/>
          </a:p>
        </p:txBody>
      </p:sp>
    </p:spTree>
    <p:extLst>
      <p:ext uri="{BB962C8B-B14F-4D97-AF65-F5344CB8AC3E}">
        <p14:creationId xmlns:p14="http://schemas.microsoft.com/office/powerpoint/2010/main" val="2799020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A21F8F61-D4D4-4682-9665-36AD9E56795B}" type="datetimeFigureOut">
              <a:rPr lang="es-EC" smtClean="0"/>
              <a:t>14/11/19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020F336-F257-4FFE-A1BB-BB1AB31F56B6}" type="slidenum">
              <a:rPr lang="es-EC" smtClean="0"/>
              <a:t>‹Nº›</a:t>
            </a:fld>
            <a:endParaRPr lang="es-EC"/>
          </a:p>
        </p:txBody>
      </p:sp>
    </p:spTree>
    <p:extLst>
      <p:ext uri="{BB962C8B-B14F-4D97-AF65-F5344CB8AC3E}">
        <p14:creationId xmlns:p14="http://schemas.microsoft.com/office/powerpoint/2010/main" val="79925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A21F8F61-D4D4-4682-9665-36AD9E56795B}" type="datetimeFigureOut">
              <a:rPr lang="es-EC" smtClean="0"/>
              <a:t>14/11/19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020F336-F257-4FFE-A1BB-BB1AB31F56B6}" type="slidenum">
              <a:rPr lang="es-EC" smtClean="0"/>
              <a:t>‹Nº›</a:t>
            </a:fld>
            <a:endParaRPr lang="es-EC"/>
          </a:p>
        </p:txBody>
      </p:sp>
    </p:spTree>
    <p:extLst>
      <p:ext uri="{BB962C8B-B14F-4D97-AF65-F5344CB8AC3E}">
        <p14:creationId xmlns:p14="http://schemas.microsoft.com/office/powerpoint/2010/main" val="2863971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21F8F61-D4D4-4682-9665-36AD9E56795B}" type="datetimeFigureOut">
              <a:rPr lang="es-EC" smtClean="0"/>
              <a:t>14/11/19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C020F336-F257-4FFE-A1BB-BB1AB31F56B6}" type="slidenum">
              <a:rPr lang="es-EC" smtClean="0"/>
              <a:t>‹Nº›</a:t>
            </a:fld>
            <a:endParaRPr lang="es-EC"/>
          </a:p>
        </p:txBody>
      </p:sp>
    </p:spTree>
    <p:extLst>
      <p:ext uri="{BB962C8B-B14F-4D97-AF65-F5344CB8AC3E}">
        <p14:creationId xmlns:p14="http://schemas.microsoft.com/office/powerpoint/2010/main" val="3545391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A21F8F61-D4D4-4682-9665-36AD9E56795B}" type="datetimeFigureOut">
              <a:rPr lang="es-EC" smtClean="0"/>
              <a:t>14/11/19</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C020F336-F257-4FFE-A1BB-BB1AB31F56B6}" type="slidenum">
              <a:rPr lang="es-EC" smtClean="0"/>
              <a:t>‹Nº›</a:t>
            </a:fld>
            <a:endParaRPr lang="es-EC"/>
          </a:p>
        </p:txBody>
      </p:sp>
    </p:spTree>
    <p:extLst>
      <p:ext uri="{BB962C8B-B14F-4D97-AF65-F5344CB8AC3E}">
        <p14:creationId xmlns:p14="http://schemas.microsoft.com/office/powerpoint/2010/main" val="4133921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A21F8F61-D4D4-4682-9665-36AD9E56795B}" type="datetimeFigureOut">
              <a:rPr lang="es-EC" smtClean="0"/>
              <a:t>14/11/19</a:t>
            </a:fld>
            <a:endParaRPr lang="es-EC"/>
          </a:p>
        </p:txBody>
      </p:sp>
      <p:sp>
        <p:nvSpPr>
          <p:cNvPr id="5" name="Footer Placeholder 3"/>
          <p:cNvSpPr>
            <a:spLocks noGrp="1"/>
          </p:cNvSpPr>
          <p:nvPr>
            <p:ph type="ftr" sz="quarter" idx="11"/>
          </p:nvPr>
        </p:nvSpPr>
        <p:spPr/>
        <p:txBody>
          <a:bodyPr/>
          <a:lstStyle/>
          <a:p>
            <a:endParaRPr lang="es-EC"/>
          </a:p>
        </p:txBody>
      </p:sp>
      <p:sp>
        <p:nvSpPr>
          <p:cNvPr id="6" name="Slide Number Placeholder 4"/>
          <p:cNvSpPr>
            <a:spLocks noGrp="1"/>
          </p:cNvSpPr>
          <p:nvPr>
            <p:ph type="sldNum" sz="quarter" idx="12"/>
          </p:nvPr>
        </p:nvSpPr>
        <p:spPr/>
        <p:txBody>
          <a:bodyPr/>
          <a:lstStyle/>
          <a:p>
            <a:fld id="{C020F336-F257-4FFE-A1BB-BB1AB31F56B6}" type="slidenum">
              <a:rPr lang="es-EC" smtClean="0"/>
              <a:t>‹Nº›</a:t>
            </a:fld>
            <a:endParaRPr lang="es-EC"/>
          </a:p>
        </p:txBody>
      </p:sp>
    </p:spTree>
    <p:extLst>
      <p:ext uri="{BB962C8B-B14F-4D97-AF65-F5344CB8AC3E}">
        <p14:creationId xmlns:p14="http://schemas.microsoft.com/office/powerpoint/2010/main" val="350653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21F8F61-D4D4-4682-9665-36AD9E56795B}" type="datetimeFigureOut">
              <a:rPr lang="es-EC" smtClean="0"/>
              <a:t>14/11/19</a:t>
            </a:fld>
            <a:endParaRPr lang="es-EC"/>
          </a:p>
        </p:txBody>
      </p:sp>
      <p:sp>
        <p:nvSpPr>
          <p:cNvPr id="5" name="Footer Placeholder 2"/>
          <p:cNvSpPr>
            <a:spLocks noGrp="1"/>
          </p:cNvSpPr>
          <p:nvPr>
            <p:ph type="ftr" sz="quarter" idx="11"/>
          </p:nvPr>
        </p:nvSpPr>
        <p:spPr/>
        <p:txBody>
          <a:bodyPr/>
          <a:lstStyle/>
          <a:p>
            <a:endParaRPr lang="es-EC"/>
          </a:p>
        </p:txBody>
      </p:sp>
      <p:sp>
        <p:nvSpPr>
          <p:cNvPr id="6" name="Slide Number Placeholder 3"/>
          <p:cNvSpPr>
            <a:spLocks noGrp="1"/>
          </p:cNvSpPr>
          <p:nvPr>
            <p:ph type="sldNum" sz="quarter" idx="12"/>
          </p:nvPr>
        </p:nvSpPr>
        <p:spPr/>
        <p:txBody>
          <a:bodyPr/>
          <a:lstStyle/>
          <a:p>
            <a:fld id="{C020F336-F257-4FFE-A1BB-BB1AB31F56B6}" type="slidenum">
              <a:rPr lang="es-EC" smtClean="0"/>
              <a:t>‹Nº›</a:t>
            </a:fld>
            <a:endParaRPr lang="es-EC"/>
          </a:p>
        </p:txBody>
      </p:sp>
    </p:spTree>
    <p:extLst>
      <p:ext uri="{BB962C8B-B14F-4D97-AF65-F5344CB8AC3E}">
        <p14:creationId xmlns:p14="http://schemas.microsoft.com/office/powerpoint/2010/main" val="2069192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7" name="Date Placeholder 4"/>
          <p:cNvSpPr>
            <a:spLocks noGrp="1"/>
          </p:cNvSpPr>
          <p:nvPr>
            <p:ph type="dt" sz="half" idx="10"/>
          </p:nvPr>
        </p:nvSpPr>
        <p:spPr/>
        <p:txBody>
          <a:bodyPr/>
          <a:lstStyle/>
          <a:p>
            <a:fld id="{A21F8F61-D4D4-4682-9665-36AD9E56795B}" type="datetimeFigureOut">
              <a:rPr lang="es-EC" smtClean="0"/>
              <a:t>14/11/19</a:t>
            </a:fld>
            <a:endParaRPr lang="es-EC"/>
          </a:p>
        </p:txBody>
      </p:sp>
      <p:sp>
        <p:nvSpPr>
          <p:cNvPr id="5" name="Footer Placeholder 5"/>
          <p:cNvSpPr>
            <a:spLocks noGrp="1"/>
          </p:cNvSpPr>
          <p:nvPr>
            <p:ph type="ftr" sz="quarter" idx="11"/>
          </p:nvPr>
        </p:nvSpPr>
        <p:spPr/>
        <p:txBody>
          <a:bodyPr/>
          <a:lstStyle/>
          <a:p>
            <a:endParaRPr lang="es-EC"/>
          </a:p>
        </p:txBody>
      </p:sp>
      <p:sp>
        <p:nvSpPr>
          <p:cNvPr id="6" name="Slide Number Placeholder 6"/>
          <p:cNvSpPr>
            <a:spLocks noGrp="1"/>
          </p:cNvSpPr>
          <p:nvPr>
            <p:ph type="sldNum" sz="quarter" idx="12"/>
          </p:nvPr>
        </p:nvSpPr>
        <p:spPr/>
        <p:txBody>
          <a:bodyPr/>
          <a:lstStyle/>
          <a:p>
            <a:fld id="{C020F336-F257-4FFE-A1BB-BB1AB31F56B6}" type="slidenum">
              <a:rPr lang="es-EC" smtClean="0"/>
              <a:t>‹Nº›</a:t>
            </a:fld>
            <a:endParaRPr lang="es-EC"/>
          </a:p>
        </p:txBody>
      </p:sp>
    </p:spTree>
    <p:extLst>
      <p:ext uri="{BB962C8B-B14F-4D97-AF65-F5344CB8AC3E}">
        <p14:creationId xmlns:p14="http://schemas.microsoft.com/office/powerpoint/2010/main" val="3754794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A21F8F61-D4D4-4682-9665-36AD9E56795B}" type="datetimeFigureOut">
              <a:rPr lang="es-EC" smtClean="0"/>
              <a:t>14/11/19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C020F336-F257-4FFE-A1BB-BB1AB31F56B6}" type="slidenum">
              <a:rPr lang="es-EC" smtClean="0"/>
              <a:t>‹Nº›</a:t>
            </a:fld>
            <a:endParaRPr lang="es-EC"/>
          </a:p>
        </p:txBody>
      </p:sp>
    </p:spTree>
    <p:extLst>
      <p:ext uri="{BB962C8B-B14F-4D97-AF65-F5344CB8AC3E}">
        <p14:creationId xmlns:p14="http://schemas.microsoft.com/office/powerpoint/2010/main" val="4257898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21F8F61-D4D4-4682-9665-36AD9E56795B}" type="datetimeFigureOut">
              <a:rPr lang="es-EC" smtClean="0"/>
              <a:t>14/11/19</a:t>
            </a:fld>
            <a:endParaRPr lang="es-EC"/>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EC"/>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020F336-F257-4FFE-A1BB-BB1AB31F56B6}" type="slidenum">
              <a:rPr lang="es-EC" smtClean="0"/>
              <a:t>‹Nº›</a:t>
            </a:fld>
            <a:endParaRPr lang="es-EC"/>
          </a:p>
        </p:txBody>
      </p:sp>
    </p:spTree>
    <p:extLst>
      <p:ext uri="{BB962C8B-B14F-4D97-AF65-F5344CB8AC3E}">
        <p14:creationId xmlns:p14="http://schemas.microsoft.com/office/powerpoint/2010/main" val="2990630673"/>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tiff"/><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rc_mi" descr="http://sp3.fotolog.com/photo/3/60/78/marcelooliva/1154525449_f.jpg"/>
          <p:cNvPicPr/>
          <p:nvPr/>
        </p:nvPicPr>
        <p:blipFill>
          <a:blip r:embed="rId2" cstate="print"/>
          <a:srcRect/>
          <a:stretch>
            <a:fillRect/>
          </a:stretch>
        </p:blipFill>
        <p:spPr bwMode="auto">
          <a:xfrm>
            <a:off x="3374264" y="3786388"/>
            <a:ext cx="5150802" cy="2462686"/>
          </a:xfrm>
          <a:prstGeom prst="rect">
            <a:avLst/>
          </a:prstGeom>
          <a:noFill/>
          <a:ln w="9525">
            <a:noFill/>
            <a:miter lim="800000"/>
            <a:headEnd/>
            <a:tailEnd/>
          </a:ln>
        </p:spPr>
      </p:pic>
      <p:sp>
        <p:nvSpPr>
          <p:cNvPr id="2" name="Título 1"/>
          <p:cNvSpPr>
            <a:spLocks noGrp="1"/>
          </p:cNvSpPr>
          <p:nvPr>
            <p:ph type="ctrTitle"/>
          </p:nvPr>
        </p:nvSpPr>
        <p:spPr>
          <a:xfrm>
            <a:off x="1524000" y="1122363"/>
            <a:ext cx="9144000" cy="2354933"/>
          </a:xfrm>
        </p:spPr>
        <p:txBody>
          <a:bodyPr>
            <a:normAutofit fontScale="90000"/>
          </a:bodyPr>
          <a:lstStyle/>
          <a:p>
            <a:r>
              <a:rPr lang="es-EC" dirty="0"/>
              <a:t>Test de Apercepción Temática </a:t>
            </a:r>
          </a:p>
        </p:txBody>
      </p:sp>
    </p:spTree>
    <p:extLst>
      <p:ext uri="{BB962C8B-B14F-4D97-AF65-F5344CB8AC3E}">
        <p14:creationId xmlns:p14="http://schemas.microsoft.com/office/powerpoint/2010/main" val="1103073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Instrucciones de aplicación</a:t>
            </a:r>
          </a:p>
        </p:txBody>
      </p:sp>
      <p:sp>
        <p:nvSpPr>
          <p:cNvPr id="3" name="Marcador de contenido 2"/>
          <p:cNvSpPr>
            <a:spLocks noGrp="1"/>
          </p:cNvSpPr>
          <p:nvPr>
            <p:ph idx="1"/>
          </p:nvPr>
        </p:nvSpPr>
        <p:spPr>
          <a:xfrm>
            <a:off x="1103312" y="1558344"/>
            <a:ext cx="9560395" cy="4690055"/>
          </a:xfrm>
        </p:spPr>
        <p:txBody>
          <a:bodyPr/>
          <a:lstStyle/>
          <a:p>
            <a:pPr algn="just"/>
            <a:r>
              <a:rPr lang="es-EC" sz="3200" dirty="0"/>
              <a:t>CONSIGNA: </a:t>
            </a:r>
          </a:p>
          <a:p>
            <a:pPr algn="just"/>
            <a:endParaRPr lang="es-EC" sz="3200" dirty="0"/>
          </a:p>
          <a:p>
            <a:pPr marL="0" indent="0" algn="just">
              <a:buNone/>
            </a:pPr>
            <a:r>
              <a:rPr lang="es-EC" sz="3200" dirty="0"/>
              <a:t>Se le dice al sujeto que se le van a presentar una serie de láminas, de a una por vez y que para cada una de ellas deberá inventar una historia que contenga un pasado, presente y futuro, enfatizando lo que los personajes puedan estar sintiendo o pensando.</a:t>
            </a:r>
          </a:p>
          <a:p>
            <a:pPr marL="0" indent="0">
              <a:buNone/>
            </a:pPr>
            <a:endParaRPr lang="es-EC" dirty="0"/>
          </a:p>
        </p:txBody>
      </p:sp>
    </p:spTree>
    <p:extLst>
      <p:ext uri="{BB962C8B-B14F-4D97-AF65-F5344CB8AC3E}">
        <p14:creationId xmlns:p14="http://schemas.microsoft.com/office/powerpoint/2010/main" val="2113553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Examinador </a:t>
            </a:r>
          </a:p>
        </p:txBody>
      </p:sp>
      <p:sp>
        <p:nvSpPr>
          <p:cNvPr id="3" name="Marcador de contenido 2"/>
          <p:cNvSpPr>
            <a:spLocks noGrp="1"/>
          </p:cNvSpPr>
          <p:nvPr>
            <p:ph idx="1"/>
          </p:nvPr>
        </p:nvSpPr>
        <p:spPr>
          <a:xfrm>
            <a:off x="1103312" y="1574800"/>
            <a:ext cx="10275888" cy="4673599"/>
          </a:xfrm>
        </p:spPr>
        <p:txBody>
          <a:bodyPr>
            <a:normAutofit/>
          </a:bodyPr>
          <a:lstStyle/>
          <a:p>
            <a:pPr algn="just"/>
            <a:r>
              <a:rPr lang="es-EC" sz="3200" dirty="0"/>
              <a:t>El examinador, debe tomar nota textual de lo que el paciente diga, incluyendo las observaciones o acotaciones que haga. </a:t>
            </a:r>
          </a:p>
          <a:p>
            <a:pPr algn="just"/>
            <a:r>
              <a:rPr lang="es-EC" sz="3200" dirty="0"/>
              <a:t>Deberá abstenerse de intervenir en el relato y hacer sólo las preguntas que sean estrictamente necesarias para la posterior interpretación. Ejemplo: el sexo, tipo de relación entre los personajes; si ello no se desprendiera del relato espontáneo del sujeto</a:t>
            </a:r>
          </a:p>
          <a:p>
            <a:pPr marL="0" indent="0">
              <a:buNone/>
            </a:pPr>
            <a:endParaRPr lang="es-EC" dirty="0"/>
          </a:p>
        </p:txBody>
      </p:sp>
    </p:spTree>
    <p:extLst>
      <p:ext uri="{BB962C8B-B14F-4D97-AF65-F5344CB8AC3E}">
        <p14:creationId xmlns:p14="http://schemas.microsoft.com/office/powerpoint/2010/main" val="967291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48931" y="629266"/>
            <a:ext cx="4166510" cy="1622321"/>
          </a:xfrm>
        </p:spPr>
        <p:txBody>
          <a:bodyPr>
            <a:normAutofit/>
          </a:bodyPr>
          <a:lstStyle/>
          <a:p>
            <a:r>
              <a:rPr lang="es-EC" dirty="0"/>
              <a:t>Interpretación de las historia</a:t>
            </a:r>
          </a:p>
        </p:txBody>
      </p:sp>
      <p:sp>
        <p:nvSpPr>
          <p:cNvPr id="3" name="Marcador de contenido 2"/>
          <p:cNvSpPr>
            <a:spLocks noGrp="1"/>
          </p:cNvSpPr>
          <p:nvPr>
            <p:ph idx="1"/>
          </p:nvPr>
        </p:nvSpPr>
        <p:spPr>
          <a:xfrm>
            <a:off x="682460" y="2809876"/>
            <a:ext cx="3580169" cy="2305050"/>
          </a:xfrm>
        </p:spPr>
        <p:txBody>
          <a:bodyPr>
            <a:normAutofit/>
          </a:bodyPr>
          <a:lstStyle/>
          <a:p>
            <a:pPr marL="0" indent="0">
              <a:buNone/>
            </a:pPr>
            <a:r>
              <a:rPr lang="es-EC" sz="2800" dirty="0"/>
              <a:t>Murray distingue el análisis formal del protocolo y el del contenido</a:t>
            </a:r>
          </a:p>
          <a:p>
            <a:endParaRPr lang="es-EC" sz="2800" dirty="0"/>
          </a:p>
        </p:txBody>
      </p:sp>
      <p:sp>
        <p:nvSpPr>
          <p:cNvPr id="9" name="Freeform 31">
            <a:extLst>
              <a:ext uri="{FF2B5EF4-FFF2-40B4-BE49-F238E27FC236}">
                <a16:creationId xmlns:a16="http://schemas.microsoft.com/office/drawing/2014/main" id="{8DB9BC10-DABC-48C4-BF24-E621264B0A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1" name="Rectangle 10">
            <a:extLst>
              <a:ext uri="{FF2B5EF4-FFF2-40B4-BE49-F238E27FC236}">
                <a16:creationId xmlns:a16="http://schemas.microsoft.com/office/drawing/2014/main" id="{38348FA2-1392-4EC3-AF8B-6A64B797C7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3992" y="0"/>
            <a:ext cx="609842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5">
            <a:extLst>
              <a:ext uri="{FF2B5EF4-FFF2-40B4-BE49-F238E27FC236}">
                <a16:creationId xmlns:a16="http://schemas.microsoft.com/office/drawing/2014/main" id="{93CB2C36-347C-4705-BC75-94EAB8FF8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45057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4" name="Imagen 3">
            <a:extLst>
              <a:ext uri="{FF2B5EF4-FFF2-40B4-BE49-F238E27FC236}">
                <a16:creationId xmlns:a16="http://schemas.microsoft.com/office/drawing/2014/main" id="{BDE19669-93AD-B94C-9920-D7E1E3AE9305}"/>
              </a:ext>
            </a:extLst>
          </p:cNvPr>
          <p:cNvPicPr>
            <a:picLocks noChangeAspect="1"/>
          </p:cNvPicPr>
          <p:nvPr/>
        </p:nvPicPr>
        <p:blipFill>
          <a:blip r:embed="rId3"/>
          <a:stretch>
            <a:fillRect/>
          </a:stretch>
        </p:blipFill>
        <p:spPr>
          <a:xfrm>
            <a:off x="6093992" y="1358041"/>
            <a:ext cx="5449889" cy="4141915"/>
          </a:xfrm>
          <a:prstGeom prst="rect">
            <a:avLst/>
          </a:prstGeom>
          <a:effectLst/>
        </p:spPr>
      </p:pic>
      <p:sp>
        <p:nvSpPr>
          <p:cNvPr id="15" name="Rectangle 14">
            <a:extLst>
              <a:ext uri="{FF2B5EF4-FFF2-40B4-BE49-F238E27FC236}">
                <a16:creationId xmlns:a16="http://schemas.microsoft.com/office/drawing/2014/main" id="{4437D23E-7DA0-4020-B991-9734AB977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00449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ítulo 1">
            <a:extLst>
              <a:ext uri="{FF2B5EF4-FFF2-40B4-BE49-F238E27FC236}">
                <a16:creationId xmlns:a16="http://schemas.microsoft.com/office/drawing/2014/main" id="{86181B2D-0DD8-414D-A065-1E7616419291}"/>
              </a:ext>
            </a:extLst>
          </p:cNvPr>
          <p:cNvSpPr>
            <a:spLocks noGrp="1"/>
          </p:cNvSpPr>
          <p:nvPr>
            <p:ph type="title"/>
          </p:nvPr>
        </p:nvSpPr>
        <p:spPr>
          <a:xfrm>
            <a:off x="1103312" y="452718"/>
            <a:ext cx="8947522" cy="1400530"/>
          </a:xfrm>
        </p:spPr>
        <p:txBody>
          <a:bodyPr anchor="ctr">
            <a:normAutofit/>
          </a:bodyPr>
          <a:lstStyle/>
          <a:p>
            <a:r>
              <a:rPr lang="es-EC">
                <a:solidFill>
                  <a:srgbClr val="FFFFFF"/>
                </a:solidFill>
              </a:rPr>
              <a:t>ANÁLISIS FORMAL</a:t>
            </a:r>
            <a:br>
              <a:rPr lang="es-EC">
                <a:solidFill>
                  <a:srgbClr val="FFFFFF"/>
                </a:solidFill>
              </a:rPr>
            </a:br>
            <a:endParaRPr lang="es-EC">
              <a:solidFill>
                <a:srgbClr val="FFFFFF"/>
              </a:solidFill>
            </a:endParaRPr>
          </a:p>
        </p:txBody>
      </p:sp>
      <p:sp>
        <p:nvSpPr>
          <p:cNvPr id="3" name="Marcador de contenido 2">
            <a:extLst>
              <a:ext uri="{FF2B5EF4-FFF2-40B4-BE49-F238E27FC236}">
                <a16:creationId xmlns:a16="http://schemas.microsoft.com/office/drawing/2014/main" id="{FE4D1624-A2D8-624E-A13D-8B3E171A3DA4}"/>
              </a:ext>
            </a:extLst>
          </p:cNvPr>
          <p:cNvSpPr>
            <a:spLocks noGrp="1"/>
          </p:cNvSpPr>
          <p:nvPr>
            <p:ph idx="1"/>
          </p:nvPr>
        </p:nvSpPr>
        <p:spPr>
          <a:xfrm>
            <a:off x="485775" y="2763520"/>
            <a:ext cx="10958513" cy="3641762"/>
          </a:xfrm>
        </p:spPr>
        <p:txBody>
          <a:bodyPr>
            <a:normAutofit fontScale="92500"/>
          </a:bodyPr>
          <a:lstStyle/>
          <a:p>
            <a:pPr marL="0" indent="0" algn="just">
              <a:lnSpc>
                <a:spcPct val="150000"/>
              </a:lnSpc>
              <a:buNone/>
            </a:pPr>
            <a:r>
              <a:rPr lang="es-EC" sz="2400" dirty="0"/>
              <a:t>Estudia la comprensión de la consigna por parte del sujeto, el grado de su cooperación en la prueba, la exactitud de su percepción de cada imagen, la construcción  de las historias, su coherencia, su concisión, su riqueza de detalles, grado de realidad, estilo, falta de una fase de la historia, tendencia a las descripciones alegóricas más que a las interpretaciones, el lenguaje usado: pobreza o riqueza, presencia o ausencia de ciertas categorías verbales, extensión de las historias sintaxis, etc. </a:t>
            </a:r>
          </a:p>
          <a:p>
            <a:pPr>
              <a:lnSpc>
                <a:spcPct val="150000"/>
              </a:lnSpc>
            </a:pPr>
            <a:endParaRPr lang="es-EC" dirty="0"/>
          </a:p>
        </p:txBody>
      </p:sp>
    </p:spTree>
    <p:extLst>
      <p:ext uri="{BB962C8B-B14F-4D97-AF65-F5344CB8AC3E}">
        <p14:creationId xmlns:p14="http://schemas.microsoft.com/office/powerpoint/2010/main" val="2585854151"/>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8"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9"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0"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ítulo 1"/>
          <p:cNvSpPr>
            <a:spLocks noGrp="1"/>
          </p:cNvSpPr>
          <p:nvPr>
            <p:ph type="title"/>
          </p:nvPr>
        </p:nvSpPr>
        <p:spPr>
          <a:xfrm>
            <a:off x="1103312" y="452718"/>
            <a:ext cx="8947522" cy="1400530"/>
          </a:xfrm>
        </p:spPr>
        <p:txBody>
          <a:bodyPr anchor="ctr">
            <a:normAutofit/>
          </a:bodyPr>
          <a:lstStyle/>
          <a:p>
            <a:r>
              <a:rPr lang="es-EC">
                <a:solidFill>
                  <a:srgbClr val="FFFFFF"/>
                </a:solidFill>
              </a:rPr>
              <a:t>Análisis de contenido</a:t>
            </a:r>
          </a:p>
        </p:txBody>
      </p:sp>
      <p:sp>
        <p:nvSpPr>
          <p:cNvPr id="3" name="Marcador de contenido 2"/>
          <p:cNvSpPr>
            <a:spLocks noGrp="1"/>
          </p:cNvSpPr>
          <p:nvPr>
            <p:ph idx="1"/>
          </p:nvPr>
        </p:nvSpPr>
        <p:spPr>
          <a:xfrm>
            <a:off x="4129089" y="2672076"/>
            <a:ext cx="7672386" cy="3733206"/>
          </a:xfrm>
        </p:spPr>
        <p:txBody>
          <a:bodyPr>
            <a:normAutofit/>
          </a:bodyPr>
          <a:lstStyle/>
          <a:p>
            <a:r>
              <a:rPr lang="es-EC" sz="2400" dirty="0"/>
              <a:t>El personaje por el cuál el narrador más se ha interesado, adoptando su punto de vista, describiendo con detalles, acciones y sentimientos.</a:t>
            </a:r>
          </a:p>
          <a:p>
            <a:r>
              <a:rPr lang="es-EC" sz="2400" dirty="0"/>
              <a:t>El que más parecido al sujeto por: edad, sexo, carácter, </a:t>
            </a:r>
          </a:p>
          <a:p>
            <a:r>
              <a:rPr lang="es-EC" sz="2400" dirty="0"/>
              <a:t>El que desempeña el papel central en el desarrollo de la acción dramática.</a:t>
            </a:r>
          </a:p>
          <a:p>
            <a:endParaRPr lang="es-EC" sz="2400" dirty="0"/>
          </a:p>
          <a:p>
            <a:endParaRPr lang="es-EC" sz="2400" dirty="0"/>
          </a:p>
        </p:txBody>
      </p:sp>
      <p:sp>
        <p:nvSpPr>
          <p:cNvPr id="4" name="CuadroTexto 3">
            <a:extLst>
              <a:ext uri="{FF2B5EF4-FFF2-40B4-BE49-F238E27FC236}">
                <a16:creationId xmlns:a16="http://schemas.microsoft.com/office/drawing/2014/main" id="{3905AEB7-4B91-3643-BAA2-D86819335395}"/>
              </a:ext>
            </a:extLst>
          </p:cNvPr>
          <p:cNvSpPr txBox="1"/>
          <p:nvPr/>
        </p:nvSpPr>
        <p:spPr>
          <a:xfrm>
            <a:off x="157162" y="3426505"/>
            <a:ext cx="3286125" cy="1384995"/>
          </a:xfrm>
          <a:prstGeom prst="rect">
            <a:avLst/>
          </a:prstGeom>
          <a:noFill/>
        </p:spPr>
        <p:txBody>
          <a:bodyPr wrap="square" rtlCol="0">
            <a:spAutoFit/>
          </a:bodyPr>
          <a:lstStyle/>
          <a:p>
            <a:r>
              <a:rPr lang="es-EC" sz="2800" dirty="0"/>
              <a:t>1.Motivaciones y sentimientos del héroe </a:t>
            </a:r>
          </a:p>
        </p:txBody>
      </p:sp>
    </p:spTree>
    <p:extLst>
      <p:ext uri="{BB962C8B-B14F-4D97-AF65-F5344CB8AC3E}">
        <p14:creationId xmlns:p14="http://schemas.microsoft.com/office/powerpoint/2010/main" val="1076928827"/>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48930" y="629267"/>
            <a:ext cx="5951411" cy="1328122"/>
          </a:xfrm>
        </p:spPr>
        <p:txBody>
          <a:bodyPr>
            <a:normAutofit fontScale="90000"/>
          </a:bodyPr>
          <a:lstStyle/>
          <a:p>
            <a:pPr>
              <a:lnSpc>
                <a:spcPct val="90000"/>
              </a:lnSpc>
            </a:pPr>
            <a:r>
              <a:rPr lang="es-EC" sz="3100" dirty="0"/>
              <a:t>2.Fuerzas del ambiente que ejercen su influencia sobre el héroe:</a:t>
            </a:r>
            <a:br>
              <a:rPr lang="es-EC" sz="2800" dirty="0"/>
            </a:br>
            <a:endParaRPr lang="es-EC" sz="2800" dirty="0"/>
          </a:p>
        </p:txBody>
      </p:sp>
      <p:sp>
        <p:nvSpPr>
          <p:cNvPr id="3" name="Marcador de contenido 2"/>
          <p:cNvSpPr>
            <a:spLocks noGrp="1"/>
          </p:cNvSpPr>
          <p:nvPr>
            <p:ph idx="1"/>
          </p:nvPr>
        </p:nvSpPr>
        <p:spPr>
          <a:xfrm>
            <a:off x="648930" y="2438400"/>
            <a:ext cx="6188189" cy="3785419"/>
          </a:xfrm>
        </p:spPr>
        <p:txBody>
          <a:bodyPr>
            <a:normAutofit/>
          </a:bodyPr>
          <a:lstStyle/>
          <a:p>
            <a:pPr marL="0" indent="0">
              <a:buNone/>
            </a:pPr>
            <a:r>
              <a:rPr lang="es-EC" sz="2400" dirty="0"/>
              <a:t>Estas fuerzas pueden representar la manera como el sujeto percibe su ambiente, las cosas que desea o teme que puedan sucederle o, también sus propias tendencias que se hallan en conflicto con el resto de su personalidad (por ejemplo, deseos, tendencias o impulsos inconscientes incompatible con la escala de valores consciente</a:t>
            </a:r>
          </a:p>
          <a:p>
            <a:endParaRPr lang="es-EC" sz="2400" dirty="0"/>
          </a:p>
        </p:txBody>
      </p:sp>
      <p:sp>
        <p:nvSpPr>
          <p:cNvPr id="17" name="Freeform 31">
            <a:extLst>
              <a:ext uri="{FF2B5EF4-FFF2-40B4-BE49-F238E27FC236}">
                <a16:creationId xmlns:a16="http://schemas.microsoft.com/office/drawing/2014/main" id="{BCCA001F-96BC-4B90-8E8E-C57A71CBEC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8" name="Rectangle 10">
            <a:extLst>
              <a:ext uri="{FF2B5EF4-FFF2-40B4-BE49-F238E27FC236}">
                <a16:creationId xmlns:a16="http://schemas.microsoft.com/office/drawing/2014/main" id="{76249615-E479-4FED-952F-F16BADB21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1" y="0"/>
            <a:ext cx="406254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5">
            <a:extLst>
              <a:ext uri="{FF2B5EF4-FFF2-40B4-BE49-F238E27FC236}">
                <a16:creationId xmlns:a16="http://schemas.microsoft.com/office/drawing/2014/main" id="{1E866DA6-165C-4E69-93E5-E701B6B922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472531"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4" name="Imagen 3">
            <a:extLst>
              <a:ext uri="{FF2B5EF4-FFF2-40B4-BE49-F238E27FC236}">
                <a16:creationId xmlns:a16="http://schemas.microsoft.com/office/drawing/2014/main" id="{5A231EAA-1170-5F4B-A28D-766F9D2DDDF2}"/>
              </a:ext>
            </a:extLst>
          </p:cNvPr>
          <p:cNvPicPr>
            <a:picLocks noChangeAspect="1"/>
          </p:cNvPicPr>
          <p:nvPr/>
        </p:nvPicPr>
        <p:blipFill>
          <a:blip r:embed="rId3"/>
          <a:stretch>
            <a:fillRect/>
          </a:stretch>
        </p:blipFill>
        <p:spPr>
          <a:xfrm>
            <a:off x="8129871" y="1122235"/>
            <a:ext cx="3414010" cy="4613527"/>
          </a:xfrm>
          <a:prstGeom prst="rect">
            <a:avLst/>
          </a:prstGeom>
          <a:effectLst/>
        </p:spPr>
      </p:pic>
      <p:sp>
        <p:nvSpPr>
          <p:cNvPr id="20" name="Rectangle 14">
            <a:extLst>
              <a:ext uri="{FF2B5EF4-FFF2-40B4-BE49-F238E27FC236}">
                <a16:creationId xmlns:a16="http://schemas.microsoft.com/office/drawing/2014/main" id="{2E26EE37-584B-42B5-A4D3-878F365D6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16000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9" name="Freeform 7">
            <a:extLst>
              <a:ext uri="{FF2B5EF4-FFF2-40B4-BE49-F238E27FC236}">
                <a16:creationId xmlns:a16="http://schemas.microsoft.com/office/drawing/2014/main" id="{76323F7F-FC7C-41A8-BDF7-A965A979DC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ítulo 1"/>
          <p:cNvSpPr>
            <a:spLocks noGrp="1"/>
          </p:cNvSpPr>
          <p:nvPr>
            <p:ph type="title"/>
          </p:nvPr>
        </p:nvSpPr>
        <p:spPr>
          <a:xfrm>
            <a:off x="648930" y="629267"/>
            <a:ext cx="9252154" cy="1016654"/>
          </a:xfrm>
        </p:spPr>
        <p:txBody>
          <a:bodyPr>
            <a:normAutofit/>
          </a:bodyPr>
          <a:lstStyle/>
          <a:p>
            <a:pPr>
              <a:lnSpc>
                <a:spcPct val="90000"/>
              </a:lnSpc>
            </a:pPr>
            <a:r>
              <a:rPr lang="es-EC" sz="3300"/>
              <a:t>3.Desarrollo y desenlace de la historia: </a:t>
            </a:r>
            <a:br>
              <a:rPr lang="es-EC" sz="3300"/>
            </a:br>
            <a:endParaRPr lang="es-EC" sz="3300"/>
          </a:p>
        </p:txBody>
      </p:sp>
      <p:sp>
        <p:nvSpPr>
          <p:cNvPr id="11" name="Rectangle 10">
            <a:extLst>
              <a:ext uri="{FF2B5EF4-FFF2-40B4-BE49-F238E27FC236}">
                <a16:creationId xmlns:a16="http://schemas.microsoft.com/office/drawing/2014/main" id="{7DC29FF4-A115-427C-9832-C65C94DA2D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5">
            <a:extLst>
              <a:ext uri="{FF2B5EF4-FFF2-40B4-BE49-F238E27FC236}">
                <a16:creationId xmlns:a16="http://schemas.microsoft.com/office/drawing/2014/main" id="{4B29F939-D4B2-4185-A8DB-F390F6DBE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3" name="Marcador de contenido 2"/>
          <p:cNvSpPr>
            <a:spLocks noGrp="1"/>
          </p:cNvSpPr>
          <p:nvPr>
            <p:ph idx="1"/>
          </p:nvPr>
        </p:nvSpPr>
        <p:spPr>
          <a:xfrm>
            <a:off x="648931" y="2548281"/>
            <a:ext cx="6578592" cy="3658689"/>
          </a:xfrm>
        </p:spPr>
        <p:txBody>
          <a:bodyPr>
            <a:normAutofit/>
          </a:bodyPr>
          <a:lstStyle/>
          <a:p>
            <a:r>
              <a:rPr lang="es-EC" sz="2200" dirty="0">
                <a:solidFill>
                  <a:schemeClr val="bg1"/>
                </a:solidFill>
              </a:rPr>
              <a:t>Como el héroe reacciona al ambiente, es decir, como se comporta en la situación que constituye el tema de la historia inventada por el sujeto (análisis de los verbos que expresan las conductas).</a:t>
            </a:r>
          </a:p>
          <a:p>
            <a:r>
              <a:rPr lang="es-EC" sz="2200" dirty="0">
                <a:solidFill>
                  <a:schemeClr val="bg1"/>
                </a:solidFill>
              </a:rPr>
              <a:t>Como hace progresar la situación hacia el desenlace.</a:t>
            </a:r>
          </a:p>
          <a:p>
            <a:r>
              <a:rPr lang="es-EC" sz="2200" dirty="0">
                <a:solidFill>
                  <a:schemeClr val="bg1"/>
                </a:solidFill>
              </a:rPr>
              <a:t>Como se produce el desenlace.</a:t>
            </a:r>
          </a:p>
          <a:p>
            <a:r>
              <a:rPr lang="es-EC" sz="2200" dirty="0">
                <a:solidFill>
                  <a:schemeClr val="bg1"/>
                </a:solidFill>
              </a:rPr>
              <a:t>De que índole es el desenlace.</a:t>
            </a:r>
          </a:p>
        </p:txBody>
      </p:sp>
      <p:pic>
        <p:nvPicPr>
          <p:cNvPr id="4" name="Imagen 3" descr="Foto blanco y negro de un grupo de hombres posando para una foto&#10;&#10;Descripción generada automáticamente">
            <a:extLst>
              <a:ext uri="{FF2B5EF4-FFF2-40B4-BE49-F238E27FC236}">
                <a16:creationId xmlns:a16="http://schemas.microsoft.com/office/drawing/2014/main" id="{4F3B1894-53FF-994D-B15C-ACCFBD71FBD5}"/>
              </a:ext>
            </a:extLst>
          </p:cNvPr>
          <p:cNvPicPr>
            <a:picLocks noChangeAspect="1"/>
          </p:cNvPicPr>
          <p:nvPr/>
        </p:nvPicPr>
        <p:blipFill>
          <a:blip r:embed="rId3"/>
          <a:stretch>
            <a:fillRect/>
          </a:stretch>
        </p:blipFill>
        <p:spPr>
          <a:xfrm>
            <a:off x="7550922" y="2572629"/>
            <a:ext cx="3992621" cy="3613322"/>
          </a:xfrm>
          <a:prstGeom prst="rect">
            <a:avLst/>
          </a:prstGeom>
          <a:effectLst/>
        </p:spPr>
      </p:pic>
    </p:spTree>
    <p:extLst>
      <p:ext uri="{BB962C8B-B14F-4D97-AF65-F5344CB8AC3E}">
        <p14:creationId xmlns:p14="http://schemas.microsoft.com/office/powerpoint/2010/main" val="4109321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9" name="Freeform 7">
            <a:extLst>
              <a:ext uri="{FF2B5EF4-FFF2-40B4-BE49-F238E27FC236}">
                <a16:creationId xmlns:a16="http://schemas.microsoft.com/office/drawing/2014/main" id="{966769EA-1CF6-49C5-831A-1DB602401A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ítulo 1"/>
          <p:cNvSpPr>
            <a:spLocks noGrp="1"/>
          </p:cNvSpPr>
          <p:nvPr>
            <p:ph type="title"/>
          </p:nvPr>
        </p:nvSpPr>
        <p:spPr>
          <a:xfrm>
            <a:off x="648930" y="629267"/>
            <a:ext cx="9252154" cy="1016654"/>
          </a:xfrm>
        </p:spPr>
        <p:txBody>
          <a:bodyPr>
            <a:normAutofit/>
          </a:bodyPr>
          <a:lstStyle/>
          <a:p>
            <a:pPr>
              <a:lnSpc>
                <a:spcPct val="90000"/>
              </a:lnSpc>
            </a:pPr>
            <a:r>
              <a:rPr lang="es-EC" sz="3300"/>
              <a:t>4.Análisis de los temas :</a:t>
            </a:r>
            <a:br>
              <a:rPr lang="es-EC" sz="3300"/>
            </a:br>
            <a:endParaRPr lang="es-EC" sz="3300"/>
          </a:p>
        </p:txBody>
      </p:sp>
      <p:sp>
        <p:nvSpPr>
          <p:cNvPr id="11" name="Rectangle 10">
            <a:extLst>
              <a:ext uri="{FF2B5EF4-FFF2-40B4-BE49-F238E27FC236}">
                <a16:creationId xmlns:a16="http://schemas.microsoft.com/office/drawing/2014/main" id="{519E2261-DCB1-4A20-A181-D7A1317A4C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5">
            <a:extLst>
              <a:ext uri="{FF2B5EF4-FFF2-40B4-BE49-F238E27FC236}">
                <a16:creationId xmlns:a16="http://schemas.microsoft.com/office/drawing/2014/main" id="{E4836EF5-86F1-40AB-A047-825B6C3746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3" name="Marcador de contenido 2"/>
          <p:cNvSpPr>
            <a:spLocks noGrp="1"/>
          </p:cNvSpPr>
          <p:nvPr>
            <p:ph idx="1"/>
          </p:nvPr>
        </p:nvSpPr>
        <p:spPr>
          <a:xfrm>
            <a:off x="648931" y="2548281"/>
            <a:ext cx="7153602" cy="3658689"/>
          </a:xfrm>
        </p:spPr>
        <p:txBody>
          <a:bodyPr>
            <a:normAutofit fontScale="92500" lnSpcReduction="20000"/>
          </a:bodyPr>
          <a:lstStyle/>
          <a:p>
            <a:pPr algn="just">
              <a:lnSpc>
                <a:spcPct val="150000"/>
              </a:lnSpc>
            </a:pPr>
            <a:r>
              <a:rPr lang="es-EC" sz="2600" dirty="0">
                <a:solidFill>
                  <a:schemeClr val="bg1"/>
                </a:solidFill>
              </a:rPr>
              <a:t>Después de haber analizado por separado las motivaciones del héroe y las fuerzas del ambiente que ejercen su influencia sobre él, es necesario captar en forma global su interacción (Los temas nos informan sobre los problemas mayores o menores del sujeto)</a:t>
            </a:r>
          </a:p>
          <a:p>
            <a:pPr marL="0" indent="0">
              <a:buNone/>
            </a:pPr>
            <a:endParaRPr lang="es-EC" sz="2400" dirty="0">
              <a:solidFill>
                <a:schemeClr val="bg1"/>
              </a:solidFill>
            </a:endParaRPr>
          </a:p>
          <a:p>
            <a:endParaRPr lang="es-EC" sz="2400" dirty="0">
              <a:solidFill>
                <a:schemeClr val="bg1"/>
              </a:solidFill>
            </a:endParaRPr>
          </a:p>
        </p:txBody>
      </p:sp>
      <p:pic>
        <p:nvPicPr>
          <p:cNvPr id="4" name="Imagen 3">
            <a:extLst>
              <a:ext uri="{FF2B5EF4-FFF2-40B4-BE49-F238E27FC236}">
                <a16:creationId xmlns:a16="http://schemas.microsoft.com/office/drawing/2014/main" id="{262C5FAC-5D06-2040-8CEB-DCEA84467390}"/>
              </a:ext>
            </a:extLst>
          </p:cNvPr>
          <p:cNvPicPr>
            <a:picLocks noChangeAspect="1"/>
          </p:cNvPicPr>
          <p:nvPr/>
        </p:nvPicPr>
        <p:blipFill rotWithShape="1">
          <a:blip r:embed="rId3"/>
          <a:srcRect l="7733" t="8808" r="10958" b="9000"/>
          <a:stretch/>
        </p:blipFill>
        <p:spPr>
          <a:xfrm>
            <a:off x="8719938" y="2543980"/>
            <a:ext cx="2823131" cy="3658689"/>
          </a:xfrm>
          <a:prstGeom prst="rect">
            <a:avLst/>
          </a:prstGeom>
          <a:effectLst/>
        </p:spPr>
      </p:pic>
    </p:spTree>
    <p:extLst>
      <p:ext uri="{BB962C8B-B14F-4D97-AF65-F5344CB8AC3E}">
        <p14:creationId xmlns:p14="http://schemas.microsoft.com/office/powerpoint/2010/main" val="661552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03382" y="634181"/>
            <a:ext cx="6014112" cy="970934"/>
          </a:xfrm>
        </p:spPr>
        <p:txBody>
          <a:bodyPr>
            <a:normAutofit fontScale="90000"/>
          </a:bodyPr>
          <a:lstStyle/>
          <a:p>
            <a:pPr>
              <a:lnSpc>
                <a:spcPct val="90000"/>
              </a:lnSpc>
            </a:pPr>
            <a:r>
              <a:rPr lang="es-EC" sz="4000" dirty="0"/>
              <a:t>5. Intereses y sentimientos:</a:t>
            </a:r>
            <a:br>
              <a:rPr lang="es-EC" sz="4000" dirty="0"/>
            </a:br>
            <a:endParaRPr lang="es-EC" sz="4000" dirty="0"/>
          </a:p>
        </p:txBody>
      </p:sp>
      <p:sp>
        <p:nvSpPr>
          <p:cNvPr id="3" name="Marcador de contenido 2"/>
          <p:cNvSpPr>
            <a:spLocks noGrp="1"/>
          </p:cNvSpPr>
          <p:nvPr>
            <p:ph idx="1"/>
          </p:nvPr>
        </p:nvSpPr>
        <p:spPr>
          <a:xfrm>
            <a:off x="648931" y="2438401"/>
            <a:ext cx="5616216" cy="3062288"/>
          </a:xfrm>
        </p:spPr>
        <p:txBody>
          <a:bodyPr>
            <a:normAutofit/>
          </a:bodyPr>
          <a:lstStyle/>
          <a:p>
            <a:pPr marL="0" indent="0">
              <a:buNone/>
            </a:pPr>
            <a:r>
              <a:rPr lang="es-EC" sz="2800" dirty="0"/>
              <a:t>Se trata de aislar las actitudes positivas o negativas del héroe frente a las figuras paterna, materna y para personajes de uno u otro sexo de la misma edad de él.</a:t>
            </a:r>
          </a:p>
          <a:p>
            <a:endParaRPr lang="es-EC" sz="1800" dirty="0"/>
          </a:p>
        </p:txBody>
      </p:sp>
      <p:sp>
        <p:nvSpPr>
          <p:cNvPr id="9" name="Freeform 31">
            <a:extLst>
              <a:ext uri="{FF2B5EF4-FFF2-40B4-BE49-F238E27FC236}">
                <a16:creationId xmlns:a16="http://schemas.microsoft.com/office/drawing/2014/main" id="{54B7E553-07F3-49F9-B5DB-1529A30BEB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49843"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1" name="Rectangle 10">
            <a:extLst>
              <a:ext uri="{FF2B5EF4-FFF2-40B4-BE49-F238E27FC236}">
                <a16:creationId xmlns:a16="http://schemas.microsoft.com/office/drawing/2014/main" id="{EA287762-C46F-4C8A-A3A0-400271E3A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4139" y="0"/>
            <a:ext cx="463828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5">
            <a:extLst>
              <a:ext uri="{FF2B5EF4-FFF2-40B4-BE49-F238E27FC236}">
                <a16:creationId xmlns:a16="http://schemas.microsoft.com/office/drawing/2014/main" id="{4028360D-B5E4-4F7E-995D-D2816C494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906400"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4" name="Imagen 3" descr="Imagen que contiene texto, foto, negro, blanco&#10;&#10;Descripción generada automáticamente">
            <a:extLst>
              <a:ext uri="{FF2B5EF4-FFF2-40B4-BE49-F238E27FC236}">
                <a16:creationId xmlns:a16="http://schemas.microsoft.com/office/drawing/2014/main" id="{526BB244-3814-1445-B603-B2BFDE0C964F}"/>
              </a:ext>
            </a:extLst>
          </p:cNvPr>
          <p:cNvPicPr>
            <a:picLocks noChangeAspect="1"/>
          </p:cNvPicPr>
          <p:nvPr/>
        </p:nvPicPr>
        <p:blipFill rotWithShape="1">
          <a:blip r:embed="rId3"/>
          <a:srcRect l="13878" t="16239" r="15405" b="14600"/>
          <a:stretch/>
        </p:blipFill>
        <p:spPr>
          <a:xfrm>
            <a:off x="8115301" y="1971674"/>
            <a:ext cx="2814638" cy="3529015"/>
          </a:xfrm>
          <a:prstGeom prst="rect">
            <a:avLst/>
          </a:prstGeom>
          <a:effectLst/>
        </p:spPr>
      </p:pic>
      <p:sp>
        <p:nvSpPr>
          <p:cNvPr id="15" name="Rectangle 14">
            <a:extLst>
              <a:ext uri="{FF2B5EF4-FFF2-40B4-BE49-F238E27FC236}">
                <a16:creationId xmlns:a16="http://schemas.microsoft.com/office/drawing/2014/main" id="{FE051D22-B149-4432-90AA-B7BA85FB9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83892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0F4014E-6BAF-4F6C-B8CE-81A4D8F8801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B891C919-1CCE-4DE8-BCB6-6D4A823ABA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845D3C1D-A85C-44EE-A21E-2DAAEC79F1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1272C03D-FF5F-4787-9923-252D8F950C2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7" name="Picture 16">
            <a:extLst>
              <a:ext uri="{FF2B5EF4-FFF2-40B4-BE49-F238E27FC236}">
                <a16:creationId xmlns:a16="http://schemas.microsoft.com/office/drawing/2014/main" id="{809E94B5-14C4-4FFC-A641-4DD9C0733BE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9" name="Rectangle 18">
            <a:extLst>
              <a:ext uri="{FF2B5EF4-FFF2-40B4-BE49-F238E27FC236}">
                <a16:creationId xmlns:a16="http://schemas.microsoft.com/office/drawing/2014/main" id="{D987E165-75F1-443C-9A05-ADC511C33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title"/>
          </p:nvPr>
        </p:nvSpPr>
        <p:spPr>
          <a:xfrm>
            <a:off x="5282382" y="1454964"/>
            <a:ext cx="6261917" cy="1464378"/>
          </a:xfrm>
        </p:spPr>
        <p:txBody>
          <a:bodyPr vert="horz" lIns="91440" tIns="45720" rIns="91440" bIns="45720" rtlCol="0" anchor="b">
            <a:normAutofit/>
          </a:bodyPr>
          <a:lstStyle/>
          <a:p>
            <a:r>
              <a:rPr lang="en-US" sz="7200" dirty="0" err="1"/>
              <a:t>Bibliografía</a:t>
            </a:r>
            <a:r>
              <a:rPr lang="en-US" sz="7200" dirty="0"/>
              <a:t> </a:t>
            </a:r>
          </a:p>
        </p:txBody>
      </p:sp>
      <p:sp>
        <p:nvSpPr>
          <p:cNvPr id="3" name="Marcador de contenido 2"/>
          <p:cNvSpPr>
            <a:spLocks noGrp="1"/>
          </p:cNvSpPr>
          <p:nvPr>
            <p:ph idx="1"/>
          </p:nvPr>
        </p:nvSpPr>
        <p:spPr>
          <a:xfrm>
            <a:off x="5282382" y="3749391"/>
            <a:ext cx="6146030" cy="1151222"/>
          </a:xfrm>
        </p:spPr>
        <p:txBody>
          <a:bodyPr vert="horz" lIns="91440" tIns="45720" rIns="91440" bIns="45720" rtlCol="0" anchor="t">
            <a:normAutofit/>
          </a:bodyPr>
          <a:lstStyle/>
          <a:p>
            <a:pPr marL="0" indent="0">
              <a:buNone/>
            </a:pPr>
            <a:r>
              <a:rPr lang="en-US" sz="2400" cap="all" dirty="0"/>
              <a:t>Murray, Henry “Test de </a:t>
            </a:r>
            <a:r>
              <a:rPr lang="en-US" sz="2400" cap="all" dirty="0" err="1"/>
              <a:t>Apercepción</a:t>
            </a:r>
            <a:r>
              <a:rPr lang="en-US" sz="2400" cap="all" dirty="0"/>
              <a:t> </a:t>
            </a:r>
            <a:r>
              <a:rPr lang="en-US" sz="2400" cap="all" dirty="0" err="1"/>
              <a:t>Temática</a:t>
            </a:r>
            <a:r>
              <a:rPr lang="en-US" sz="2400" cap="all" dirty="0"/>
              <a:t>”, </a:t>
            </a:r>
            <a:r>
              <a:rPr lang="en-US" sz="2400" cap="all" dirty="0" err="1"/>
              <a:t>redición</a:t>
            </a:r>
            <a:r>
              <a:rPr lang="en-US" sz="2400" cap="all" dirty="0"/>
              <a:t>, 2014  </a:t>
            </a:r>
          </a:p>
        </p:txBody>
      </p:sp>
      <p:pic>
        <p:nvPicPr>
          <p:cNvPr id="4" name="Imagen 3">
            <a:extLst>
              <a:ext uri="{FF2B5EF4-FFF2-40B4-BE49-F238E27FC236}">
                <a16:creationId xmlns:a16="http://schemas.microsoft.com/office/drawing/2014/main" id="{67BCC866-FEDC-1241-A29D-71EA41D25D26}"/>
              </a:ext>
            </a:extLst>
          </p:cNvPr>
          <p:cNvPicPr>
            <a:picLocks noChangeAspect="1"/>
          </p:cNvPicPr>
          <p:nvPr/>
        </p:nvPicPr>
        <p:blipFill rotWithShape="1">
          <a:blip r:embed="rId7"/>
          <a:srcRect l="1701" r="-1" b="-1"/>
          <a:stretch/>
        </p:blipFill>
        <p:spPr>
          <a:xfrm>
            <a:off x="-1" y="10"/>
            <a:ext cx="4634681" cy="6857990"/>
          </a:xfrm>
          <a:prstGeom prst="rect">
            <a:avLst/>
          </a:prstGeom>
        </p:spPr>
      </p:pic>
    </p:spTree>
    <p:extLst>
      <p:ext uri="{BB962C8B-B14F-4D97-AF65-F5344CB8AC3E}">
        <p14:creationId xmlns:p14="http://schemas.microsoft.com/office/powerpoint/2010/main" val="1822346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03312" y="1133342"/>
            <a:ext cx="9573274" cy="5115058"/>
          </a:xfrm>
          <a:ln>
            <a:solidFill>
              <a:schemeClr val="tx2">
                <a:lumMod val="10000"/>
              </a:schemeClr>
            </a:solidFill>
          </a:ln>
        </p:spPr>
        <p:txBody>
          <a:bodyPr>
            <a:normAutofit/>
          </a:bodyPr>
          <a:lstStyle/>
          <a:p>
            <a:pPr algn="just"/>
            <a:r>
              <a:rPr lang="es-EC" sz="2800" dirty="0">
                <a:effectLst/>
              </a:rPr>
              <a:t>La técnica del T.A.T. reposa sobre una teoría de la personalidad, que a partir de 1938 Murray publica en su libro “Exploraciones de la personalidad”, </a:t>
            </a:r>
          </a:p>
          <a:p>
            <a:pPr algn="just"/>
            <a:r>
              <a:rPr lang="es-EC" sz="2800" dirty="0"/>
              <a:t>H</a:t>
            </a:r>
            <a:r>
              <a:rPr lang="es-EC" sz="2800" dirty="0">
                <a:effectLst/>
              </a:rPr>
              <a:t>ipótesis     Identificación del narrador al personaje central </a:t>
            </a:r>
          </a:p>
          <a:p>
            <a:pPr marL="0" indent="0" algn="just">
              <a:buNone/>
            </a:pPr>
            <a:endParaRPr lang="es-EC" sz="2800" dirty="0">
              <a:effectLst/>
            </a:endParaRPr>
          </a:p>
          <a:p>
            <a:pPr marL="0" indent="0" algn="just">
              <a:buNone/>
            </a:pPr>
            <a:r>
              <a:rPr lang="es-EC" sz="2800" dirty="0">
                <a:effectLst/>
              </a:rPr>
              <a:t>“</a:t>
            </a:r>
            <a:r>
              <a:rPr lang="es-EC" sz="2800" dirty="0"/>
              <a:t>N</a:t>
            </a:r>
            <a:r>
              <a:rPr lang="es-EC" sz="2800" dirty="0">
                <a:effectLst/>
              </a:rPr>
              <a:t>ecesidades”, siendo los demás personajes y/o el medio los encargados de representar las presiones que resiente el narrador.</a:t>
            </a:r>
            <a:endParaRPr lang="es-EC" sz="2800" dirty="0"/>
          </a:p>
        </p:txBody>
      </p:sp>
      <p:cxnSp>
        <p:nvCxnSpPr>
          <p:cNvPr id="4" name="Conector recto de flecha 3"/>
          <p:cNvCxnSpPr/>
          <p:nvPr/>
        </p:nvCxnSpPr>
        <p:spPr>
          <a:xfrm>
            <a:off x="3124200" y="2870200"/>
            <a:ext cx="406400" cy="127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 name="Conector recto de flecha 5"/>
          <p:cNvCxnSpPr/>
          <p:nvPr/>
        </p:nvCxnSpPr>
        <p:spPr>
          <a:xfrm>
            <a:off x="5626100" y="3098800"/>
            <a:ext cx="0" cy="9017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754233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idx="1"/>
          </p:nvPr>
        </p:nvSpPr>
        <p:spPr>
          <a:xfrm>
            <a:off x="824248" y="1004552"/>
            <a:ext cx="10529552" cy="5172411"/>
          </a:xfrm>
        </p:spPr>
        <p:txBody>
          <a:bodyPr>
            <a:normAutofit/>
          </a:bodyPr>
          <a:lstStyle/>
          <a:p>
            <a:pPr algn="just"/>
            <a:r>
              <a:rPr lang="es-EC" sz="3200" dirty="0"/>
              <a:t>Las láminas estimulan la imaginación, proporcionan material incluso a las personas de imaginación más pobre. </a:t>
            </a:r>
          </a:p>
          <a:p>
            <a:pPr algn="just"/>
            <a:endParaRPr lang="es-EC" sz="3200" dirty="0"/>
          </a:p>
          <a:p>
            <a:pPr algn="just"/>
            <a:r>
              <a:rPr lang="es-EC" sz="3200" dirty="0"/>
              <a:t>Permiten explorar de una manera más o menos sistemática las posibles áreas de un conflicto o de importancia motivacional. </a:t>
            </a:r>
          </a:p>
          <a:p>
            <a:endParaRPr lang="es-EC" dirty="0"/>
          </a:p>
        </p:txBody>
      </p:sp>
    </p:spTree>
    <p:extLst>
      <p:ext uri="{BB962C8B-B14F-4D97-AF65-F5344CB8AC3E}">
        <p14:creationId xmlns:p14="http://schemas.microsoft.com/office/powerpoint/2010/main" val="1961143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03312" y="1079500"/>
            <a:ext cx="9844088" cy="5168899"/>
          </a:xfrm>
        </p:spPr>
        <p:txBody>
          <a:bodyPr/>
          <a:lstStyle/>
          <a:p>
            <a:pPr algn="just"/>
            <a:r>
              <a:rPr lang="es-EC" sz="3200" dirty="0"/>
              <a:t>Además, la reacción perceptiva del sujeto ante la lámina proporciona una fuente adicional de información respecto de su visión del mundo que lo rodea. </a:t>
            </a:r>
          </a:p>
          <a:p>
            <a:pPr algn="just"/>
            <a:endParaRPr lang="es-EC" sz="3200" dirty="0"/>
          </a:p>
          <a:p>
            <a:pPr algn="just"/>
            <a:r>
              <a:rPr lang="es-EC" sz="3200" dirty="0"/>
              <a:t>Mediante este instrumento pluridimensional, se obtiene del sujeto una serie de datos respecto de sí mismo</a:t>
            </a:r>
          </a:p>
          <a:p>
            <a:endParaRPr lang="es-ES_tradnl" dirty="0"/>
          </a:p>
        </p:txBody>
      </p:sp>
    </p:spTree>
    <p:extLst>
      <p:ext uri="{BB962C8B-B14F-4D97-AF65-F5344CB8AC3E}">
        <p14:creationId xmlns:p14="http://schemas.microsoft.com/office/powerpoint/2010/main" val="1356462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ADMINISTRACION DE LA PRUEBA</a:t>
            </a:r>
          </a:p>
        </p:txBody>
      </p:sp>
      <p:sp>
        <p:nvSpPr>
          <p:cNvPr id="3" name="Marcador de contenido 2"/>
          <p:cNvSpPr>
            <a:spLocks noGrp="1"/>
          </p:cNvSpPr>
          <p:nvPr>
            <p:ph idx="1"/>
          </p:nvPr>
        </p:nvSpPr>
        <p:spPr>
          <a:xfrm>
            <a:off x="1104293" y="1563521"/>
            <a:ext cx="9610930" cy="4644096"/>
          </a:xfrm>
        </p:spPr>
        <p:txBody>
          <a:bodyPr>
            <a:normAutofit/>
          </a:bodyPr>
          <a:lstStyle/>
          <a:p>
            <a:pPr algn="just"/>
            <a:r>
              <a:rPr lang="es-EC" sz="2800" dirty="0"/>
              <a:t>El TAT se aplica en dos sesiones. Diez imágenes se presentan al sujeto cada vez. </a:t>
            </a:r>
          </a:p>
          <a:p>
            <a:pPr algn="just"/>
            <a:endParaRPr lang="es-EC" sz="2800" dirty="0"/>
          </a:p>
          <a:p>
            <a:pPr algn="just"/>
            <a:r>
              <a:rPr lang="es-EC" sz="2800" dirty="0"/>
              <a:t>Ciertas imágenes son comunes a todos los sujetos, otras son especiales para niños o adultos, para uno u otro sexo</a:t>
            </a:r>
          </a:p>
          <a:p>
            <a:pPr algn="just"/>
            <a:endParaRPr lang="es-EC" sz="2800" dirty="0"/>
          </a:p>
          <a:p>
            <a:pPr algn="just"/>
            <a:r>
              <a:rPr lang="es-EC" sz="2800" dirty="0"/>
              <a:t>Cada lámina lleva impreso en el dorso un número y algunas, además, una o dos letras </a:t>
            </a:r>
          </a:p>
          <a:p>
            <a:pPr algn="just"/>
            <a:endParaRPr lang="es-EC" dirty="0"/>
          </a:p>
          <a:p>
            <a:endParaRPr lang="es-EC" dirty="0"/>
          </a:p>
          <a:p>
            <a:endParaRPr lang="es-EC" dirty="0"/>
          </a:p>
        </p:txBody>
      </p:sp>
    </p:spTree>
    <p:extLst>
      <p:ext uri="{BB962C8B-B14F-4D97-AF65-F5344CB8AC3E}">
        <p14:creationId xmlns:p14="http://schemas.microsoft.com/office/powerpoint/2010/main" val="379815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03312" y="1384300"/>
            <a:ext cx="9704388" cy="4864099"/>
          </a:xfrm>
        </p:spPr>
        <p:txBody>
          <a:bodyPr/>
          <a:lstStyle/>
          <a:p>
            <a:pPr algn="just"/>
            <a:r>
              <a:rPr lang="es-EC" sz="3600" dirty="0"/>
              <a:t>De esta forma, de las 31 láminas sólo se aplican 20 a cada sujeto, debido a las variantes. Algunos examinadores aplican las 11 láminas restantes (que en rigor no correspondería aplicar), en una tercera sesión, como prueba complementaria</a:t>
            </a:r>
          </a:p>
          <a:p>
            <a:endParaRPr lang="es-ES_tradnl" dirty="0"/>
          </a:p>
        </p:txBody>
      </p:sp>
    </p:spTree>
    <p:extLst>
      <p:ext uri="{BB962C8B-B14F-4D97-AF65-F5344CB8AC3E}">
        <p14:creationId xmlns:p14="http://schemas.microsoft.com/office/powerpoint/2010/main" val="1241978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592428"/>
            <a:ext cx="10820400" cy="5884572"/>
          </a:xfrm>
        </p:spPr>
        <p:txBody>
          <a:bodyPr>
            <a:normAutofit/>
          </a:bodyPr>
          <a:lstStyle/>
          <a:p>
            <a:pPr marL="0" indent="0">
              <a:buNone/>
            </a:pPr>
            <a:r>
              <a:rPr lang="es-EC" sz="3200" dirty="0"/>
              <a:t>Las imágenes están constituidas por dibujos, fotografías y reproducciones de cuadros o grabados. </a:t>
            </a:r>
          </a:p>
          <a:p>
            <a:pPr marL="0" indent="0">
              <a:buNone/>
            </a:pPr>
            <a:endParaRPr lang="es-EC" sz="3200" dirty="0"/>
          </a:p>
          <a:p>
            <a:pPr marL="0" indent="0">
              <a:buNone/>
            </a:pPr>
            <a:r>
              <a:rPr lang="es-EC" sz="3200" dirty="0"/>
              <a:t>El significado de las imágenes es ambiguo y a menudo el dibujo es esfumado. </a:t>
            </a:r>
          </a:p>
          <a:p>
            <a:pPr marL="0" indent="0">
              <a:buNone/>
            </a:pPr>
            <a:endParaRPr lang="es-EC" sz="3200" dirty="0"/>
          </a:p>
          <a:p>
            <a:r>
              <a:rPr lang="es-EC" sz="3200" dirty="0"/>
              <a:t>Doce láminas representan una figura humana sola de distintas edades, estando representados ambos sexos. </a:t>
            </a:r>
          </a:p>
          <a:p>
            <a:r>
              <a:rPr lang="es-EC" sz="3200" dirty="0"/>
              <a:t>En siete hay dos personas del mismo sexo</a:t>
            </a:r>
          </a:p>
          <a:p>
            <a:endParaRPr lang="es-EC" dirty="0"/>
          </a:p>
        </p:txBody>
      </p:sp>
    </p:spTree>
    <p:extLst>
      <p:ext uri="{BB962C8B-B14F-4D97-AF65-F5344CB8AC3E}">
        <p14:creationId xmlns:p14="http://schemas.microsoft.com/office/powerpoint/2010/main" val="393180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25500" y="698500"/>
            <a:ext cx="10807700" cy="5676899"/>
          </a:xfrm>
        </p:spPr>
        <p:txBody>
          <a:bodyPr/>
          <a:lstStyle/>
          <a:p>
            <a:pPr>
              <a:spcAft>
                <a:spcPts val="600"/>
              </a:spcAft>
            </a:pPr>
            <a:r>
              <a:rPr lang="es-EC" sz="3200" dirty="0"/>
              <a:t>Cuatro, muestran dos personas de sexo opuesto, de edad similar o diferente. </a:t>
            </a:r>
          </a:p>
          <a:p>
            <a:pPr>
              <a:spcAft>
                <a:spcPts val="600"/>
              </a:spcAft>
            </a:pPr>
            <a:r>
              <a:rPr lang="es-EC" sz="3200" dirty="0"/>
              <a:t>Una lámina representa a tres personas (dos mujeres, un hombre); otra a varios hombres juntos</a:t>
            </a:r>
          </a:p>
          <a:p>
            <a:pPr>
              <a:spcAft>
                <a:spcPts val="600"/>
              </a:spcAft>
            </a:pPr>
            <a:r>
              <a:rPr lang="es-EC" sz="3200" dirty="0"/>
              <a:t>Tres láminas representan paisajes más o menos fantásticos sin figuras humanas; </a:t>
            </a:r>
          </a:p>
          <a:p>
            <a:pPr>
              <a:spcAft>
                <a:spcPts val="600"/>
              </a:spcAft>
            </a:pPr>
            <a:r>
              <a:rPr lang="es-EC" sz="3200" dirty="0"/>
              <a:t>Una lámina en blanco está completamente en blanco: favorece la proyección de la imagen que el sujeto hace de sí mismo</a:t>
            </a:r>
          </a:p>
          <a:p>
            <a:endParaRPr lang="es-ES_tradnl" dirty="0"/>
          </a:p>
        </p:txBody>
      </p:sp>
    </p:spTree>
    <p:extLst>
      <p:ext uri="{BB962C8B-B14F-4D97-AF65-F5344CB8AC3E}">
        <p14:creationId xmlns:p14="http://schemas.microsoft.com/office/powerpoint/2010/main" val="377784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2031999" y="461059"/>
            <a:ext cx="8369301" cy="6283535"/>
          </a:xfrm>
          <a:prstGeom prst="rect">
            <a:avLst/>
          </a:prstGeom>
        </p:spPr>
      </p:pic>
    </p:spTree>
    <p:extLst>
      <p:ext uri="{BB962C8B-B14F-4D97-AF65-F5344CB8AC3E}">
        <p14:creationId xmlns:p14="http://schemas.microsoft.com/office/powerpoint/2010/main" val="14575065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otalTime>1</TotalTime>
  <Words>917</Words>
  <Application>Microsoft Macintosh PowerPoint</Application>
  <PresentationFormat>Panorámica</PresentationFormat>
  <Paragraphs>58</Paragraphs>
  <Slides>19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19</vt:i4>
      </vt:variant>
    </vt:vector>
  </HeadingPairs>
  <TitlesOfParts>
    <vt:vector size="23" baseType="lpstr">
      <vt:lpstr>Arial</vt:lpstr>
      <vt:lpstr>Century Gothic</vt:lpstr>
      <vt:lpstr>Wingdings 3</vt:lpstr>
      <vt:lpstr>Ion</vt:lpstr>
      <vt:lpstr>Test de Apercepción Temática </vt:lpstr>
      <vt:lpstr>Presentación de PowerPoint</vt:lpstr>
      <vt:lpstr>Presentación de PowerPoint</vt:lpstr>
      <vt:lpstr>Presentación de PowerPoint</vt:lpstr>
      <vt:lpstr>ADMINISTRACION DE LA PRUEBA</vt:lpstr>
      <vt:lpstr>Presentación de PowerPoint</vt:lpstr>
      <vt:lpstr>Presentación de PowerPoint</vt:lpstr>
      <vt:lpstr>Presentación de PowerPoint</vt:lpstr>
      <vt:lpstr>Presentación de PowerPoint</vt:lpstr>
      <vt:lpstr>Instrucciones de aplicación</vt:lpstr>
      <vt:lpstr>Examinador </vt:lpstr>
      <vt:lpstr>Interpretación de las historia</vt:lpstr>
      <vt:lpstr>ANÁLISIS FORMAL </vt:lpstr>
      <vt:lpstr>Análisis de contenido</vt:lpstr>
      <vt:lpstr>2.Fuerzas del ambiente que ejercen su influencia sobre el héroe: </vt:lpstr>
      <vt:lpstr>3.Desarrollo y desenlace de la historia:  </vt:lpstr>
      <vt:lpstr>4.Análisis de los temas : </vt:lpstr>
      <vt:lpstr>5. Intereses y sentimientos: </vt:lpstr>
      <vt:lpstr>Bibliografía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 de Apercepción Temática </dc:title>
  <dc:creator>María Soledad Fierro Villacreses</dc:creator>
  <cp:lastModifiedBy>María Soledad Fierro Villacreses</cp:lastModifiedBy>
  <cp:revision>2</cp:revision>
  <dcterms:created xsi:type="dcterms:W3CDTF">2019-11-14T13:45:29Z</dcterms:created>
  <dcterms:modified xsi:type="dcterms:W3CDTF">2019-11-14T13:47:01Z</dcterms:modified>
</cp:coreProperties>
</file>