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70" r:id="rId15"/>
    <p:sldId id="271" r:id="rId16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28/05/2025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714" y="2437898"/>
            <a:ext cx="9921966" cy="3431196"/>
          </a:xfrm>
        </p:spPr>
        <p:txBody>
          <a:bodyPr>
            <a:normAutofit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4917" y="2437898"/>
            <a:ext cx="3987525" cy="366202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77804B-407F-081E-26C4-6561BB47A202}"/>
              </a:ext>
            </a:extLst>
          </p:cNvPr>
          <p:cNvSpPr txBox="1"/>
          <p:nvPr/>
        </p:nvSpPr>
        <p:spPr>
          <a:xfrm>
            <a:off x="1770744" y="0"/>
            <a:ext cx="93849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 dirty="0">
                <a:latin typeface="ArialNormal"/>
              </a:rPr>
              <a:t>1.6.2. ÁREAS ESPECIALES PARA LA</a:t>
            </a:r>
          </a:p>
          <a:p>
            <a:pPr algn="l"/>
            <a:r>
              <a:rPr lang="es-MX" sz="3600" b="0" i="0" u="none" strike="noStrike" baseline="0" dirty="0">
                <a:latin typeface="ArialNormal"/>
              </a:rPr>
              <a:t>CONSERVACIÓN DE LA</a:t>
            </a:r>
          </a:p>
          <a:p>
            <a:pPr algn="l"/>
            <a:r>
              <a:rPr lang="es-MX" sz="3600" b="0" i="0" u="none" strike="noStrike" baseline="0" dirty="0">
                <a:latin typeface="ArialNormal"/>
              </a:rPr>
              <a:t>BIODIVERSIDAD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B9425-8C86-AAAE-462B-73F4DE62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Objetivos de las Áreas Especiales de Conservación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B42640-1097-0059-2DF8-3607A245B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798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Conservar la biodiversidad y los ecosistemas únicos.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Proteger especies amenazadas o endémicas.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Mantener servicios ambientales (agua, aire, polinización, etc.).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Promover la educación ambiental y la investigación científica.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Generar desarrollo local sostenible compatible con la conservación.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8562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368C2-B63E-3669-2DA3-75279CC0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1774744-C552-F56B-EA3E-301A7B1FFB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186905"/>
              </p:ext>
            </p:extLst>
          </p:nvPr>
        </p:nvGraphicFramePr>
        <p:xfrm>
          <a:off x="812800" y="2046513"/>
          <a:ext cx="10342565" cy="4281716"/>
        </p:xfrm>
        <a:graphic>
          <a:graphicData uri="http://schemas.openxmlformats.org/drawingml/2006/table">
            <a:tbl>
              <a:tblPr/>
              <a:tblGrid>
                <a:gridCol w="3443321">
                  <a:extLst>
                    <a:ext uri="{9D8B030D-6E8A-4147-A177-3AD203B41FA5}">
                      <a16:colId xmlns:a16="http://schemas.microsoft.com/office/drawing/2014/main" val="3072906455"/>
                    </a:ext>
                  </a:extLst>
                </a:gridCol>
                <a:gridCol w="3449622">
                  <a:extLst>
                    <a:ext uri="{9D8B030D-6E8A-4147-A177-3AD203B41FA5}">
                      <a16:colId xmlns:a16="http://schemas.microsoft.com/office/drawing/2014/main" val="4004374875"/>
                    </a:ext>
                  </a:extLst>
                </a:gridCol>
                <a:gridCol w="3449622">
                  <a:extLst>
                    <a:ext uri="{9D8B030D-6E8A-4147-A177-3AD203B41FA5}">
                      <a16:colId xmlns:a16="http://schemas.microsoft.com/office/drawing/2014/main" val="3818909858"/>
                    </a:ext>
                  </a:extLst>
                </a:gridCol>
              </a:tblGrid>
              <a:tr h="552480">
                <a:tc>
                  <a:txBody>
                    <a:bodyPr/>
                    <a:lstStyle/>
                    <a:p>
                      <a:r>
                        <a:rPr lang="es-MX"/>
                        <a:t>Área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Tipo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Características destacadas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497259"/>
                  </a:ext>
                </a:extLst>
              </a:tr>
              <a:tr h="1381198">
                <a:tc>
                  <a:txBody>
                    <a:bodyPr/>
                    <a:lstStyle/>
                    <a:p>
                      <a:r>
                        <a:rPr lang="es-MX" b="1"/>
                        <a:t>Parque Nacional Yasuní</a:t>
                      </a:r>
                      <a:endParaRPr lang="es-MX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PANE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Alta biodiversidad y presencia de pueblos en aislamiento voluntario.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7350"/>
                  </a:ext>
                </a:extLst>
              </a:tr>
              <a:tr h="966840">
                <a:tc>
                  <a:txBody>
                    <a:bodyPr/>
                    <a:lstStyle/>
                    <a:p>
                      <a:r>
                        <a:rPr lang="es-MX" b="1"/>
                        <a:t>Islas Galápagos</a:t>
                      </a:r>
                      <a:endParaRPr lang="es-MX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Patrimonio Natural y Reserva de Biosfera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Especies únicas y valor científico mundial.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34019"/>
                  </a:ext>
                </a:extLst>
              </a:tr>
              <a:tr h="1381198">
                <a:tc>
                  <a:txBody>
                    <a:bodyPr/>
                    <a:lstStyle/>
                    <a:p>
                      <a:r>
                        <a:rPr lang="es-MX" b="1"/>
                        <a:t>Reserva Marina El Pelado</a:t>
                      </a:r>
                      <a:endParaRPr lang="es-MX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Área Marina Protegida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Conservación de ecosistemas marinos y pesca artesanal sostenible.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09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27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11BE0-C548-BD48-04D3-1D393B88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1.6.3. VALOR TOTAL DE LAS ÁREAS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PROTEGIDAS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97EDF-CB11-3C33-0297-B28AFF22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Generalmente forma parte de informes técnicos, ambientales o de gestión territorial, y su objetivo es identificar y cuantificar el </a:t>
            </a:r>
            <a:r>
              <a:rPr lang="es-MX" sz="3200" b="1" dirty="0"/>
              <a:t>valor global</a:t>
            </a:r>
            <a:r>
              <a:rPr lang="es-MX" sz="3200" dirty="0"/>
              <a:t> que representan las áreas protegidas desde diferentes dimensiones.</a:t>
            </a:r>
          </a:p>
          <a:p>
            <a:pPr algn="just"/>
            <a:r>
              <a:rPr lang="es-MX" sz="3200" dirty="0"/>
              <a:t>El valor total de las áreas protegidas se refiere a la suma de beneficios tangibles e intangibles que estos espacios generan para la sociedad, la economía y el medio ambiente. Este valor puede desglosarse en varias categorías:</a:t>
            </a:r>
          </a:p>
        </p:txBody>
      </p:sp>
    </p:spTree>
    <p:extLst>
      <p:ext uri="{BB962C8B-B14F-4D97-AF65-F5344CB8AC3E}">
        <p14:creationId xmlns:p14="http://schemas.microsoft.com/office/powerpoint/2010/main" val="2878255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D0B188-6D20-C5B7-DD68-3E18C521C2B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0895" y="1038386"/>
            <a:ext cx="10306373" cy="516093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2400" b="1" dirty="0"/>
              <a:t>a) Valor ecológico</a:t>
            </a:r>
          </a:p>
          <a:p>
            <a:pPr algn="just"/>
            <a:r>
              <a:rPr lang="es-MX" sz="2400" dirty="0"/>
              <a:t>Las áreas protegidas conservan ecosistemas clave, especies endémicas y biodiversidad. Actúan como reservorios genéticos, reguladores del clima y fuentes de servicios ecosistémicos como la polinización, el control de erosión y la purificación del agua.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b) Valor económico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Incluye los beneficios directos e indirectos que generan las áreas protegidas, como: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Turismo ecológico y recreativo.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Actividades sostenibles como recolección de productos no maderables.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Generación de empleo en comunidades locales.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Reducción de costos por desastres naturales gracias a su función de barrera natural.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35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D7BC16-2F14-FBEC-0E36-7AEA8EE0AC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43185" y="790414"/>
            <a:ext cx="9862089" cy="49080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b="1" dirty="0"/>
              <a:t>c</a:t>
            </a:r>
            <a:r>
              <a:rPr lang="es-MX" sz="2800" b="1" dirty="0"/>
              <a:t>) Valor social y cultural</a:t>
            </a:r>
          </a:p>
          <a:p>
            <a:pPr>
              <a:buNone/>
            </a:pPr>
            <a:r>
              <a:rPr lang="es-MX" sz="2800" dirty="0"/>
              <a:t>Las áreas protegidas son espacios de identidad cultural y espiritual para pueblos y comunidades. Preservan conocimientos ancestrales, prácticas tradicionales y lugares sagrados.</a:t>
            </a:r>
          </a:p>
          <a:p>
            <a:pPr>
              <a:buNone/>
            </a:pPr>
            <a:r>
              <a:rPr lang="es-MX" sz="2800" b="1" dirty="0"/>
              <a:t>d) Valor educativo y científico</a:t>
            </a:r>
          </a:p>
          <a:p>
            <a:r>
              <a:rPr lang="es-MX" sz="2800" dirty="0"/>
              <a:t>Proveen oportunidades para la investigación científica, la educación ambiental y la formación académica en temas ecológicos y de sostenibilidad.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e) Valor estratégico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Desde una perspectiva de planificación territorial y adaptación al cambio climático, las áreas protegidas tienen un valor estratégico para garantizar la seguridad hídrica, alimentaria y energética a largo plazo.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7698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36638-3986-DAE4-6FDF-C6840A8C6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Conclusión: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F38FE4-66FF-1D4E-108D-8ED9CEBD8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br>
              <a:rPr lang="es-MX" sz="3600" dirty="0"/>
            </a:br>
            <a:r>
              <a:rPr lang="es-MX" sz="3600" dirty="0"/>
              <a:t>El valor total de las áreas protegidas debe entenderse como una inversión a largo plazo en el bienestar ambiental, social y económico. Reconocer este valor es clave para fortalecer su protección y fomentar políticas públicas adecuadas para su gestión sostenible.</a:t>
            </a:r>
          </a:p>
        </p:txBody>
      </p:sp>
    </p:spTree>
    <p:extLst>
      <p:ext uri="{BB962C8B-B14F-4D97-AF65-F5344CB8AC3E}">
        <p14:creationId xmlns:p14="http://schemas.microsoft.com/office/powerpoint/2010/main" val="124455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9F3F2-AC8F-43C4-383B-E8F9A7EE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 áreas especiales para la conservación de la biodiversidad</a:t>
            </a:r>
            <a:endParaRPr lang="es-MX" sz="2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85E6EB-456F-BBAF-9DCC-04B24DBB2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Las áreas especiales para la conservación de la biodiversidad son espacios naturales legalmente reconocidos y delimitados que cumplen una función estratégica en la </a:t>
            </a:r>
            <a:r>
              <a:rPr lang="es-MX" sz="3600" b="1" dirty="0"/>
              <a:t>preservación de ecosistemas, especies y recursos genéticos</a:t>
            </a:r>
            <a:r>
              <a:rPr lang="es-MX" sz="3600" dirty="0"/>
              <a:t>. Estas zonas cuentan con un </a:t>
            </a:r>
            <a:r>
              <a:rPr lang="es-MX" sz="3600" b="1" dirty="0"/>
              <a:t>régimen jurídico especial de protección</a:t>
            </a:r>
            <a:r>
              <a:rPr lang="es-MX" sz="3600" dirty="0"/>
              <a:t>, tanto a nivel nacional como internacional.</a:t>
            </a:r>
          </a:p>
        </p:txBody>
      </p:sp>
    </p:spTree>
    <p:extLst>
      <p:ext uri="{BB962C8B-B14F-4D97-AF65-F5344CB8AC3E}">
        <p14:creationId xmlns:p14="http://schemas.microsoft.com/office/powerpoint/2010/main" val="361617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BBDBF-42E7-D2C5-403E-BF02F5378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Tipos de áreas especiales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861477-25F9-E50E-91A1-80EF606E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28663" cy="402336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2400" dirty="0"/>
              <a:t>Dependiendo del país y del marco legal, estas áreas pueden incluir: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Áreas protegidas</a:t>
            </a:r>
            <a:r>
              <a:rPr lang="es-MX" sz="2400" dirty="0"/>
              <a:t> (como parques nacionales, reservas biológicas, refugios de vida silvestre).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Zonas de amortiguamiento</a:t>
            </a:r>
            <a:r>
              <a:rPr lang="es-MX" sz="2400" dirty="0"/>
              <a:t> alrededor de áreas protegidas.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Corredores biológicos</a:t>
            </a:r>
            <a:r>
              <a:rPr lang="es-MX" sz="2400" dirty="0"/>
              <a:t>, que conectan distintos ecosistemas y facilitan el flujo genético.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Sitios Ramsar</a:t>
            </a:r>
            <a:r>
              <a:rPr lang="es-MX" sz="2400" dirty="0"/>
              <a:t>, humedales de importancia internacional.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Reservas de biosfera</a:t>
            </a:r>
            <a:r>
              <a:rPr lang="es-MX" sz="2400" dirty="0"/>
              <a:t>, reconocidas por la UNESCO.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Patrimonios Naturales de la Humanidad</a:t>
            </a:r>
            <a:r>
              <a:rPr lang="es-MX" sz="2400" dirty="0"/>
              <a:t>, por su valor ecológico o cultural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88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32D20-8F0D-534D-D925-971341D3E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Objetivos principales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210E80-0FF0-F192-E841-8F968061D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992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Conservar especies en peligro de extinción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Mantener ecosistemas representativos y funcionales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Preservar el patrimonio natural y cultural asociado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Fomentar la investigación científica y educación ambiental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Promover el desarrollo sostenible de comunidades locales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841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85434-826E-ADB5-215A-E82EC9A2C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Ejemplo en Ecuador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72825B-F2DA-B21B-1E7C-85AD78F97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/>
              <a:t>Ecuador, como uno de los países megadiversos, ha establecido varias áreas especiales como el </a:t>
            </a:r>
            <a:r>
              <a:rPr lang="es-MX" sz="4000" b="1" dirty="0"/>
              <a:t>Parque Nacional Yasuní</a:t>
            </a:r>
            <a:r>
              <a:rPr lang="es-MX" sz="4000" dirty="0"/>
              <a:t>, que es una de las zonas con mayor biodiversidad del planeta, y las </a:t>
            </a:r>
            <a:r>
              <a:rPr lang="es-MX" sz="4000" b="1" dirty="0"/>
              <a:t>Islas Galápagos</a:t>
            </a:r>
            <a:r>
              <a:rPr lang="es-MX" sz="4000" dirty="0"/>
              <a:t>, protegidas por su singularidad ecológica.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061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9840C-F9B0-B2DF-D905-DEA36754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Marco Normativo Nacional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063436-3F7D-EB79-C460-B853A4C9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572206" cy="402336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s-MX" sz="3200" b="1" dirty="0"/>
              <a:t>Constitución de la República del Ecuador (2008)</a:t>
            </a:r>
            <a:endParaRPr lang="es-MX" sz="3200" dirty="0"/>
          </a:p>
          <a:p>
            <a:pPr marL="742950" lvl="1" indent="-285750">
              <a:buFont typeface="+mj-lt"/>
              <a:buAutoNum type="arabicPeriod"/>
            </a:pPr>
            <a:r>
              <a:rPr lang="es-MX" sz="3200" dirty="0"/>
              <a:t>Art. 71: La naturaleza o Pacha Mama tiene derecho a que se respete integralmente su existencia y el mantenimiento y regeneración de sus ciclos vitales.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3200" dirty="0"/>
              <a:t>Art. 405: Se establece el </a:t>
            </a:r>
            <a:r>
              <a:rPr lang="es-MX" sz="3200" b="1" dirty="0"/>
              <a:t>Sistema Nacional de Áreas Protegidas (SNAP)</a:t>
            </a:r>
            <a:r>
              <a:rPr lang="es-MX" sz="3200" dirty="0"/>
              <a:t>, compuesto por áreas de patrimonio estatal, privadas y comunitarias.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270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B2FA7-7FBA-8101-A73C-3554D704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Código Orgánico del Ambiente (COA)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26F39E-A9E2-108E-2475-AC5780E6F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Regula la creación, manejo y gestión de las áreas protegidas.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Clasifica las áreas protegidas en: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Patrimonio de Áreas Naturales del Estado (PANE)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Áreas de conservación y uso sostenible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600" dirty="0"/>
              <a:t>Áreas protegidas privadas y comunitarias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7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7B975-87A5-7205-CDF0-9B90228E2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es-MX" alt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Ministerio del Ambiente, Agua y Transición Ecológica (MAATE)</a:t>
            </a:r>
            <a:br>
              <a:rPr kumimoji="0" lang="es-MX" alt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590D448-8B4F-D384-8150-7AFED3F950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1337329"/>
            <a:ext cx="9948091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 la autoridad ambiental nacional.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Emite acuerdos para la creación de nuevas áreas protegidas o reservas ecológicas.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COOTAD (Código Orgánico de Organización Territorial, Autonomía y Descentralización)</a:t>
            </a: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Faculta a los gobiernos autónomos descentralizados (GAD) para crear y gestionar áreas de conservación local.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3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E6E5D-DC3F-C50B-87D9-F3EBE71E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🌎 Instrumentos Internacionales Relevantes</a:t>
            </a:r>
            <a:br>
              <a:rPr kumimoji="0" lang="es-MX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C8DCB5-09AB-D96F-F29C-BAC84336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98034" cy="454055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2400" b="1" dirty="0"/>
              <a:t>Convenio sobre la Diversidad Biológica (CDB)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Ratificado por Ecuador.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Establece compromisos para conservar la diversidad biológica mediante la creación de áreas protegidas.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Convenio Ramsar (1971)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Protección de humedales de importancia internacional, como la </a:t>
            </a:r>
            <a:r>
              <a:rPr lang="es-MX" sz="2400" b="1" dirty="0"/>
              <a:t>Reserva de Producción de Fauna Manglares del Golfo de Guayaquil</a:t>
            </a:r>
            <a:r>
              <a:rPr lang="es-MX" sz="24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UNESCO – Programa sobre el Hombre y la Biosfera (MAB)</a:t>
            </a:r>
            <a:endParaRPr lang="es-MX" sz="2400" dirty="0"/>
          </a:p>
          <a:p>
            <a:pPr marL="742950" lvl="1" indent="-285750" algn="just">
              <a:buFont typeface="+mj-lt"/>
              <a:buAutoNum type="arabicPeriod"/>
            </a:pPr>
            <a:r>
              <a:rPr lang="es-MX" sz="2400" dirty="0"/>
              <a:t>Ecuador cuenta con </a:t>
            </a:r>
            <a:r>
              <a:rPr lang="es-MX" sz="2400" b="1" dirty="0"/>
              <a:t>reservas de biosfera</a:t>
            </a:r>
            <a:r>
              <a:rPr lang="es-MX" sz="2400" dirty="0"/>
              <a:t> como </a:t>
            </a:r>
            <a:r>
              <a:rPr lang="es-MX" sz="2400" b="1" dirty="0"/>
              <a:t>Yasuní</a:t>
            </a:r>
            <a:r>
              <a:rPr lang="es-MX" sz="2400" dirty="0"/>
              <a:t> y </a:t>
            </a:r>
            <a:r>
              <a:rPr lang="es-MX" sz="2400" b="1" dirty="0"/>
              <a:t>Galápagos</a:t>
            </a:r>
            <a:r>
              <a:rPr lang="es-MX" sz="2400" dirty="0"/>
              <a:t>, que son reconocidas internacionalmente.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Convención del Patrimonio Mundial (UNESCO)</a:t>
            </a:r>
            <a:endParaRPr lang="es-MX" sz="2400" dirty="0"/>
          </a:p>
          <a:p>
            <a:pPr marL="742950" lvl="1" indent="-285750">
              <a:buFont typeface="+mj-lt"/>
              <a:buAutoNum type="arabicPeriod"/>
            </a:pPr>
            <a:r>
              <a:rPr lang="es-MX" dirty="0"/>
              <a:t>Las </a:t>
            </a:r>
            <a:r>
              <a:rPr lang="es-MX" b="1" dirty="0"/>
              <a:t>Islas Galápagos</a:t>
            </a:r>
            <a:r>
              <a:rPr lang="es-MX" dirty="0"/>
              <a:t> son Patrimonio Natural de la Humanidad desde 1978.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42997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12612</TotalTime>
  <Words>958</Words>
  <Application>Microsoft Office PowerPoint</Application>
  <PresentationFormat>Panorámica</PresentationFormat>
  <Paragraphs>90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Las áreas especiales para la conservación de la biodiversidad</vt:lpstr>
      <vt:lpstr>Tipos de áreas especiales </vt:lpstr>
      <vt:lpstr>Objetivos principales </vt:lpstr>
      <vt:lpstr>Ejemplo en Ecuador </vt:lpstr>
      <vt:lpstr>Marco Normativo Nacional </vt:lpstr>
      <vt:lpstr>Código Orgánico del Ambiente (COA) </vt:lpstr>
      <vt:lpstr>Ministerio del Ambiente, Agua y Transición Ecológica (MAATE) </vt:lpstr>
      <vt:lpstr>🌎 Instrumentos Internacionales Relevantes </vt:lpstr>
      <vt:lpstr>Objetivos de las Áreas Especiales de Conservación </vt:lpstr>
      <vt:lpstr>Ejemplo</vt:lpstr>
      <vt:lpstr>1.6.3. VALOR TOTAL DE LAS ÁREAS PROTEGIDAS</vt:lpstr>
      <vt:lpstr>Presentación de PowerPoint</vt:lpstr>
      <vt:lpstr>Presentación de PowerPoint</vt:lpstr>
      <vt:lpstr>Conclusión: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239</cp:revision>
  <cp:lastPrinted>2020-11-05T15:32:25Z</cp:lastPrinted>
  <dcterms:created xsi:type="dcterms:W3CDTF">2020-05-20T19:45:14Z</dcterms:created>
  <dcterms:modified xsi:type="dcterms:W3CDTF">2025-05-28T18:03:26Z</dcterms:modified>
</cp:coreProperties>
</file>