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59160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41427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435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21287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99160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12813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8979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73396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260863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3992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3DCC21C-5F2C-4630-B6C7-F2A28DC1D3A2}" type="datetimeFigureOut">
              <a:rPr lang="es-EC" smtClean="0"/>
              <a:t>20/10/2024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72458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CC21C-5F2C-4630-B6C7-F2A28DC1D3A2}" type="datetimeFigureOut">
              <a:rPr lang="es-EC" smtClean="0"/>
              <a:t>20/10/2024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87070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1470025"/>
          </a:xfrm>
        </p:spPr>
        <p:txBody>
          <a:bodyPr>
            <a:normAutofit/>
          </a:bodyPr>
          <a:lstStyle/>
          <a:p>
            <a:r>
              <a:rPr lang="es-EC" sz="3200" b="1" dirty="0"/>
              <a:t>ECONOMETRÍA BÁSICA</a:t>
            </a:r>
            <a:endParaRPr lang="es-EC" sz="3200" dirty="0"/>
          </a:p>
        </p:txBody>
      </p:sp>
      <p:sp>
        <p:nvSpPr>
          <p:cNvPr id="3" name="2 Subtítulo"/>
          <p:cNvSpPr>
            <a:spLocks noGrp="1"/>
          </p:cNvSpPr>
          <p:nvPr>
            <p:ph type="subTitle" idx="1"/>
          </p:nvPr>
        </p:nvSpPr>
        <p:spPr>
          <a:xfrm>
            <a:off x="1371600" y="1772816"/>
            <a:ext cx="6400800" cy="2376264"/>
          </a:xfrm>
        </p:spPr>
        <p:txBody>
          <a:bodyPr>
            <a:normAutofit/>
          </a:bodyPr>
          <a:lstStyle/>
          <a:p>
            <a:r>
              <a:rPr lang="es-EC" sz="2400" dirty="0"/>
              <a:t>Docente: Eco Eduardo Zurita</a:t>
            </a:r>
          </a:p>
          <a:p>
            <a:endParaRPr lang="es-EC" sz="2400" dirty="0"/>
          </a:p>
          <a:p>
            <a:r>
              <a:rPr lang="es-EC" sz="2400" dirty="0"/>
              <a:t>Semestre: Quinto semestre</a:t>
            </a:r>
          </a:p>
          <a:p>
            <a:endParaRPr lang="es-EC" sz="2400" dirty="0"/>
          </a:p>
          <a:p>
            <a:r>
              <a:rPr lang="es-EC" sz="2400" dirty="0"/>
              <a:t>Carrera de Economía de la UNACH</a:t>
            </a:r>
          </a:p>
        </p:txBody>
      </p:sp>
    </p:spTree>
    <p:extLst>
      <p:ext uri="{BB962C8B-B14F-4D97-AF65-F5344CB8AC3E}">
        <p14:creationId xmlns:p14="http://schemas.microsoft.com/office/powerpoint/2010/main" val="127521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434479"/>
          </a:xfrm>
        </p:spPr>
        <p:txBody>
          <a:bodyPr>
            <a:normAutofit/>
          </a:bodyPr>
          <a:lstStyle/>
          <a:p>
            <a:r>
              <a:rPr lang="es-EC" sz="2000" dirty="0"/>
              <a:t>Variables, constantes y parámetros</a:t>
            </a:r>
          </a:p>
        </p:txBody>
      </p:sp>
      <p:sp>
        <p:nvSpPr>
          <p:cNvPr id="3" name="2 Subtítulo"/>
          <p:cNvSpPr>
            <a:spLocks noGrp="1"/>
          </p:cNvSpPr>
          <p:nvPr>
            <p:ph type="subTitle" idx="1"/>
          </p:nvPr>
        </p:nvSpPr>
        <p:spPr>
          <a:xfrm>
            <a:off x="1043608" y="620688"/>
            <a:ext cx="6728792" cy="5760640"/>
          </a:xfrm>
        </p:spPr>
        <p:txBody>
          <a:bodyPr>
            <a:normAutofit fontScale="55000" lnSpcReduction="20000"/>
          </a:bodyPr>
          <a:lstStyle/>
          <a:p>
            <a:pPr algn="just"/>
            <a:r>
              <a:rPr lang="es-EC" dirty="0"/>
              <a:t>Una variable es algo cuya magnitud puede cambiar, es decir, algo que pueda tomar diferentes valores. </a:t>
            </a:r>
          </a:p>
          <a:p>
            <a:pPr algn="just"/>
            <a:endParaRPr lang="es-EC" dirty="0"/>
          </a:p>
          <a:p>
            <a:pPr algn="just"/>
            <a:r>
              <a:rPr lang="es-EC" dirty="0"/>
              <a:t>Las variables que con frecuencia se utilizan en economía representan precio, beneficio, ingreso, costo, renta nacional, consumo, inversión, importación, exportación, etc. </a:t>
            </a:r>
          </a:p>
          <a:p>
            <a:pPr algn="just"/>
            <a:r>
              <a:rPr lang="es-EC" dirty="0"/>
              <a:t>Puesto que la variable puede tomar diferentes valores, debe estar representada por un símbolo.</a:t>
            </a:r>
          </a:p>
          <a:p>
            <a:pPr algn="just"/>
            <a:endParaRPr lang="es-EC" dirty="0"/>
          </a:p>
          <a:p>
            <a:pPr algn="just"/>
            <a:r>
              <a:rPr lang="es-EC" dirty="0"/>
              <a:t>Construido convenientemente, un modelo económico puede resolverse para darnos los valores solución de un cierto conjunto de variables, tales como el precio que despeja el mercado o el nivel de producción que maximiza el beneficio.</a:t>
            </a:r>
          </a:p>
          <a:p>
            <a:pPr algn="just"/>
            <a:endParaRPr lang="es-EC" dirty="0"/>
          </a:p>
          <a:p>
            <a:pPr algn="just"/>
            <a:r>
              <a:rPr lang="es-EC" dirty="0"/>
              <a:t>Tales variables, cuyos valores solución procuramos hallar a partir del modelo, se conocen como variables endógenas (originadas desde adentro). Sin embargo el modelo puede también contener variables que se suponen determinadas por fuerzas externas al modelo y cuyas magnitudes se aceptan solo como datos dados; tales variables se denominan variables exógenas (originadas desde afuera). </a:t>
            </a:r>
          </a:p>
          <a:p>
            <a:pPr algn="just"/>
            <a:endParaRPr lang="es-EC" dirty="0"/>
          </a:p>
          <a:p>
            <a:pPr algn="just"/>
            <a:r>
              <a:rPr lang="es-EC" dirty="0"/>
              <a:t>Se puede dar que una variable que es endógena para un modelo puede ser exógena para otro.</a:t>
            </a:r>
          </a:p>
        </p:txBody>
      </p:sp>
    </p:spTree>
    <p:extLst>
      <p:ext uri="{BB962C8B-B14F-4D97-AF65-F5344CB8AC3E}">
        <p14:creationId xmlns:p14="http://schemas.microsoft.com/office/powerpoint/2010/main" val="340826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434479"/>
          </a:xfrm>
        </p:spPr>
        <p:txBody>
          <a:bodyPr>
            <a:normAutofit/>
          </a:bodyPr>
          <a:lstStyle/>
          <a:p>
            <a:r>
              <a:rPr lang="es-EC" sz="2000" dirty="0"/>
              <a:t>Variables, constantes y parámetros</a:t>
            </a:r>
          </a:p>
        </p:txBody>
      </p:sp>
      <p:sp>
        <p:nvSpPr>
          <p:cNvPr id="3" name="2 Subtítulo"/>
          <p:cNvSpPr>
            <a:spLocks noGrp="1"/>
          </p:cNvSpPr>
          <p:nvPr>
            <p:ph type="subTitle" idx="1"/>
          </p:nvPr>
        </p:nvSpPr>
        <p:spPr>
          <a:xfrm>
            <a:off x="323528" y="980728"/>
            <a:ext cx="8280920" cy="5328592"/>
          </a:xfrm>
        </p:spPr>
        <p:txBody>
          <a:bodyPr>
            <a:normAutofit fontScale="62500" lnSpcReduction="20000"/>
          </a:bodyPr>
          <a:lstStyle/>
          <a:p>
            <a:pPr algn="just"/>
            <a:r>
              <a:rPr lang="es-EC" dirty="0"/>
              <a:t>Una constante es una magnitud que no cambia, y por lo tanto es la antítesis de una variable. Cuando una constante va unida a una variable, a menudo se la refiere como el coeficiente de esa variable.</a:t>
            </a:r>
          </a:p>
          <a:p>
            <a:pPr algn="just"/>
            <a:endParaRPr lang="es-EC" dirty="0"/>
          </a:p>
          <a:p>
            <a:pPr algn="just"/>
            <a:r>
              <a:rPr lang="es-EC" dirty="0"/>
              <a:t>Sin embargo, un coeficiente puede ser simbólico más que numérico por ej. Podemos dejar establecido el símbolo (a) para una constante dada y usar en un modelo la expresión aP en lugar de 7P, con el fin de alcanzar un mayor grado de generalidad. </a:t>
            </a:r>
          </a:p>
          <a:p>
            <a:pPr algn="just"/>
            <a:endParaRPr lang="es-EC" dirty="0"/>
          </a:p>
          <a:p>
            <a:pPr algn="just"/>
            <a:r>
              <a:rPr lang="es-EC" dirty="0"/>
              <a:t>Este símbolo es un caso peculiar que representa una constante dada y no obstante puede tomar cualquier valor. En suma es una constante que es variable. Con el fin de identificar su especial estado, le damos el nombre de constante paramétrica o simplemente parámetro.</a:t>
            </a:r>
          </a:p>
          <a:p>
            <a:pPr algn="just"/>
            <a:endParaRPr lang="es-EC" dirty="0"/>
          </a:p>
          <a:p>
            <a:pPr algn="just"/>
            <a:r>
              <a:rPr lang="es-EC" dirty="0"/>
              <a:t>Por convención los parámetros se representan por los símbolos a, b, c o por sus correspondientes del alfabeto griego β, α, γ.</a:t>
            </a:r>
          </a:p>
          <a:p>
            <a:pPr algn="just"/>
            <a:endParaRPr lang="es-EC" dirty="0"/>
          </a:p>
          <a:p>
            <a:pPr algn="just"/>
            <a:r>
              <a:rPr lang="es-EC" dirty="0"/>
              <a:t> Asimismo, para las variables exógenas se asigna con el subíndice 0</a:t>
            </a:r>
          </a:p>
          <a:p>
            <a:endParaRPr lang="es-EC" dirty="0"/>
          </a:p>
        </p:txBody>
      </p:sp>
    </p:spTree>
    <p:extLst>
      <p:ext uri="{BB962C8B-B14F-4D97-AF65-F5344CB8AC3E}">
        <p14:creationId xmlns:p14="http://schemas.microsoft.com/office/powerpoint/2010/main" val="183585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6209"/>
            <a:ext cx="7772400" cy="434479"/>
          </a:xfrm>
        </p:spPr>
        <p:txBody>
          <a:bodyPr>
            <a:normAutofit/>
          </a:bodyPr>
          <a:lstStyle/>
          <a:p>
            <a:r>
              <a:rPr lang="es-EC" sz="2000" dirty="0"/>
              <a:t>Estructura de los datos económicos</a:t>
            </a:r>
          </a:p>
        </p:txBody>
      </p:sp>
      <p:sp>
        <p:nvSpPr>
          <p:cNvPr id="3" name="2 Subtítulo"/>
          <p:cNvSpPr>
            <a:spLocks noGrp="1"/>
          </p:cNvSpPr>
          <p:nvPr>
            <p:ph type="subTitle" idx="1"/>
          </p:nvPr>
        </p:nvSpPr>
        <p:spPr>
          <a:xfrm>
            <a:off x="107504" y="620689"/>
            <a:ext cx="8928992" cy="6051102"/>
          </a:xfrm>
        </p:spPr>
        <p:txBody>
          <a:bodyPr>
            <a:noAutofit/>
          </a:bodyPr>
          <a:lstStyle/>
          <a:p>
            <a:pPr algn="just"/>
            <a:r>
              <a:rPr lang="es-EC" sz="1700" dirty="0"/>
              <a:t>La econometría utiliza para el análisis datos económicos no experimentales</a:t>
            </a:r>
            <a:endParaRPr lang="es-EC" sz="1700" b="1" dirty="0"/>
          </a:p>
          <a:p>
            <a:pPr algn="just"/>
            <a:endParaRPr lang="es-EC" sz="1700" b="1" dirty="0"/>
          </a:p>
          <a:p>
            <a:pPr algn="just"/>
            <a:r>
              <a:rPr lang="es-EC" sz="1700" b="1" dirty="0"/>
              <a:t>Datos de corte transversal</a:t>
            </a:r>
          </a:p>
          <a:p>
            <a:pPr algn="just"/>
            <a:endParaRPr lang="es-EC" sz="1700" dirty="0"/>
          </a:p>
          <a:p>
            <a:pPr algn="just"/>
            <a:r>
              <a:rPr lang="es-EC" sz="1700" dirty="0"/>
              <a:t>Consiste en una muestra de individuos, hogares, empresas, ciudades, estados, países u otras unidades, tomada en algún punto dado en el tiempo. </a:t>
            </a:r>
          </a:p>
          <a:p>
            <a:pPr algn="just"/>
            <a:r>
              <a:rPr lang="es-EC" sz="1700" dirty="0"/>
              <a:t>Una característica importante de los datos de corte transversal es que a menudo puede suponerse que han sido obtenidos de la población subyacente mediante un </a:t>
            </a:r>
            <a:r>
              <a:rPr lang="es-EC" sz="1700" b="1" dirty="0"/>
              <a:t>muestreo aleatorio</a:t>
            </a:r>
            <a:r>
              <a:rPr lang="es-EC" sz="1700" dirty="0"/>
              <a:t>.</a:t>
            </a:r>
          </a:p>
          <a:p>
            <a:pPr algn="just"/>
            <a:endParaRPr lang="es-EC" sz="1700" dirty="0"/>
          </a:p>
          <a:p>
            <a:pPr algn="just"/>
            <a:r>
              <a:rPr lang="es-EC" sz="1700" dirty="0"/>
              <a:t>Algunas veces, el muestro aleatorio no es una premisa apropiada para analizar datos de corte Transversal: problema de selección de la muestra y muestrea de unidades que son grandes con relación a la población.</a:t>
            </a:r>
          </a:p>
          <a:p>
            <a:pPr algn="just"/>
            <a:endParaRPr lang="es-EC" sz="1700" dirty="0"/>
          </a:p>
          <a:p>
            <a:pPr algn="just"/>
            <a:r>
              <a:rPr lang="es-EC" sz="1700" dirty="0"/>
              <a:t>En economía, el análisis de datos de corte transversal está relacionado de manera estrecha con los campos de la microeconomía aplicada, por ejemplo, economía laboral, finanzas públicas locales y estatales, organización industrial, economía urbana, demografía y economía de la salud.</a:t>
            </a:r>
          </a:p>
          <a:p>
            <a:pPr algn="just"/>
            <a:endParaRPr lang="es-EC" sz="1700" dirty="0"/>
          </a:p>
          <a:p>
            <a:pPr algn="just"/>
            <a:r>
              <a:rPr lang="es-EC" sz="1700" dirty="0"/>
              <a:t>Datos sobre individuos, hogares, empresas y ciudades en un punto dado del tiempo son importantes para probar hipótesis microeconómicas y para evaluar políticas económicas.</a:t>
            </a:r>
          </a:p>
        </p:txBody>
      </p:sp>
    </p:spTree>
    <p:extLst>
      <p:ext uri="{BB962C8B-B14F-4D97-AF65-F5344CB8AC3E}">
        <p14:creationId xmlns:p14="http://schemas.microsoft.com/office/powerpoint/2010/main" val="181774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434479"/>
          </a:xfrm>
        </p:spPr>
        <p:txBody>
          <a:bodyPr>
            <a:normAutofit/>
          </a:bodyPr>
          <a:lstStyle/>
          <a:p>
            <a:r>
              <a:rPr lang="es-EC" sz="2000" dirty="0"/>
              <a:t>Estructura de los datos económicos</a:t>
            </a:r>
          </a:p>
        </p:txBody>
      </p:sp>
      <p:sp>
        <p:nvSpPr>
          <p:cNvPr id="3" name="2 Subtítulo"/>
          <p:cNvSpPr>
            <a:spLocks noGrp="1"/>
          </p:cNvSpPr>
          <p:nvPr>
            <p:ph type="subTitle" idx="1"/>
          </p:nvPr>
        </p:nvSpPr>
        <p:spPr>
          <a:xfrm>
            <a:off x="323528" y="692696"/>
            <a:ext cx="8352928" cy="6048672"/>
          </a:xfrm>
        </p:spPr>
        <p:txBody>
          <a:bodyPr>
            <a:normAutofit fontScale="62500" lnSpcReduction="20000"/>
          </a:bodyPr>
          <a:lstStyle/>
          <a:p>
            <a:pPr algn="just"/>
            <a:r>
              <a:rPr lang="es-EC" b="1" dirty="0"/>
              <a:t>Datos de series de tiempo</a:t>
            </a:r>
          </a:p>
          <a:p>
            <a:pPr algn="just"/>
            <a:endParaRPr lang="es-EC" b="1" dirty="0"/>
          </a:p>
          <a:p>
            <a:pPr algn="just"/>
            <a:r>
              <a:rPr lang="es-EC" dirty="0"/>
              <a:t>Consiste de las observaciones de una o varias variables a lo largo del tiempo. Ejemplos de datos de series de tiempo son los precios de acciones, la cantidad de dinero en circulación, el índice de precios al consumidor, el producto interno bruto, la tasa anual de homicidios y las cifras de venta de automóviles. </a:t>
            </a:r>
          </a:p>
          <a:p>
            <a:pPr algn="just"/>
            <a:endParaRPr lang="es-EC" dirty="0"/>
          </a:p>
          <a:p>
            <a:pPr algn="just"/>
            <a:r>
              <a:rPr lang="es-EC" dirty="0"/>
              <a:t>Debido a que los eventos pasados pueden influir sobre los eventos futuros y los comportamientos rezagados son frecuentes en las ciencias sociales, el tiempo es una dimensión importante en las bases de datos de series de tiempo.</a:t>
            </a:r>
          </a:p>
          <a:p>
            <a:pPr algn="just"/>
            <a:endParaRPr lang="es-EC" dirty="0"/>
          </a:p>
          <a:p>
            <a:pPr algn="just"/>
            <a:r>
              <a:rPr lang="es-EC" dirty="0"/>
              <a:t>Una característica fundamental de los datos de series de tiempo, que las hace más difíciles de analizar, es que rara vez, si acaso, puede suponerse que las observaciones económicas sean independientes en el tiempo.</a:t>
            </a:r>
          </a:p>
          <a:p>
            <a:pPr algn="just"/>
            <a:endParaRPr lang="es-EC" dirty="0"/>
          </a:p>
          <a:p>
            <a:pPr algn="just"/>
            <a:r>
              <a:rPr lang="es-EC" dirty="0"/>
              <a:t>La especificación de modelos econométricos para datos de series de tiempo requiere un poco más de trabajo, hay que tomar en cuenta y aprovechar el carácter dependiente de las series de tiempo económicas y considerar otras cuestiones, como el hecho de que algunas variables económicas tiendan a mostrar una clara tendencia en el tiempo.</a:t>
            </a:r>
          </a:p>
        </p:txBody>
      </p:sp>
    </p:spTree>
    <p:extLst>
      <p:ext uri="{BB962C8B-B14F-4D97-AF65-F5344CB8AC3E}">
        <p14:creationId xmlns:p14="http://schemas.microsoft.com/office/powerpoint/2010/main" val="263168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0"/>
            <a:ext cx="7772400" cy="434479"/>
          </a:xfrm>
        </p:spPr>
        <p:txBody>
          <a:bodyPr>
            <a:normAutofit/>
          </a:bodyPr>
          <a:lstStyle/>
          <a:p>
            <a:r>
              <a:rPr lang="es-EC" sz="2000" dirty="0"/>
              <a:t>Estructura de los datos económicos</a:t>
            </a:r>
          </a:p>
        </p:txBody>
      </p:sp>
      <p:sp>
        <p:nvSpPr>
          <p:cNvPr id="3" name="2 Subtítulo"/>
          <p:cNvSpPr>
            <a:spLocks noGrp="1"/>
          </p:cNvSpPr>
          <p:nvPr>
            <p:ph type="subTitle" idx="1"/>
          </p:nvPr>
        </p:nvSpPr>
        <p:spPr>
          <a:xfrm>
            <a:off x="323528" y="764704"/>
            <a:ext cx="8496944" cy="5904656"/>
          </a:xfrm>
        </p:spPr>
        <p:txBody>
          <a:bodyPr>
            <a:normAutofit/>
          </a:bodyPr>
          <a:lstStyle/>
          <a:p>
            <a:pPr algn="just"/>
            <a:r>
              <a:rPr lang="es-EC" sz="1800" b="1" dirty="0"/>
              <a:t>Datos de panel o longitudinales</a:t>
            </a:r>
          </a:p>
          <a:p>
            <a:pPr algn="just"/>
            <a:endParaRPr lang="es-EC" sz="1800" dirty="0"/>
          </a:p>
          <a:p>
            <a:pPr algn="just"/>
            <a:r>
              <a:rPr lang="es-EC" sz="1800" dirty="0"/>
              <a:t>Algunas bases de datos tienen características tanto de corte transversal como de series de tiempo. La característica fundamental de los datos de panel, que los distingue de las combinaciones de cortes transversales, es que durante un intervalo de tiempo se vigilan las mismas unidades (personas, empresas o condados, en los ejemplos precedentes) de un corte transversal.</a:t>
            </a:r>
          </a:p>
          <a:p>
            <a:pPr algn="just"/>
            <a:endParaRPr lang="es-EC" sz="1800" dirty="0"/>
          </a:p>
          <a:p>
            <a:pPr algn="just"/>
            <a:r>
              <a:rPr lang="es-EC" sz="1800" dirty="0"/>
              <a:t>Dado que en los datos de panel se requiere que las unidades sean las mismas a lo largo del tiempo, las bases de datos de panel, en especial si son de personas, hogares o empresas, son más difíciles de obtener que las combinaciones de cortes transversales.</a:t>
            </a:r>
          </a:p>
          <a:p>
            <a:pPr algn="just"/>
            <a:endParaRPr lang="es-EC" sz="1800" dirty="0"/>
          </a:p>
          <a:p>
            <a:pPr algn="just"/>
            <a:r>
              <a:rPr lang="es-EC" sz="1800" dirty="0"/>
              <a:t>El uso de más de una observación suele facilitar la inferencia causal en situaciones en las que inferir causalidad sería muy difícil si se contara sólo con un corte transversal. La segunda ventaja de los datos de panel es que permiten estudiar la importancia de desfases de conducta o los resultados de la toma de decisiones</a:t>
            </a:r>
          </a:p>
        </p:txBody>
      </p:sp>
    </p:spTree>
    <p:extLst>
      <p:ext uri="{BB962C8B-B14F-4D97-AF65-F5344CB8AC3E}">
        <p14:creationId xmlns:p14="http://schemas.microsoft.com/office/powerpoint/2010/main" val="124765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88640"/>
            <a:ext cx="7772400" cy="434479"/>
          </a:xfrm>
        </p:spPr>
        <p:txBody>
          <a:bodyPr>
            <a:normAutofit/>
          </a:bodyPr>
          <a:lstStyle/>
          <a:p>
            <a:r>
              <a:rPr lang="es-EC" sz="2000" dirty="0"/>
              <a:t>Fases en la realización de un trabajo econométrico</a:t>
            </a:r>
          </a:p>
        </p:txBody>
      </p:sp>
      <p:sp>
        <p:nvSpPr>
          <p:cNvPr id="3" name="2 Subtítulo"/>
          <p:cNvSpPr>
            <a:spLocks noGrp="1"/>
          </p:cNvSpPr>
          <p:nvPr>
            <p:ph type="subTitle" idx="1"/>
          </p:nvPr>
        </p:nvSpPr>
        <p:spPr>
          <a:xfrm>
            <a:off x="179512" y="620688"/>
            <a:ext cx="8784976" cy="6048672"/>
          </a:xfrm>
        </p:spPr>
        <p:txBody>
          <a:bodyPr>
            <a:normAutofit fontScale="55000" lnSpcReduction="20000"/>
          </a:bodyPr>
          <a:lstStyle/>
          <a:p>
            <a:pPr algn="just"/>
            <a:r>
              <a:rPr lang="es-EC" b="1" dirty="0"/>
              <a:t>Para Bodkin (1991), Barbancho (1976) y Morgan (1990), los fundamentos de la macroeconometría se originan en las investigaciones aplicadas del siglo XIX, en los trabajos de Von Thunen, Cournot, Walras, Jevons, Edgeworth, Pareto y Wicksell.</a:t>
            </a:r>
          </a:p>
          <a:p>
            <a:pPr algn="just"/>
            <a:endParaRPr lang="es-EC" b="1" dirty="0"/>
          </a:p>
          <a:p>
            <a:pPr algn="just"/>
            <a:r>
              <a:rPr lang="es-EC" b="1" dirty="0"/>
              <a:t>Dos hechos favorecieron.</a:t>
            </a:r>
          </a:p>
          <a:p>
            <a:pPr algn="just"/>
            <a:r>
              <a:rPr lang="es-EC" b="1" dirty="0"/>
              <a:t>La existencia de una teoría bien estructurada.</a:t>
            </a:r>
          </a:p>
          <a:p>
            <a:pPr algn="just"/>
            <a:r>
              <a:rPr lang="es-EC" b="1" dirty="0"/>
              <a:t>La posibilidad de obtener datos estadísticos sobre precios y cantidades.</a:t>
            </a:r>
          </a:p>
          <a:p>
            <a:pPr algn="just"/>
            <a:endParaRPr lang="es-EC" b="1" dirty="0"/>
          </a:p>
          <a:p>
            <a:pPr algn="just"/>
            <a:r>
              <a:rPr lang="es-EC" b="1" dirty="0"/>
              <a:t>El método de mínimos cuadrados ordinarios (MCO), introducido por el matemático Legendre en 1806, comenzó a extenderse a otros campos. Laplace , </a:t>
            </a:r>
            <a:r>
              <a:rPr lang="es-EC" b="1" dirty="0">
                <a:effectLst>
                  <a:outerShdw blurRad="38100" dist="38100" dir="2700000" algn="tl">
                    <a:srgbClr val="000000">
                      <a:alpha val="43137"/>
                    </a:srgbClr>
                  </a:outerShdw>
                </a:effectLst>
              </a:rPr>
              <a:t>Gauss </a:t>
            </a:r>
            <a:r>
              <a:rPr lang="es-EC" b="1" dirty="0"/>
              <a:t>, Galton , Pearson y Fisher lo generalizaron y aplicaron al análisis de regresión.</a:t>
            </a:r>
          </a:p>
          <a:p>
            <a:pPr algn="just"/>
            <a:endParaRPr lang="es-EC" b="1" dirty="0"/>
          </a:p>
          <a:p>
            <a:pPr algn="just"/>
            <a:r>
              <a:rPr lang="es-EC" b="1" dirty="0"/>
              <a:t>Fue en 1939 cuando </a:t>
            </a:r>
            <a:r>
              <a:rPr lang="es-EC" b="1" dirty="0" err="1"/>
              <a:t>Tinbergen</a:t>
            </a:r>
            <a:r>
              <a:rPr lang="es-EC" b="1" dirty="0"/>
              <a:t> construyó por primera vez un modelo de ecuaciones simultáneas.</a:t>
            </a:r>
          </a:p>
          <a:p>
            <a:pPr algn="just"/>
            <a:endParaRPr lang="es-EC" b="1" dirty="0"/>
          </a:p>
          <a:p>
            <a:pPr algn="just"/>
            <a:r>
              <a:rPr lang="es-EC" b="1" dirty="0"/>
              <a:t>En la primera mitad del siglo XX, los antecedentes más directos se pueden ubicar en autores como Tinbergen , Polak , Colin Clark , Haavelmo , Kalecki y </a:t>
            </a:r>
            <a:r>
              <a:rPr lang="es-EC" b="1" dirty="0" err="1"/>
              <a:t>Frisch</a:t>
            </a:r>
            <a:r>
              <a:rPr lang="es-EC" b="1" dirty="0"/>
              <a:t>.</a:t>
            </a:r>
          </a:p>
          <a:p>
            <a:pPr algn="just"/>
            <a:endParaRPr lang="es-EC" b="1" dirty="0"/>
          </a:p>
          <a:p>
            <a:pPr algn="just"/>
            <a:r>
              <a:rPr lang="es-EC" b="1" dirty="0"/>
              <a:t>Los economistas marginalistas, (William </a:t>
            </a:r>
            <a:r>
              <a:rPr lang="es-EC" b="1" dirty="0" err="1"/>
              <a:t>Jevons</a:t>
            </a:r>
            <a:r>
              <a:rPr lang="es-EC" b="1" dirty="0"/>
              <a:t>, Carl </a:t>
            </a:r>
            <a:r>
              <a:rPr lang="es-EC" b="1" dirty="0" err="1"/>
              <a:t>Menger</a:t>
            </a:r>
            <a:r>
              <a:rPr lang="es-EC" b="1" dirty="0"/>
              <a:t>, León Walras). Son considerados iniciadores de la econometría</a:t>
            </a:r>
          </a:p>
          <a:p>
            <a:pPr algn="just"/>
            <a:endParaRPr lang="es-EC" b="1" dirty="0"/>
          </a:p>
          <a:p>
            <a:pPr algn="just"/>
            <a:r>
              <a:rPr lang="es-EC" b="1" dirty="0"/>
              <a:t>La construcción de sistemas se basó en los planteamientos de Keynes expresados en su Teoría General y formalizados poco después por Samuelson, Hicks, Hansen y Lange.</a:t>
            </a:r>
          </a:p>
        </p:txBody>
      </p:sp>
    </p:spTree>
    <p:extLst>
      <p:ext uri="{BB962C8B-B14F-4D97-AF65-F5344CB8AC3E}">
        <p14:creationId xmlns:p14="http://schemas.microsoft.com/office/powerpoint/2010/main" val="387328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6209"/>
            <a:ext cx="7772400" cy="362471"/>
          </a:xfrm>
        </p:spPr>
        <p:txBody>
          <a:bodyPr>
            <a:noAutofit/>
          </a:bodyPr>
          <a:lstStyle/>
          <a:p>
            <a:r>
              <a:rPr lang="es-EC" sz="2000" dirty="0"/>
              <a:t>Fases en la realización de un trabajo econométrico</a:t>
            </a:r>
          </a:p>
        </p:txBody>
      </p:sp>
      <p:sp>
        <p:nvSpPr>
          <p:cNvPr id="3" name="2 Subtítulo"/>
          <p:cNvSpPr>
            <a:spLocks noGrp="1"/>
          </p:cNvSpPr>
          <p:nvPr>
            <p:ph type="subTitle" idx="1"/>
          </p:nvPr>
        </p:nvSpPr>
        <p:spPr>
          <a:xfrm>
            <a:off x="323528" y="764704"/>
            <a:ext cx="8568952" cy="5760640"/>
          </a:xfrm>
        </p:spPr>
        <p:txBody>
          <a:bodyPr>
            <a:normAutofit fontScale="55000" lnSpcReduction="20000"/>
          </a:bodyPr>
          <a:lstStyle/>
          <a:p>
            <a:pPr algn="just"/>
            <a:r>
              <a:rPr lang="es-EC" b="1" dirty="0"/>
              <a:t>De acuerdo con Bodkin, son tres los antecedentes teóricos de la construcción de los modelos de ecuaciones simultáneas:</a:t>
            </a:r>
          </a:p>
          <a:p>
            <a:pPr algn="just"/>
            <a:endParaRPr lang="es-EC" b="1" dirty="0"/>
          </a:p>
          <a:p>
            <a:pPr algn="just"/>
            <a:r>
              <a:rPr lang="es-EC" b="1" dirty="0"/>
              <a:t>a) La serie de modelos de equilibrio general que se inició con Walras y luego con Pareto.</a:t>
            </a:r>
          </a:p>
          <a:p>
            <a:pPr algn="just"/>
            <a:r>
              <a:rPr lang="es-EC" b="1" dirty="0"/>
              <a:t>b) Los modelos de ciclo económico desarrollados a principios de la década de 1930 por Frisch y Kalecki.</a:t>
            </a:r>
          </a:p>
          <a:p>
            <a:pPr algn="just"/>
            <a:r>
              <a:rPr lang="es-EC" b="1" dirty="0"/>
              <a:t>c) La teoría de Keynes, que derivó en toda una serie de productos teóricos, formales y empíricos, que se concretarían en las décadas siguientes en la Comisión Cowles.</a:t>
            </a:r>
          </a:p>
          <a:p>
            <a:pPr algn="just"/>
            <a:endParaRPr lang="es-EC" b="1" dirty="0"/>
          </a:p>
          <a:p>
            <a:pPr algn="just"/>
            <a:r>
              <a:rPr lang="es-EC" b="1" dirty="0"/>
              <a:t>Un cuarto factor se refiere al auge que tuvo en esos años la Teoría General de Sistemas, que consistía en la concepción integral y multicausal de elementos diversos.</a:t>
            </a:r>
          </a:p>
          <a:p>
            <a:pPr algn="just"/>
            <a:endParaRPr lang="es-EC" b="1" dirty="0"/>
          </a:p>
          <a:p>
            <a:pPr algn="just"/>
            <a:r>
              <a:rPr lang="es-EC" b="1" dirty="0"/>
              <a:t>Los modelos estructurales se dio después de la 2° Guerra Mundial, con los trabajos de Jacob Marshack, quien organizó entre 1943 y 1948 un equipo de trabajo y logró instituir la famosa Comisión Cowles en la Universidad de Chicago.</a:t>
            </a:r>
          </a:p>
          <a:p>
            <a:pPr algn="just"/>
            <a:endParaRPr lang="es-EC" b="1" dirty="0"/>
          </a:p>
          <a:p>
            <a:pPr algn="just"/>
            <a:r>
              <a:rPr lang="es-EC" b="1" dirty="0"/>
              <a:t>Una mención aparte merece el modelo Klein-Goldberger (KG) por su gran trascendencia en la investigación económica. </a:t>
            </a:r>
          </a:p>
          <a:p>
            <a:pPr algn="just"/>
            <a:endParaRPr lang="es-EC" b="1" dirty="0"/>
          </a:p>
          <a:p>
            <a:pPr algn="just"/>
            <a:r>
              <a:rPr lang="es-EC" b="1" dirty="0"/>
              <a:t>Este modelo KG también fue crucial para el desarrollo posterior de otros modelos estructurales, entre los que destacan la secuencia de los modelos de Wharton, el modelo del Bureau of Economic Analysis (BEA).</a:t>
            </a:r>
          </a:p>
        </p:txBody>
      </p:sp>
    </p:spTree>
    <p:extLst>
      <p:ext uri="{BB962C8B-B14F-4D97-AF65-F5344CB8AC3E}">
        <p14:creationId xmlns:p14="http://schemas.microsoft.com/office/powerpoint/2010/main" val="58383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0"/>
            <a:ext cx="7772400" cy="362471"/>
          </a:xfrm>
        </p:spPr>
        <p:txBody>
          <a:bodyPr>
            <a:normAutofit fontScale="90000"/>
          </a:bodyPr>
          <a:lstStyle/>
          <a:p>
            <a:r>
              <a:rPr lang="es-EC" sz="2000" dirty="0"/>
              <a:t>Fases en la realización de un trabajo econométrico</a:t>
            </a:r>
          </a:p>
        </p:txBody>
      </p:sp>
      <p:sp>
        <p:nvSpPr>
          <p:cNvPr id="3" name="2 Subtítulo"/>
          <p:cNvSpPr>
            <a:spLocks noGrp="1"/>
          </p:cNvSpPr>
          <p:nvPr>
            <p:ph type="subTitle" idx="1"/>
          </p:nvPr>
        </p:nvSpPr>
        <p:spPr>
          <a:xfrm>
            <a:off x="1371600" y="764704"/>
            <a:ext cx="7086600" cy="5616624"/>
          </a:xfrm>
        </p:spPr>
        <p:txBody>
          <a:bodyPr>
            <a:normAutofit fontScale="70000" lnSpcReduction="20000"/>
          </a:bodyPr>
          <a:lstStyle/>
          <a:p>
            <a:pPr algn="just"/>
            <a:r>
              <a:rPr lang="es-EC" b="1" dirty="0"/>
              <a:t>El diseño del proyecto se refiere al planteamiento claro y pertinente de un problema. </a:t>
            </a:r>
          </a:p>
          <a:p>
            <a:pPr algn="just"/>
            <a:r>
              <a:rPr lang="es-EC" b="1" dirty="0"/>
              <a:t>Esto supone un conocimiento aceptable del tema, así como tener una idea, aunque sea general, de los requerimientos para su realización.</a:t>
            </a:r>
          </a:p>
          <a:p>
            <a:pPr algn="just"/>
            <a:r>
              <a:rPr lang="es-EC" b="1" dirty="0"/>
              <a:t>Debe considerarse al menos los siguientes factores:</a:t>
            </a:r>
          </a:p>
          <a:p>
            <a:pPr marL="514350" indent="-514350" algn="just">
              <a:buAutoNum type="alphaLcParenR"/>
            </a:pPr>
            <a:r>
              <a:rPr lang="es-EC" b="1" dirty="0"/>
              <a:t>Conocimiento y dominio del tema.</a:t>
            </a:r>
          </a:p>
          <a:p>
            <a:pPr marL="514350" indent="-514350" algn="just">
              <a:buAutoNum type="alphaLcParenR"/>
            </a:pPr>
            <a:r>
              <a:rPr lang="es-EC" b="1" dirty="0"/>
              <a:t>Conocer y analizar previamente la disponibilidad y calidad de los datos necesarios.</a:t>
            </a:r>
          </a:p>
          <a:p>
            <a:pPr marL="514350" indent="-514350" algn="just">
              <a:buAutoNum type="alphaLcParenR"/>
            </a:pPr>
            <a:r>
              <a:rPr lang="es-EC" b="1" dirty="0"/>
              <a:t>El fenómeno de interés pueda englobarse en un modelo teórico que a su vez sea estadísticamente estimable.</a:t>
            </a:r>
          </a:p>
          <a:p>
            <a:pPr marL="514350" indent="-514350" algn="just">
              <a:buAutoNum type="alphaLcParenR"/>
            </a:pPr>
            <a:r>
              <a:rPr lang="es-EC" b="1" dirty="0"/>
              <a:t>El periodo de estudio.</a:t>
            </a:r>
          </a:p>
          <a:p>
            <a:pPr marL="514350" indent="-514350" algn="just">
              <a:buAutoNum type="alphaLcParenR"/>
            </a:pPr>
            <a:r>
              <a:rPr lang="es-EC" b="1" dirty="0"/>
              <a:t>mínimo de observaciones.</a:t>
            </a:r>
          </a:p>
          <a:p>
            <a:pPr marL="514350" indent="-514350" algn="just">
              <a:buAutoNum type="alphaLcParenR"/>
            </a:pPr>
            <a:r>
              <a:rPr lang="es-EC" b="1" dirty="0"/>
              <a:t>El desafío de la hoja en blanco.</a:t>
            </a:r>
          </a:p>
          <a:p>
            <a:pPr marL="514350" indent="-514350" algn="just">
              <a:buAutoNum type="alphaLcParenR"/>
            </a:pPr>
            <a:r>
              <a:rPr lang="es-EC" b="1" dirty="0"/>
              <a:t>discusión</a:t>
            </a:r>
          </a:p>
        </p:txBody>
      </p:sp>
    </p:spTree>
    <p:extLst>
      <p:ext uri="{BB962C8B-B14F-4D97-AF65-F5344CB8AC3E}">
        <p14:creationId xmlns:p14="http://schemas.microsoft.com/office/powerpoint/2010/main" val="181484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434479"/>
          </a:xfrm>
        </p:spPr>
        <p:txBody>
          <a:bodyPr>
            <a:normAutofit/>
          </a:bodyPr>
          <a:lstStyle/>
          <a:p>
            <a:r>
              <a:rPr lang="es-EC" sz="2000" dirty="0"/>
              <a:t>Origen e interpretación moderna de la regresión</a:t>
            </a:r>
          </a:p>
        </p:txBody>
      </p:sp>
      <p:sp>
        <p:nvSpPr>
          <p:cNvPr id="3" name="2 Subtítulo"/>
          <p:cNvSpPr>
            <a:spLocks noGrp="1"/>
          </p:cNvSpPr>
          <p:nvPr>
            <p:ph type="subTitle" idx="1"/>
          </p:nvPr>
        </p:nvSpPr>
        <p:spPr>
          <a:xfrm>
            <a:off x="467544" y="764704"/>
            <a:ext cx="8352928" cy="5976664"/>
          </a:xfrm>
        </p:spPr>
        <p:txBody>
          <a:bodyPr>
            <a:normAutofit fontScale="62500" lnSpcReduction="20000"/>
          </a:bodyPr>
          <a:lstStyle/>
          <a:p>
            <a:pPr algn="just"/>
            <a:r>
              <a:rPr lang="es-EC" b="1" dirty="0"/>
              <a:t>Francis Galton acuñó el término regresión. En un famoso ensayo, Galton planteó que, a pesar de la tendencia de los padres de estatura alta a procrear hijos altos y los padres de estatura baja, hijos bajos, la estatura promedio de los niños de padres de una estatura determinada tendía a desplazarse, o “regresar”, a la estatura promedio de la población total.</a:t>
            </a:r>
          </a:p>
          <a:p>
            <a:pPr algn="just"/>
            <a:endParaRPr lang="es-EC" b="1" dirty="0"/>
          </a:p>
          <a:p>
            <a:pPr algn="just"/>
            <a:r>
              <a:rPr lang="es-EC" b="1" dirty="0"/>
              <a:t>La ley de regresión universal de Galton fue confirmada por su amigo Karl Pearson.</a:t>
            </a:r>
          </a:p>
          <a:p>
            <a:pPr algn="just"/>
            <a:r>
              <a:rPr lang="es-EC" b="1" dirty="0"/>
              <a:t>La interpretación moderna de la regresión es, sin embargo, muy diferente. En términos generales, se afirma que: Damodar N. Gujarati</a:t>
            </a:r>
          </a:p>
          <a:p>
            <a:pPr algn="just"/>
            <a:r>
              <a:rPr lang="es-EC" b="1" dirty="0"/>
              <a:t>El análisis de regresión trata del estudio de la dependencia de una variable (variable dependiente) respecto de una o más variables (variables explicativas).</a:t>
            </a:r>
          </a:p>
          <a:p>
            <a:pPr algn="just"/>
            <a:endParaRPr lang="es-EC" b="1" dirty="0"/>
          </a:p>
          <a:p>
            <a:pPr algn="just"/>
            <a:r>
              <a:rPr lang="es-EC" b="1" dirty="0"/>
              <a:t>El objetivo es estimar o predecir la media o valor promedio poblacional de la primera en términos de los valores conocidos o fijos (en muestras repetidas) de las segundas.</a:t>
            </a:r>
          </a:p>
          <a:p>
            <a:pPr algn="just"/>
            <a:endParaRPr lang="es-EC" b="1" dirty="0"/>
          </a:p>
          <a:p>
            <a:pPr algn="just"/>
            <a:r>
              <a:rPr lang="es-EC" b="1" dirty="0"/>
              <a:t>En el enfoque moderno, la preocupación es averiguar cómo cambia la estatura promedio de los hijos dada la estatura de los padres. En otras palabras, lo que interesa es predecir la estatura promedio de los hijos a partir de la estatura de sus padres.</a:t>
            </a:r>
          </a:p>
        </p:txBody>
      </p:sp>
    </p:spTree>
    <p:extLst>
      <p:ext uri="{BB962C8B-B14F-4D97-AF65-F5344CB8AC3E}">
        <p14:creationId xmlns:p14="http://schemas.microsoft.com/office/powerpoint/2010/main" val="134389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362471"/>
          </a:xfrm>
        </p:spPr>
        <p:txBody>
          <a:bodyPr>
            <a:normAutofit fontScale="90000"/>
          </a:bodyPr>
          <a:lstStyle/>
          <a:p>
            <a:r>
              <a:rPr lang="es-EC" sz="2000" dirty="0"/>
              <a:t>Origen e interpretación moderna de la regresión</a:t>
            </a:r>
          </a:p>
        </p:txBody>
      </p:sp>
      <p:sp>
        <p:nvSpPr>
          <p:cNvPr id="3" name="2 Subtítulo"/>
          <p:cNvSpPr>
            <a:spLocks noGrp="1"/>
          </p:cNvSpPr>
          <p:nvPr>
            <p:ph type="subTitle" idx="1"/>
          </p:nvPr>
        </p:nvSpPr>
        <p:spPr>
          <a:xfrm>
            <a:off x="1259632" y="908720"/>
            <a:ext cx="7200800" cy="5544616"/>
          </a:xfrm>
        </p:spPr>
        <p:txBody>
          <a:bodyPr>
            <a:normAutofit lnSpcReduction="10000"/>
          </a:bodyPr>
          <a:lstStyle/>
          <a:p>
            <a:pPr algn="just"/>
            <a:r>
              <a:rPr lang="es-EC" sz="1700" b="1" dirty="0"/>
              <a:t>Distribución hipotética de las estaturas de los hijos correspondientes a las estaturas de los padres</a:t>
            </a:r>
            <a:r>
              <a:rPr lang="es-EC" sz="1700" dirty="0"/>
              <a:t>.</a:t>
            </a:r>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endParaRPr lang="es-EC" sz="1700" dirty="0"/>
          </a:p>
          <a:p>
            <a:pPr algn="just"/>
            <a:r>
              <a:rPr lang="es-EC" sz="1700" b="1" dirty="0"/>
              <a:t>recta de regresión simplemente recta que conecta el valor de la media, o promedio, de la variable dependiente que corresponde a un valor dado de la variable explicativa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17" t="23610" r="24145" b="13069"/>
          <a:stretch/>
        </p:blipFill>
        <p:spPr bwMode="auto">
          <a:xfrm>
            <a:off x="2051726" y="1556792"/>
            <a:ext cx="3800530"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09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764704"/>
            <a:ext cx="7772400" cy="864095"/>
          </a:xfrm>
        </p:spPr>
        <p:txBody>
          <a:bodyPr>
            <a:normAutofit fontScale="90000"/>
          </a:bodyPr>
          <a:lstStyle/>
          <a:p>
            <a:r>
              <a:rPr lang="es-EC" sz="3200" dirty="0"/>
              <a:t>Unidad 1</a:t>
            </a:r>
            <a:br>
              <a:rPr lang="es-EC" sz="3200" dirty="0"/>
            </a:br>
            <a:r>
              <a:rPr lang="es-EC" sz="2200" dirty="0"/>
              <a:t>Introducción a la Econometría: Naturaleza del análisis de regresión</a:t>
            </a:r>
            <a:br>
              <a:rPr lang="es-EC" sz="2200" dirty="0"/>
            </a:br>
            <a:br>
              <a:rPr lang="es-EC" sz="2200" dirty="0"/>
            </a:br>
            <a:r>
              <a:rPr lang="es-EC" sz="2200" dirty="0"/>
              <a:t>¿Qué es la econometría?</a:t>
            </a:r>
            <a:br>
              <a:rPr lang="es-EC" sz="2200" dirty="0"/>
            </a:br>
            <a:br>
              <a:rPr lang="es-EC" sz="2200" dirty="0"/>
            </a:br>
            <a:endParaRPr lang="es-EC" sz="3200" dirty="0"/>
          </a:p>
        </p:txBody>
      </p:sp>
      <p:sp>
        <p:nvSpPr>
          <p:cNvPr id="3" name="2 Subtítulo"/>
          <p:cNvSpPr>
            <a:spLocks noGrp="1"/>
          </p:cNvSpPr>
          <p:nvPr>
            <p:ph type="subTitle" idx="1"/>
          </p:nvPr>
        </p:nvSpPr>
        <p:spPr>
          <a:xfrm>
            <a:off x="395536" y="1844824"/>
            <a:ext cx="8136904" cy="4514056"/>
          </a:xfrm>
        </p:spPr>
        <p:txBody>
          <a:bodyPr>
            <a:normAutofit lnSpcReduction="10000"/>
          </a:bodyPr>
          <a:lstStyle/>
          <a:p>
            <a:pPr algn="just"/>
            <a:r>
              <a:rPr lang="es-EC" sz="1800" dirty="0"/>
              <a:t>En términos literales econometría significa “medición económica”, aunque la medición es una parte importante de la econometría, el alcance de esta disciplina es mucho más amplio. </a:t>
            </a:r>
          </a:p>
          <a:p>
            <a:pPr algn="just"/>
            <a:endParaRPr lang="es-EC" sz="1800" dirty="0"/>
          </a:p>
          <a:p>
            <a:pPr algn="just"/>
            <a:r>
              <a:rPr lang="es-EC" sz="1800" dirty="0"/>
              <a:t>Según Samuelson esta puede definirse como el análisis cuantitativo de fenómenos económicos reales, basados en el desarrollo simultáneo de la teoría y la observación, relacionados mediante métodos apropiados de inferencia.</a:t>
            </a:r>
          </a:p>
          <a:p>
            <a:pPr algn="just"/>
            <a:endParaRPr lang="es-EC" sz="1800" dirty="0"/>
          </a:p>
          <a:p>
            <a:pPr algn="just"/>
            <a:r>
              <a:rPr lang="es-EC" sz="1800" dirty="0"/>
              <a:t>Para Jeffrey M. </a:t>
            </a:r>
            <a:r>
              <a:rPr lang="es-EC" sz="1800" dirty="0" err="1"/>
              <a:t>Wooldridge</a:t>
            </a:r>
            <a:r>
              <a:rPr lang="es-EC" sz="1800" dirty="0"/>
              <a:t> la econometría se basa en el desarrollo de métodos estadísticos que se utilizan para estimar relaciones económicas, probar teorías económicas y evaluar e implementar políticas públicas y de negocios.</a:t>
            </a:r>
          </a:p>
          <a:p>
            <a:pPr algn="just"/>
            <a:endParaRPr lang="es-EC" sz="1800" dirty="0"/>
          </a:p>
          <a:p>
            <a:pPr algn="just"/>
            <a:r>
              <a:rPr lang="es-EC" sz="1800" dirty="0"/>
              <a:t>Por su parte Arthur S. Goldberger define como la ciencia social en la cual las herramientas de la teoría económica, las matemáticas y la inferencia estadística se aplican al análisis de los fenómenos económicos.</a:t>
            </a:r>
          </a:p>
        </p:txBody>
      </p:sp>
    </p:spTree>
    <p:extLst>
      <p:ext uri="{BB962C8B-B14F-4D97-AF65-F5344CB8AC3E}">
        <p14:creationId xmlns:p14="http://schemas.microsoft.com/office/powerpoint/2010/main" val="135143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8640"/>
            <a:ext cx="7772400" cy="362471"/>
          </a:xfrm>
        </p:spPr>
        <p:txBody>
          <a:bodyPr>
            <a:noAutofit/>
          </a:bodyPr>
          <a:lstStyle/>
          <a:p>
            <a:r>
              <a:rPr lang="es-EC" sz="2000" dirty="0"/>
              <a:t>Relaciones estadísticas vs relaciones determinísticas</a:t>
            </a:r>
          </a:p>
        </p:txBody>
      </p:sp>
      <p:sp>
        <p:nvSpPr>
          <p:cNvPr id="3" name="2 Subtítulo"/>
          <p:cNvSpPr>
            <a:spLocks noGrp="1"/>
          </p:cNvSpPr>
          <p:nvPr>
            <p:ph type="subTitle" idx="1"/>
          </p:nvPr>
        </p:nvSpPr>
        <p:spPr>
          <a:xfrm>
            <a:off x="467544" y="764704"/>
            <a:ext cx="8496944" cy="5904656"/>
          </a:xfrm>
        </p:spPr>
        <p:txBody>
          <a:bodyPr>
            <a:normAutofit fontScale="62500" lnSpcReduction="20000"/>
          </a:bodyPr>
          <a:lstStyle/>
          <a:p>
            <a:pPr algn="just"/>
            <a:r>
              <a:rPr lang="es-EC" b="1" dirty="0"/>
              <a:t>En las relaciones estadísticas entre variables se analizan, en esencia, variables aleatorias o estocásticas, es decir, variables con distribuciones de probabilidad. </a:t>
            </a:r>
          </a:p>
          <a:p>
            <a:pPr algn="just"/>
            <a:r>
              <a:rPr lang="es-EC" b="1" dirty="0"/>
              <a:t>En la dependencia funcional o determinista también se manejan variables, pero no son aleatorias o estocásticas.</a:t>
            </a:r>
          </a:p>
          <a:p>
            <a:pPr algn="just"/>
            <a:endParaRPr lang="es-EC" b="1" dirty="0"/>
          </a:p>
          <a:p>
            <a:pPr algn="just"/>
            <a:r>
              <a:rPr lang="es-EC" b="1" dirty="0"/>
              <a:t>Por ejemplo, el rendimiento de un cultivo depende de una serie de variables y dicha dependencia es de naturaleza estadística porque las variables explicativas, si bien son importantes, no permiten predecir en forma exacta el rendimiento del cultivo debido a los errores propios de la medición de estas variables y a otra serie de factores (variables) que en conjunto afectan el rendimiento pero son difíciles de identificar individualmente. </a:t>
            </a:r>
          </a:p>
          <a:p>
            <a:pPr algn="just"/>
            <a:endParaRPr lang="es-EC" b="1" dirty="0"/>
          </a:p>
          <a:p>
            <a:pPr algn="just"/>
            <a:r>
              <a:rPr lang="es-EC" b="1" dirty="0"/>
              <a:t>De esta manera, habrá alguna variabilidad “intrínseca” o aleatoria en la variable dependiente, el rendimiento del cultivo, que no puede explicarse en su totalidad sin importar cuántas variables explicativas se consideren.</a:t>
            </a:r>
          </a:p>
          <a:p>
            <a:pPr algn="just"/>
            <a:endParaRPr lang="es-EC" b="1" dirty="0"/>
          </a:p>
          <a:p>
            <a:pPr algn="just"/>
            <a:r>
              <a:rPr lang="es-EC" b="1" dirty="0"/>
              <a:t>Los fenómenos deterministas implican relaciones como la ley de la gravedad de Newton, que establece que toda partícula en el universo atrae a cualquier otra partícula con una fuerza directamente proporcional al producto de sus masas e inversamente proporcional al cuadrado de la distancia entre ellas.</a:t>
            </a:r>
          </a:p>
        </p:txBody>
      </p:sp>
    </p:spTree>
    <p:extLst>
      <p:ext uri="{BB962C8B-B14F-4D97-AF65-F5344CB8AC3E}">
        <p14:creationId xmlns:p14="http://schemas.microsoft.com/office/powerpoint/2010/main" val="174567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434479"/>
          </a:xfrm>
        </p:spPr>
        <p:txBody>
          <a:bodyPr>
            <a:normAutofit/>
          </a:bodyPr>
          <a:lstStyle/>
          <a:p>
            <a:r>
              <a:rPr lang="es-EC" sz="2000" dirty="0"/>
              <a:t>Causalidad y la noción de ceteris paribus en el análisis econométrico</a:t>
            </a:r>
          </a:p>
        </p:txBody>
      </p:sp>
      <p:sp>
        <p:nvSpPr>
          <p:cNvPr id="3" name="2 Subtítulo"/>
          <p:cNvSpPr>
            <a:spLocks noGrp="1"/>
          </p:cNvSpPr>
          <p:nvPr>
            <p:ph type="subTitle" idx="1"/>
          </p:nvPr>
        </p:nvSpPr>
        <p:spPr>
          <a:xfrm>
            <a:off x="539552" y="764704"/>
            <a:ext cx="8208912" cy="5760640"/>
          </a:xfrm>
        </p:spPr>
        <p:txBody>
          <a:bodyPr>
            <a:normAutofit fontScale="70000" lnSpcReduction="20000"/>
          </a:bodyPr>
          <a:lstStyle/>
          <a:p>
            <a:pPr algn="just"/>
            <a:r>
              <a:rPr lang="es-EC" b="1" dirty="0"/>
              <a:t>En la mayoría de las pruebas de teorías económicas, así como en la evaluación de políticas públicas, el objetivo de los economistas es inferir que una variable tiene un efecto causal sobre otra variable.</a:t>
            </a:r>
          </a:p>
          <a:p>
            <a:pPr algn="just"/>
            <a:endParaRPr lang="es-EC" b="1" dirty="0"/>
          </a:p>
          <a:p>
            <a:pPr algn="just"/>
            <a:r>
              <a:rPr lang="es-EC" b="1" dirty="0"/>
              <a:t>Encontrar simplemente una relación entre dos o más variables puede ser sugestivo, pero no concluyente, a menos que pueda establecerse causalidad.</a:t>
            </a:r>
          </a:p>
          <a:p>
            <a:pPr algn="just"/>
            <a:endParaRPr lang="es-EC" b="1" dirty="0"/>
          </a:p>
          <a:p>
            <a:pPr algn="just"/>
            <a:r>
              <a:rPr lang="es-EC" b="1" dirty="0"/>
              <a:t>El concepto ceteris paribus “si todos los demás factores relevantes permanecen constantes” tiene un papel importante en el análisis causal.</a:t>
            </a:r>
          </a:p>
          <a:p>
            <a:pPr algn="just"/>
            <a:endParaRPr lang="es-EC" b="1" dirty="0"/>
          </a:p>
          <a:p>
            <a:pPr algn="just"/>
            <a:r>
              <a:rPr lang="es-EC" b="1" dirty="0"/>
              <a:t>Si no permanecen constantes los demás factores, entonces no se puede saber cuál es el efecto de una modificación en la variable X sobre la variable Y.</a:t>
            </a:r>
          </a:p>
          <a:p>
            <a:pPr algn="just"/>
            <a:endParaRPr lang="es-EC" b="1" dirty="0"/>
          </a:p>
          <a:p>
            <a:pPr algn="just"/>
            <a:r>
              <a:rPr lang="es-EC" b="1" dirty="0"/>
              <a:t>Una relación estadística por sí misma no puede, por lógica, implicar causalidad. Para aducir causalidad se debe acudir a consideraciones a priori o teóricas.</a:t>
            </a:r>
          </a:p>
          <a:p>
            <a:pPr algn="just"/>
            <a:endParaRPr lang="es-EC" dirty="0"/>
          </a:p>
        </p:txBody>
      </p:sp>
    </p:spTree>
    <p:extLst>
      <p:ext uri="{BB962C8B-B14F-4D97-AF65-F5344CB8AC3E}">
        <p14:creationId xmlns:p14="http://schemas.microsoft.com/office/powerpoint/2010/main" val="150854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434479"/>
          </a:xfrm>
        </p:spPr>
        <p:txBody>
          <a:bodyPr>
            <a:normAutofit/>
          </a:bodyPr>
          <a:lstStyle/>
          <a:p>
            <a:r>
              <a:rPr lang="es-EC" sz="2000" dirty="0"/>
              <a:t>Método matricial para el modelo de regresión lineal</a:t>
            </a:r>
          </a:p>
        </p:txBody>
      </p:sp>
      <p:sp>
        <p:nvSpPr>
          <p:cNvPr id="3" name="2 Subtítulo"/>
          <p:cNvSpPr>
            <a:spLocks noGrp="1"/>
          </p:cNvSpPr>
          <p:nvPr>
            <p:ph type="subTitle" idx="1"/>
          </p:nvPr>
        </p:nvSpPr>
        <p:spPr>
          <a:xfrm>
            <a:off x="1371600" y="764704"/>
            <a:ext cx="6400800" cy="3096344"/>
          </a:xfrm>
        </p:spPr>
        <p:txBody>
          <a:bodyPr>
            <a:normAutofit fontScale="92500" lnSpcReduction="20000"/>
          </a:bodyPr>
          <a:lstStyle/>
          <a:p>
            <a:pPr algn="just"/>
            <a:r>
              <a:rPr lang="es-EC" sz="1900" b="1" dirty="0"/>
              <a:t>Una gran ventaja del álgebra matricial sobre la escalar (álgebra elemental que trata con escalares o números reales) es que proporciona un método compacto de manejo de modelos de regresión que implican cualquier número de variables.</a:t>
            </a:r>
          </a:p>
          <a:p>
            <a:pPr algn="just"/>
            <a:r>
              <a:rPr lang="es-EC" sz="1900" b="1" dirty="0"/>
              <a:t>Una vez formulado y resuelto en notación matricial el modelo de </a:t>
            </a:r>
            <a:r>
              <a:rPr lang="es-EC" sz="1900" b="1" i="1" dirty="0"/>
              <a:t>k </a:t>
            </a:r>
            <a:r>
              <a:rPr lang="es-EC" sz="1900" b="1" dirty="0"/>
              <a:t>variables, la solución es aplicable a una, dos, tres o cualquier número de variables.</a:t>
            </a:r>
          </a:p>
          <a:p>
            <a:pPr algn="just"/>
            <a:r>
              <a:rPr lang="es-EC" sz="1900" b="1" dirty="0"/>
              <a:t>Nociones básicas de álgebra matricial</a:t>
            </a:r>
          </a:p>
          <a:p>
            <a:pPr algn="just"/>
            <a:r>
              <a:rPr lang="es-EC" sz="1900" b="1" dirty="0"/>
              <a:t>Definiciones:</a:t>
            </a:r>
          </a:p>
          <a:p>
            <a:pPr algn="just"/>
            <a:r>
              <a:rPr lang="es-EC" sz="1900" b="1" dirty="0"/>
              <a:t>Matriz: Una matriz es un ordenamiento rectangular de elementos arreglados en renglones y en columnas. Es un conjunto de M × N elementos ordenados en M renglones y N columnas</a:t>
            </a:r>
            <a:r>
              <a:rPr lang="es-EC" dirty="0"/>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83" t="52778" r="27714" b="32197"/>
          <a:stretch/>
        </p:blipFill>
        <p:spPr bwMode="auto">
          <a:xfrm>
            <a:off x="2281420" y="4005064"/>
            <a:ext cx="3669475" cy="109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31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94987" y="692696"/>
            <a:ext cx="6400800" cy="1656184"/>
          </a:xfrm>
        </p:spPr>
        <p:txBody>
          <a:bodyPr>
            <a:normAutofit fontScale="55000" lnSpcReduction="20000"/>
          </a:bodyPr>
          <a:lstStyle/>
          <a:p>
            <a:pPr algn="just"/>
            <a:r>
              <a:rPr lang="es-EC" b="1" dirty="0"/>
              <a:t>Escalar:</a:t>
            </a:r>
          </a:p>
          <a:p>
            <a:pPr algn="just"/>
            <a:r>
              <a:rPr lang="es-EC" b="1" dirty="0"/>
              <a:t>Un escalar es un número (real). Un escalar es una matriz </a:t>
            </a:r>
            <a:r>
              <a:rPr lang="es-EC" dirty="0"/>
              <a:t>1 × 1.</a:t>
            </a:r>
          </a:p>
          <a:p>
            <a:pPr algn="just"/>
            <a:r>
              <a:rPr lang="es-EC" b="1" dirty="0"/>
              <a:t>Vector columna</a:t>
            </a:r>
          </a:p>
          <a:p>
            <a:pPr algn="just"/>
            <a:r>
              <a:rPr lang="es-EC" b="1" dirty="0"/>
              <a:t>Una matriz que consta de M filas y sólo una columna se denomina vector columna. Con las letras minúsculas en negritas que denotan vectores, un ejemplo de vector columna es</a:t>
            </a:r>
          </a:p>
          <a:p>
            <a:pPr algn="just"/>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03" t="37500" r="37754" b="47024"/>
          <a:stretch/>
        </p:blipFill>
        <p:spPr bwMode="auto">
          <a:xfrm>
            <a:off x="4232538" y="2492896"/>
            <a:ext cx="1059542" cy="113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txBox="1">
            <a:spLocks/>
          </p:cNvSpPr>
          <p:nvPr/>
        </p:nvSpPr>
        <p:spPr>
          <a:xfrm>
            <a:off x="1529649" y="3625010"/>
            <a:ext cx="6400800" cy="1872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C" dirty="0"/>
          </a:p>
        </p:txBody>
      </p:sp>
      <p:sp>
        <p:nvSpPr>
          <p:cNvPr id="6" name="2 Subtítulo"/>
          <p:cNvSpPr txBox="1">
            <a:spLocks/>
          </p:cNvSpPr>
          <p:nvPr/>
        </p:nvSpPr>
        <p:spPr>
          <a:xfrm>
            <a:off x="1529649" y="3780557"/>
            <a:ext cx="6400800" cy="812102"/>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b="1" dirty="0"/>
              <a:t>Vector renglón</a:t>
            </a:r>
          </a:p>
          <a:p>
            <a:pPr algn="just"/>
            <a:r>
              <a:rPr lang="es-EC" dirty="0"/>
              <a:t>Una matriz que consta de sólo un renglón y </a:t>
            </a:r>
            <a:r>
              <a:rPr lang="es-EC" i="1" dirty="0"/>
              <a:t>N </a:t>
            </a:r>
            <a:r>
              <a:rPr lang="es-EC" dirty="0"/>
              <a:t>columnas se denomina </a:t>
            </a:r>
            <a:r>
              <a:rPr lang="es-EC" b="1" dirty="0"/>
              <a:t>vector renglón</a:t>
            </a:r>
            <a:endParaRPr lang="es-EC" dirty="0"/>
          </a:p>
          <a:p>
            <a:pPr algn="just"/>
            <a:endParaRPr lang="es-EC"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014" t="58859" r="22954" b="34524"/>
          <a:stretch/>
        </p:blipFill>
        <p:spPr bwMode="auto">
          <a:xfrm>
            <a:off x="2123728" y="4797152"/>
            <a:ext cx="4558146" cy="48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79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260648"/>
            <a:ext cx="6400800" cy="1224136"/>
          </a:xfrm>
        </p:spPr>
        <p:txBody>
          <a:bodyPr>
            <a:normAutofit fontScale="55000" lnSpcReduction="20000"/>
          </a:bodyPr>
          <a:lstStyle/>
          <a:p>
            <a:pPr algn="just"/>
            <a:r>
              <a:rPr lang="es-EC" b="1" dirty="0"/>
              <a:t>Trasposición </a:t>
            </a:r>
          </a:p>
          <a:p>
            <a:pPr algn="just"/>
            <a:r>
              <a:rPr lang="es-EC" dirty="0"/>
              <a:t>La traspuesta de una matriz </a:t>
            </a:r>
            <a:r>
              <a:rPr lang="es-EC" b="1" dirty="0"/>
              <a:t>A </a:t>
            </a:r>
            <a:r>
              <a:rPr lang="es-EC" dirty="0"/>
              <a:t>de </a:t>
            </a:r>
            <a:r>
              <a:rPr lang="es-EC" i="1" dirty="0"/>
              <a:t>M </a:t>
            </a:r>
            <a:r>
              <a:rPr lang="es-EC" dirty="0"/>
              <a:t>× </a:t>
            </a:r>
            <a:r>
              <a:rPr lang="es-EC" i="1" dirty="0"/>
              <a:t>N</a:t>
            </a:r>
            <a:r>
              <a:rPr lang="es-EC" dirty="0"/>
              <a:t>, denotada por </a:t>
            </a:r>
            <a:r>
              <a:rPr lang="es-EC" b="1" dirty="0"/>
              <a:t>A</a:t>
            </a:r>
            <a:r>
              <a:rPr lang="es-EC" dirty="0"/>
              <a:t> (se lee </a:t>
            </a:r>
            <a:r>
              <a:rPr lang="es-EC" b="1" dirty="0"/>
              <a:t>A </a:t>
            </a:r>
            <a:r>
              <a:rPr lang="es-EC" dirty="0"/>
              <a:t>prima o </a:t>
            </a:r>
            <a:r>
              <a:rPr lang="es-EC" b="1" dirty="0"/>
              <a:t>A </a:t>
            </a:r>
            <a:r>
              <a:rPr lang="es-EC" dirty="0"/>
              <a:t>traspuesta), es una matriz </a:t>
            </a:r>
            <a:r>
              <a:rPr lang="es-EC" i="1" dirty="0"/>
              <a:t>N </a:t>
            </a:r>
            <a:r>
              <a:rPr lang="es-EC" dirty="0"/>
              <a:t>× </a:t>
            </a:r>
            <a:r>
              <a:rPr lang="es-EC" i="1" dirty="0"/>
              <a:t>M </a:t>
            </a:r>
            <a:r>
              <a:rPr lang="es-EC" dirty="0"/>
              <a:t>obtenida mediante el intercambio de renglones y columnas de </a:t>
            </a:r>
            <a:r>
              <a:rPr lang="es-EC" b="1" dirty="0"/>
              <a:t>A</a:t>
            </a:r>
            <a:r>
              <a:rPr lang="es-EC" dirty="0"/>
              <a:t>;. Por ejemplo,</a:t>
            </a:r>
          </a:p>
          <a:p>
            <a:endParaRPr lang="es-EC"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33" t="38889" r="28048" b="50000"/>
          <a:stretch/>
        </p:blipFill>
        <p:spPr bwMode="auto">
          <a:xfrm>
            <a:off x="2771800" y="1412776"/>
            <a:ext cx="3164114"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txBox="1">
            <a:spLocks/>
          </p:cNvSpPr>
          <p:nvPr/>
        </p:nvSpPr>
        <p:spPr>
          <a:xfrm>
            <a:off x="1552065" y="2708920"/>
            <a:ext cx="6400800" cy="122413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b="1" dirty="0"/>
              <a:t>Submatriz</a:t>
            </a:r>
          </a:p>
          <a:p>
            <a:pPr algn="just"/>
            <a:r>
              <a:rPr lang="es-EC" dirty="0"/>
              <a:t>Con cualquier matriz </a:t>
            </a:r>
            <a:r>
              <a:rPr lang="es-EC" b="1" dirty="0"/>
              <a:t>A </a:t>
            </a:r>
            <a:r>
              <a:rPr lang="es-EC" dirty="0"/>
              <a:t>de </a:t>
            </a:r>
            <a:r>
              <a:rPr lang="es-EC" i="1" dirty="0"/>
              <a:t>M </a:t>
            </a:r>
            <a:r>
              <a:rPr lang="es-EC" dirty="0"/>
              <a:t>× </a:t>
            </a:r>
            <a:r>
              <a:rPr lang="es-EC" i="1" dirty="0"/>
              <a:t>N</a:t>
            </a:r>
            <a:r>
              <a:rPr lang="es-EC" dirty="0"/>
              <a:t>, si se borran todos los renglones y columnas de </a:t>
            </a:r>
            <a:r>
              <a:rPr lang="es-EC" b="1" dirty="0"/>
              <a:t>A </a:t>
            </a:r>
            <a:r>
              <a:rPr lang="es-EC" dirty="0"/>
              <a:t>menos </a:t>
            </a:r>
            <a:r>
              <a:rPr lang="es-EC" i="1" dirty="0"/>
              <a:t>r </a:t>
            </a:r>
            <a:r>
              <a:rPr lang="es-EC" dirty="0"/>
              <a:t>renglones y </a:t>
            </a:r>
            <a:r>
              <a:rPr lang="es-EC" i="1" dirty="0"/>
              <a:t>s </a:t>
            </a:r>
            <a:r>
              <a:rPr lang="es-EC" dirty="0"/>
              <a:t>columnas, la matriz resultante de orden </a:t>
            </a:r>
            <a:r>
              <a:rPr lang="es-EC" i="1" dirty="0"/>
              <a:t>r </a:t>
            </a:r>
            <a:r>
              <a:rPr lang="es-EC" dirty="0"/>
              <a:t>× </a:t>
            </a:r>
            <a:r>
              <a:rPr lang="es-EC" i="1" dirty="0"/>
              <a:t>s </a:t>
            </a:r>
            <a:r>
              <a:rPr lang="es-EC" dirty="0"/>
              <a:t>se denomina </a:t>
            </a:r>
            <a:r>
              <a:rPr lang="es-EC" b="1" dirty="0"/>
              <a:t>submatriz </a:t>
            </a:r>
            <a:r>
              <a:rPr lang="es-EC" dirty="0"/>
              <a:t>de </a:t>
            </a:r>
            <a:r>
              <a:rPr lang="es-EC" b="1" dirty="0"/>
              <a:t>A</a:t>
            </a:r>
            <a:endParaRPr lang="es-EC"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620" t="51799" r="34347" b="37784"/>
          <a:stretch/>
        </p:blipFill>
        <p:spPr bwMode="auto">
          <a:xfrm>
            <a:off x="3779912" y="3933056"/>
            <a:ext cx="156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1331640" y="4869160"/>
            <a:ext cx="6912768" cy="576064"/>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dirty="0"/>
              <a:t>Si borramos el tercer renglón y la tercera columna de </a:t>
            </a:r>
            <a:r>
              <a:rPr lang="es-EC" b="1" dirty="0"/>
              <a:t>A</a:t>
            </a:r>
            <a:r>
              <a:rPr lang="es-EC" dirty="0"/>
              <a:t>, obtenemos. que es una submatriz de </a:t>
            </a:r>
            <a:r>
              <a:rPr lang="es-EC" b="1" dirty="0"/>
              <a:t>A </a:t>
            </a:r>
            <a:r>
              <a:rPr lang="es-EC" dirty="0"/>
              <a:t>de orden 2 × 2.</a:t>
            </a: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004" t="62099" r="35838" b="30313"/>
          <a:stretch/>
        </p:blipFill>
        <p:spPr bwMode="auto">
          <a:xfrm>
            <a:off x="3779912" y="5464832"/>
            <a:ext cx="1191491" cy="5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31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8927" y="4293096"/>
            <a:ext cx="7772400" cy="506487"/>
          </a:xfrm>
        </p:spPr>
        <p:txBody>
          <a:bodyPr>
            <a:normAutofit/>
          </a:bodyPr>
          <a:lstStyle/>
          <a:p>
            <a:r>
              <a:rPr lang="es-EC" sz="2000" b="1" dirty="0"/>
              <a:t>Operaciones matriciales</a:t>
            </a:r>
            <a:endParaRPr lang="es-EC" sz="2000" dirty="0"/>
          </a:p>
        </p:txBody>
      </p:sp>
      <p:sp>
        <p:nvSpPr>
          <p:cNvPr id="3" name="2 Subtítulo"/>
          <p:cNvSpPr>
            <a:spLocks noGrp="1"/>
          </p:cNvSpPr>
          <p:nvPr>
            <p:ph type="subTitle" idx="1"/>
          </p:nvPr>
        </p:nvSpPr>
        <p:spPr>
          <a:xfrm>
            <a:off x="395536" y="1052736"/>
            <a:ext cx="8568952" cy="3240360"/>
          </a:xfrm>
        </p:spPr>
        <p:txBody>
          <a:bodyPr>
            <a:normAutofit fontScale="55000" lnSpcReduction="20000"/>
          </a:bodyPr>
          <a:lstStyle/>
          <a:p>
            <a:pPr algn="l"/>
            <a:r>
              <a:rPr lang="es-EC" b="1" dirty="0"/>
              <a:t>Matriz cuadrada: </a:t>
            </a:r>
            <a:r>
              <a:rPr lang="es-EC" dirty="0"/>
              <a:t>M= N</a:t>
            </a:r>
          </a:p>
          <a:p>
            <a:pPr algn="l"/>
            <a:r>
              <a:rPr lang="es-EC" b="1" dirty="0"/>
              <a:t>Matriz diagonal: </a:t>
            </a:r>
            <a:r>
              <a:rPr lang="es-EC" dirty="0"/>
              <a:t>una matriz cuadrada que posee al menos un elemento diferente de cero sobre la diagonal principal, y con valores restantes de cero.</a:t>
            </a:r>
            <a:endParaRPr lang="es-EC" b="1" dirty="0"/>
          </a:p>
          <a:p>
            <a:pPr algn="l"/>
            <a:r>
              <a:rPr lang="es-EC" b="1" dirty="0"/>
              <a:t>Matriz escalar: </a:t>
            </a:r>
            <a:r>
              <a:rPr lang="es-EC" dirty="0"/>
              <a:t>Una matriz diagonal cuyos elementos diagonales son todos iguales</a:t>
            </a:r>
            <a:endParaRPr lang="es-EC" b="1" dirty="0"/>
          </a:p>
          <a:p>
            <a:pPr algn="l"/>
            <a:r>
              <a:rPr lang="es-EC" b="1" dirty="0"/>
              <a:t>Matriz identidad o unitaria: </a:t>
            </a:r>
            <a:r>
              <a:rPr lang="es-EC" dirty="0"/>
              <a:t>Una matriz diagonal cuyos elementos diagonales son todos 1</a:t>
            </a:r>
            <a:endParaRPr lang="es-EC" b="1" dirty="0"/>
          </a:p>
          <a:p>
            <a:pPr algn="l"/>
            <a:r>
              <a:rPr lang="es-EC" b="1" dirty="0"/>
              <a:t>Matriz simétrica: </a:t>
            </a:r>
            <a:r>
              <a:rPr lang="es-EC" dirty="0"/>
              <a:t>Una matriz cuadrada cuyos elementos por encima de la diagonal son imágenes reflejo de los elementos</a:t>
            </a:r>
          </a:p>
          <a:p>
            <a:pPr algn="l"/>
            <a:r>
              <a:rPr lang="es-EC" dirty="0"/>
              <a:t>por debajo de la diagonal principal</a:t>
            </a:r>
            <a:endParaRPr lang="es-EC" b="1" dirty="0"/>
          </a:p>
          <a:p>
            <a:pPr algn="l"/>
            <a:r>
              <a:rPr lang="es-EC" b="1" dirty="0"/>
              <a:t>Matriz nula: </a:t>
            </a:r>
            <a:r>
              <a:rPr lang="es-EC" dirty="0"/>
              <a:t>Una matriz cuyos elementos son todos cero.</a:t>
            </a:r>
            <a:endParaRPr lang="es-EC" b="1" dirty="0"/>
          </a:p>
          <a:p>
            <a:pPr algn="l"/>
            <a:r>
              <a:rPr lang="es-EC" b="1" dirty="0"/>
              <a:t>Vector nulo: </a:t>
            </a:r>
            <a:r>
              <a:rPr lang="es-EC" dirty="0"/>
              <a:t>Un vector renglón o columna cuyos elementos son todos cero</a:t>
            </a:r>
            <a:endParaRPr lang="es-EC" b="1" dirty="0"/>
          </a:p>
          <a:p>
            <a:pPr algn="l"/>
            <a:r>
              <a:rPr lang="es-EC" b="1" dirty="0"/>
              <a:t>Matrices iguales:  </a:t>
            </a:r>
            <a:r>
              <a:rPr lang="es-EC" dirty="0"/>
              <a:t>a</a:t>
            </a:r>
            <a:r>
              <a:rPr lang="es-EC" baseline="-25000" dirty="0"/>
              <a:t>ij</a:t>
            </a:r>
            <a:r>
              <a:rPr lang="es-EC" dirty="0"/>
              <a:t> = B</a:t>
            </a:r>
            <a:r>
              <a:rPr lang="es-EC" baseline="-25000" dirty="0"/>
              <a:t>ij</a:t>
            </a:r>
          </a:p>
          <a:p>
            <a:endParaRPr lang="es-EC" dirty="0"/>
          </a:p>
        </p:txBody>
      </p:sp>
      <p:sp>
        <p:nvSpPr>
          <p:cNvPr id="4" name="1 Título"/>
          <p:cNvSpPr txBox="1">
            <a:spLocks/>
          </p:cNvSpPr>
          <p:nvPr/>
        </p:nvSpPr>
        <p:spPr>
          <a:xfrm>
            <a:off x="768927" y="440171"/>
            <a:ext cx="7772400" cy="5064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Tipos de matrices</a:t>
            </a:r>
            <a:endParaRPr lang="es-EC" sz="2000" dirty="0"/>
          </a:p>
        </p:txBody>
      </p:sp>
      <p:sp>
        <p:nvSpPr>
          <p:cNvPr id="5" name="2 Subtítulo"/>
          <p:cNvSpPr txBox="1">
            <a:spLocks/>
          </p:cNvSpPr>
          <p:nvPr/>
        </p:nvSpPr>
        <p:spPr>
          <a:xfrm>
            <a:off x="1710649" y="4900370"/>
            <a:ext cx="6400800" cy="122413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b="1" dirty="0"/>
              <a:t>Adición de matrices (</a:t>
            </a:r>
            <a:r>
              <a:rPr lang="es-EC" dirty="0"/>
              <a:t>son del mismo orden)</a:t>
            </a:r>
            <a:endParaRPr lang="es-EC" b="1" dirty="0"/>
          </a:p>
          <a:p>
            <a:r>
              <a:rPr lang="es-EC" b="1" dirty="0"/>
              <a:t>Resta de matrices</a:t>
            </a:r>
          </a:p>
          <a:p>
            <a:r>
              <a:rPr lang="es-EC" b="1" dirty="0"/>
              <a:t>Multiplicación por escalar</a:t>
            </a:r>
          </a:p>
          <a:p>
            <a:r>
              <a:rPr lang="es-EC" b="1" dirty="0"/>
              <a:t>Multiplicación de matrices</a:t>
            </a:r>
          </a:p>
          <a:p>
            <a:endParaRPr lang="es-EC" dirty="0"/>
          </a:p>
        </p:txBody>
      </p:sp>
    </p:spTree>
    <p:extLst>
      <p:ext uri="{BB962C8B-B14F-4D97-AF65-F5344CB8AC3E}">
        <p14:creationId xmlns:p14="http://schemas.microsoft.com/office/powerpoint/2010/main" val="213644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0"/>
            <a:ext cx="7772400" cy="578495"/>
          </a:xfrm>
        </p:spPr>
        <p:txBody>
          <a:bodyPr>
            <a:normAutofit/>
          </a:bodyPr>
          <a:lstStyle/>
          <a:p>
            <a:r>
              <a:rPr lang="es-EC" sz="2000" b="1" dirty="0"/>
              <a:t>Trasposición de matrices</a:t>
            </a:r>
            <a:endParaRPr lang="es-EC" sz="2000" dirty="0"/>
          </a:p>
        </p:txBody>
      </p:sp>
      <p:sp>
        <p:nvSpPr>
          <p:cNvPr id="3" name="2 Subtítulo"/>
          <p:cNvSpPr>
            <a:spLocks noGrp="1"/>
          </p:cNvSpPr>
          <p:nvPr>
            <p:ph type="subTitle" idx="1"/>
          </p:nvPr>
        </p:nvSpPr>
        <p:spPr>
          <a:xfrm>
            <a:off x="827584" y="1172344"/>
            <a:ext cx="7704856" cy="4992960"/>
          </a:xfrm>
        </p:spPr>
        <p:txBody>
          <a:bodyPr>
            <a:noAutofit/>
          </a:bodyPr>
          <a:lstStyle/>
          <a:p>
            <a:pPr algn="just"/>
            <a:r>
              <a:rPr lang="es-EC" sz="1800" b="1" dirty="0"/>
              <a:t>Definimos ya el proceso de trasposición de matrices como el intercambio de renglones y de columnas de una matriz.</a:t>
            </a:r>
          </a:p>
          <a:p>
            <a:pPr algn="l"/>
            <a:r>
              <a:rPr lang="es-EC" sz="1800" dirty="0"/>
              <a:t>1</a:t>
            </a:r>
            <a:r>
              <a:rPr lang="es-EC" sz="1800" b="1" dirty="0"/>
              <a:t>. La traspuesta de una matriz traspuesta es la matriz original misma</a:t>
            </a:r>
            <a:r>
              <a:rPr lang="es-EC" sz="1800" dirty="0"/>
              <a:t>. Por tanto, (</a:t>
            </a:r>
            <a:r>
              <a:rPr lang="es-EC" sz="1800" b="1" dirty="0"/>
              <a:t>A’</a:t>
            </a:r>
            <a:r>
              <a:rPr lang="es-EC" sz="1800" dirty="0"/>
              <a:t>)’ = </a:t>
            </a:r>
            <a:r>
              <a:rPr lang="es-EC" sz="1800" b="1" dirty="0"/>
              <a:t>A</a:t>
            </a:r>
            <a:r>
              <a:rPr lang="es-EC" sz="1800" dirty="0"/>
              <a:t>.</a:t>
            </a:r>
          </a:p>
          <a:p>
            <a:pPr algn="l"/>
            <a:r>
              <a:rPr lang="es-EC" sz="1800" dirty="0"/>
              <a:t>2. Si </a:t>
            </a:r>
            <a:r>
              <a:rPr lang="es-EC" sz="1800" b="1" dirty="0"/>
              <a:t>A </a:t>
            </a:r>
            <a:r>
              <a:rPr lang="es-EC" sz="1800" dirty="0"/>
              <a:t>y </a:t>
            </a:r>
            <a:r>
              <a:rPr lang="es-EC" sz="1800" b="1" dirty="0"/>
              <a:t>B son conformables para la adición, entonces C </a:t>
            </a:r>
            <a:r>
              <a:rPr lang="es-EC" sz="1800" dirty="0"/>
              <a:t>= </a:t>
            </a:r>
            <a:r>
              <a:rPr lang="es-EC" sz="1800" b="1" dirty="0"/>
              <a:t>A </a:t>
            </a:r>
            <a:r>
              <a:rPr lang="es-EC" sz="1800" dirty="0"/>
              <a:t>+ </a:t>
            </a:r>
            <a:r>
              <a:rPr lang="es-EC" sz="1800" b="1" dirty="0"/>
              <a:t>B </a:t>
            </a:r>
            <a:r>
              <a:rPr lang="es-EC" sz="1800" dirty="0"/>
              <a:t>y </a:t>
            </a:r>
            <a:r>
              <a:rPr lang="es-EC" sz="1800" b="1" dirty="0"/>
              <a:t>C’</a:t>
            </a:r>
            <a:r>
              <a:rPr lang="es-EC" sz="1800" dirty="0"/>
              <a:t> = (</a:t>
            </a:r>
            <a:r>
              <a:rPr lang="es-EC" sz="1800" b="1" dirty="0"/>
              <a:t>A </a:t>
            </a:r>
            <a:r>
              <a:rPr lang="es-EC" sz="1800" dirty="0"/>
              <a:t>+ </a:t>
            </a:r>
            <a:r>
              <a:rPr lang="es-EC" sz="1800" b="1" dirty="0"/>
              <a:t>B</a:t>
            </a:r>
            <a:r>
              <a:rPr lang="es-EC" sz="1800" dirty="0"/>
              <a:t>)’ = </a:t>
            </a:r>
            <a:r>
              <a:rPr lang="es-EC" sz="1800" b="1" dirty="0"/>
              <a:t>A’</a:t>
            </a:r>
            <a:r>
              <a:rPr lang="es-EC" sz="1800" dirty="0"/>
              <a:t> + </a:t>
            </a:r>
            <a:r>
              <a:rPr lang="es-EC" sz="1800" b="1" dirty="0"/>
              <a:t>B’</a:t>
            </a:r>
            <a:r>
              <a:rPr lang="es-EC" sz="1800" dirty="0"/>
              <a:t>.</a:t>
            </a:r>
          </a:p>
          <a:p>
            <a:pPr algn="l"/>
            <a:r>
              <a:rPr lang="es-EC" sz="1800" dirty="0"/>
              <a:t>Es decir, la traspuesta de la suma de dos matrices es la suma de sus traspuestas.</a:t>
            </a:r>
          </a:p>
          <a:p>
            <a:pPr algn="l"/>
            <a:r>
              <a:rPr lang="es-EC" sz="1800" dirty="0"/>
              <a:t>3. Si </a:t>
            </a:r>
            <a:r>
              <a:rPr lang="es-EC" sz="1800" b="1" dirty="0"/>
              <a:t>AB </a:t>
            </a:r>
            <a:r>
              <a:rPr lang="es-EC" sz="1800" dirty="0"/>
              <a:t>está definido, entonces (</a:t>
            </a:r>
            <a:r>
              <a:rPr lang="es-EC" sz="1800" b="1" dirty="0"/>
              <a:t>AB</a:t>
            </a:r>
            <a:r>
              <a:rPr lang="es-EC" sz="1800" dirty="0"/>
              <a:t>)’ = </a:t>
            </a:r>
            <a:r>
              <a:rPr lang="es-EC" sz="1800" b="1" dirty="0"/>
              <a:t>B’A’</a:t>
            </a:r>
            <a:r>
              <a:rPr lang="es-EC" sz="1800" dirty="0"/>
              <a:t>. Es decir, la traspuesta del producto de dos matrices es el producto de sus traspuestas en orden contrario.</a:t>
            </a:r>
          </a:p>
          <a:p>
            <a:pPr algn="l"/>
            <a:r>
              <a:rPr lang="es-EC" sz="1800" dirty="0"/>
              <a:t>4. La traspuesta de una matriz identidad </a:t>
            </a:r>
            <a:r>
              <a:rPr lang="es-EC" sz="1800" b="1" dirty="0"/>
              <a:t>I </a:t>
            </a:r>
            <a:r>
              <a:rPr lang="es-EC" sz="1800" dirty="0"/>
              <a:t>es la matriz identidad misma; es decir </a:t>
            </a:r>
            <a:r>
              <a:rPr lang="es-EC" sz="1800" b="1" dirty="0"/>
              <a:t>I’</a:t>
            </a:r>
            <a:r>
              <a:rPr lang="es-EC" sz="1800" dirty="0"/>
              <a:t> = </a:t>
            </a:r>
            <a:r>
              <a:rPr lang="es-EC" sz="1800" b="1" dirty="0"/>
              <a:t>I</a:t>
            </a:r>
            <a:r>
              <a:rPr lang="es-EC" sz="1800" dirty="0"/>
              <a:t>.</a:t>
            </a:r>
          </a:p>
          <a:p>
            <a:pPr algn="l"/>
            <a:r>
              <a:rPr lang="es-EC" sz="1800" dirty="0"/>
              <a:t>5. La traspuesta de un escalar es el escalar mismo. Por tanto, si </a:t>
            </a:r>
            <a:r>
              <a:rPr lang="es-EC" sz="1800" i="1" dirty="0"/>
              <a:t>λ </a:t>
            </a:r>
            <a:r>
              <a:rPr lang="es-EC" sz="1800" dirty="0"/>
              <a:t>es un escalar, </a:t>
            </a:r>
            <a:r>
              <a:rPr lang="es-EC" sz="1800" i="1" dirty="0"/>
              <a:t>λ’</a:t>
            </a:r>
            <a:r>
              <a:rPr lang="el-GR" sz="1800" dirty="0"/>
              <a:t>= </a:t>
            </a:r>
            <a:r>
              <a:rPr lang="el-GR" sz="1800" i="1" dirty="0"/>
              <a:t>λ</a:t>
            </a:r>
            <a:r>
              <a:rPr lang="el-GR" sz="1800" dirty="0"/>
              <a:t>.</a:t>
            </a:r>
          </a:p>
          <a:p>
            <a:pPr algn="l"/>
            <a:r>
              <a:rPr lang="es-EC" sz="1800" dirty="0"/>
              <a:t>6. La traspuesta de (</a:t>
            </a:r>
            <a:r>
              <a:rPr lang="es-EC" sz="1800" i="1" dirty="0"/>
              <a:t>λ</a:t>
            </a:r>
            <a:r>
              <a:rPr lang="es-EC" sz="1800" b="1" dirty="0"/>
              <a:t>A</a:t>
            </a:r>
            <a:r>
              <a:rPr lang="es-EC" sz="1800" dirty="0"/>
              <a:t>)’ es </a:t>
            </a:r>
            <a:r>
              <a:rPr lang="es-EC" sz="1800" i="1" dirty="0"/>
              <a:t>λ’</a:t>
            </a:r>
            <a:r>
              <a:rPr lang="es-EC" sz="1800" b="1" dirty="0"/>
              <a:t>A’</a:t>
            </a:r>
            <a:r>
              <a:rPr lang="es-EC" sz="1800" dirty="0"/>
              <a:t>, donde </a:t>
            </a:r>
            <a:r>
              <a:rPr lang="es-EC" sz="1800" i="1" dirty="0"/>
              <a:t>λ </a:t>
            </a:r>
            <a:r>
              <a:rPr lang="es-EC" sz="1800" dirty="0"/>
              <a:t>es un escalar. </a:t>
            </a:r>
          </a:p>
          <a:p>
            <a:pPr algn="l"/>
            <a:r>
              <a:rPr lang="es-EC" sz="1800" dirty="0"/>
              <a:t>7. Si </a:t>
            </a:r>
            <a:r>
              <a:rPr lang="es-EC" sz="1800" b="1" dirty="0"/>
              <a:t>A </a:t>
            </a:r>
            <a:r>
              <a:rPr lang="es-EC" sz="1800" dirty="0"/>
              <a:t>es una matriz cuadrada tal que </a:t>
            </a:r>
            <a:r>
              <a:rPr lang="es-EC" sz="1800" b="1" dirty="0"/>
              <a:t>A </a:t>
            </a:r>
            <a:r>
              <a:rPr lang="es-EC" sz="1800" dirty="0"/>
              <a:t>= </a:t>
            </a:r>
            <a:r>
              <a:rPr lang="es-EC" sz="1800" b="1" dirty="0"/>
              <a:t>A’</a:t>
            </a:r>
            <a:r>
              <a:rPr lang="es-EC" sz="1800" dirty="0"/>
              <a:t>, entonces </a:t>
            </a:r>
            <a:r>
              <a:rPr lang="es-EC" sz="1800" b="1" dirty="0"/>
              <a:t>A </a:t>
            </a:r>
            <a:r>
              <a:rPr lang="es-EC" sz="1800" dirty="0"/>
              <a:t>es una matriz sim</a:t>
            </a:r>
            <a:r>
              <a:rPr lang="es-EC" sz="1800" dirty="0">
                <a:latin typeface="+mj-lt"/>
              </a:rPr>
              <a:t>étrica</a:t>
            </a:r>
            <a:r>
              <a:rPr lang="es-EC" sz="1500" dirty="0">
                <a:latin typeface="+mj-lt"/>
              </a:rPr>
              <a:t>. </a:t>
            </a:r>
          </a:p>
        </p:txBody>
      </p:sp>
    </p:spTree>
    <p:extLst>
      <p:ext uri="{BB962C8B-B14F-4D97-AF65-F5344CB8AC3E}">
        <p14:creationId xmlns:p14="http://schemas.microsoft.com/office/powerpoint/2010/main" val="3202542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140968"/>
            <a:ext cx="7772400" cy="434479"/>
          </a:xfrm>
        </p:spPr>
        <p:txBody>
          <a:bodyPr>
            <a:normAutofit/>
          </a:bodyPr>
          <a:lstStyle/>
          <a:p>
            <a:r>
              <a:rPr lang="es-EC" sz="2000" b="1" dirty="0"/>
              <a:t>Determinantes</a:t>
            </a:r>
            <a:endParaRPr lang="es-EC" sz="2000" dirty="0"/>
          </a:p>
        </p:txBody>
      </p:sp>
      <p:sp>
        <p:nvSpPr>
          <p:cNvPr id="3" name="2 Subtítulo"/>
          <p:cNvSpPr>
            <a:spLocks noGrp="1"/>
          </p:cNvSpPr>
          <p:nvPr>
            <p:ph type="subTitle" idx="1"/>
          </p:nvPr>
        </p:nvSpPr>
        <p:spPr>
          <a:xfrm>
            <a:off x="755576" y="836712"/>
            <a:ext cx="7632848" cy="2520280"/>
          </a:xfrm>
        </p:spPr>
        <p:txBody>
          <a:bodyPr>
            <a:normAutofit fontScale="55000" lnSpcReduction="20000"/>
          </a:bodyPr>
          <a:lstStyle/>
          <a:p>
            <a:pPr algn="just"/>
            <a:r>
              <a:rPr lang="es-EC" b="1" dirty="0"/>
              <a:t>La inversa de una matriz cuadrada A, denotada por A</a:t>
            </a:r>
            <a:r>
              <a:rPr lang="es-EC" b="1" baseline="30000" dirty="0"/>
              <a:t>−1</a:t>
            </a:r>
            <a:r>
              <a:rPr lang="es-EC" b="1" dirty="0"/>
              <a:t> (se lee A inversa), si existe, es una matriz cuadrada única tal que</a:t>
            </a:r>
            <a:r>
              <a:rPr lang="es-EC" dirty="0"/>
              <a:t>.</a:t>
            </a:r>
          </a:p>
          <a:p>
            <a:pPr algn="just"/>
            <a:r>
              <a:rPr lang="es-EC" b="1" dirty="0"/>
              <a:t>AA</a:t>
            </a:r>
            <a:r>
              <a:rPr lang="es-EC" baseline="30000" dirty="0"/>
              <a:t>−1</a:t>
            </a:r>
            <a:r>
              <a:rPr lang="es-EC" dirty="0"/>
              <a:t> = </a:t>
            </a:r>
            <a:r>
              <a:rPr lang="es-EC" b="1" dirty="0"/>
              <a:t>A</a:t>
            </a:r>
            <a:r>
              <a:rPr lang="es-EC" baseline="30000" dirty="0"/>
              <a:t>−1</a:t>
            </a:r>
            <a:r>
              <a:rPr lang="es-EC" b="1" dirty="0"/>
              <a:t>A =</a:t>
            </a:r>
            <a:r>
              <a:rPr lang="es-EC" dirty="0"/>
              <a:t> </a:t>
            </a:r>
            <a:r>
              <a:rPr lang="es-EC" b="1" dirty="0"/>
              <a:t>I</a:t>
            </a:r>
          </a:p>
          <a:p>
            <a:pPr algn="just"/>
            <a:r>
              <a:rPr lang="es-EC" dirty="0"/>
              <a:t>Propiedades de la inversa</a:t>
            </a:r>
          </a:p>
          <a:p>
            <a:pPr algn="just"/>
            <a:r>
              <a:rPr lang="es-EC" dirty="0"/>
              <a:t>1. (</a:t>
            </a:r>
            <a:r>
              <a:rPr lang="es-EC" b="1" dirty="0"/>
              <a:t>AB</a:t>
            </a:r>
            <a:r>
              <a:rPr lang="es-EC" dirty="0"/>
              <a:t>)</a:t>
            </a:r>
            <a:r>
              <a:rPr lang="es-EC" baseline="30000" dirty="0"/>
              <a:t>−1</a:t>
            </a:r>
            <a:r>
              <a:rPr lang="es-EC" dirty="0"/>
              <a:t> = </a:t>
            </a:r>
            <a:r>
              <a:rPr lang="es-EC" b="1" dirty="0"/>
              <a:t>B</a:t>
            </a:r>
            <a:r>
              <a:rPr lang="es-EC" baseline="30000" dirty="0"/>
              <a:t>−1</a:t>
            </a:r>
            <a:r>
              <a:rPr lang="es-EC" b="1" dirty="0"/>
              <a:t>A</a:t>
            </a:r>
            <a:r>
              <a:rPr lang="es-EC" baseline="30000" dirty="0"/>
              <a:t>−1</a:t>
            </a:r>
            <a:r>
              <a:rPr lang="es-EC" dirty="0"/>
              <a:t>; es decir, la inversa del producto de dos matrices es el producto de sus inversas</a:t>
            </a:r>
          </a:p>
          <a:p>
            <a:pPr algn="just"/>
            <a:r>
              <a:rPr lang="es-EC" dirty="0"/>
              <a:t>en orden opuesto.</a:t>
            </a:r>
          </a:p>
          <a:p>
            <a:pPr algn="just"/>
            <a:r>
              <a:rPr lang="es-EC" dirty="0"/>
              <a:t>2. (</a:t>
            </a:r>
            <a:r>
              <a:rPr lang="es-EC" b="1" dirty="0"/>
              <a:t>A</a:t>
            </a:r>
            <a:r>
              <a:rPr lang="es-EC" baseline="30000" dirty="0"/>
              <a:t>−1</a:t>
            </a:r>
            <a:r>
              <a:rPr lang="es-EC" dirty="0"/>
              <a:t>)’ = (</a:t>
            </a:r>
            <a:r>
              <a:rPr lang="es-EC" b="1" dirty="0"/>
              <a:t>A’</a:t>
            </a:r>
            <a:r>
              <a:rPr lang="es-EC" dirty="0"/>
              <a:t>)</a:t>
            </a:r>
            <a:r>
              <a:rPr lang="es-EC" baseline="30000" dirty="0"/>
              <a:t>−1</a:t>
            </a:r>
            <a:r>
              <a:rPr lang="es-EC" dirty="0"/>
              <a:t>; es decir, la traspuesta de </a:t>
            </a:r>
            <a:r>
              <a:rPr lang="es-EC" b="1" dirty="0"/>
              <a:t>A </a:t>
            </a:r>
            <a:r>
              <a:rPr lang="es-EC" dirty="0"/>
              <a:t>inversa es la inversa de </a:t>
            </a:r>
            <a:r>
              <a:rPr lang="es-EC" b="1" dirty="0"/>
              <a:t>A </a:t>
            </a:r>
            <a:r>
              <a:rPr lang="es-EC" dirty="0"/>
              <a:t>traspuesta.</a:t>
            </a:r>
          </a:p>
          <a:p>
            <a:pPr algn="just"/>
            <a:endParaRPr lang="es-EC" dirty="0"/>
          </a:p>
        </p:txBody>
      </p:sp>
      <p:sp>
        <p:nvSpPr>
          <p:cNvPr id="4" name="1 Título"/>
          <p:cNvSpPr txBox="1">
            <a:spLocks/>
          </p:cNvSpPr>
          <p:nvPr/>
        </p:nvSpPr>
        <p:spPr>
          <a:xfrm>
            <a:off x="838200" y="413048"/>
            <a:ext cx="7772400" cy="4344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Inversión de matrices</a:t>
            </a:r>
            <a:endParaRPr lang="es-EC" sz="2000" dirty="0"/>
          </a:p>
        </p:txBody>
      </p:sp>
      <mc:AlternateContent xmlns:mc="http://schemas.openxmlformats.org/markup-compatibility/2006" xmlns:a14="http://schemas.microsoft.com/office/drawing/2010/main">
        <mc:Choice Requires="a14">
          <p:sp>
            <p:nvSpPr>
              <p:cNvPr id="5" name="2 Subtítulo"/>
              <p:cNvSpPr txBox="1">
                <a:spLocks/>
              </p:cNvSpPr>
              <p:nvPr/>
            </p:nvSpPr>
            <p:spPr>
              <a:xfrm>
                <a:off x="683568" y="3573016"/>
                <a:ext cx="8064896" cy="28803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dirty="0"/>
                  <a:t>Por cada matriz cuadrada </a:t>
                </a:r>
                <a:r>
                  <a:rPr lang="es-EC" b="1" dirty="0"/>
                  <a:t>A </a:t>
                </a:r>
                <a:r>
                  <a:rPr lang="es-EC" dirty="0"/>
                  <a:t>existe un número conocido como el determinante de la</a:t>
                </a:r>
              </a:p>
              <a:p>
                <a:pPr algn="just"/>
                <a:r>
                  <a:rPr lang="es-EC" dirty="0"/>
                  <a:t>matriz, que se denota por det </a:t>
                </a:r>
                <a:r>
                  <a:rPr lang="es-EC" b="1" dirty="0"/>
                  <a:t>A </a:t>
                </a:r>
                <a:r>
                  <a:rPr lang="es-EC" dirty="0"/>
                  <a:t>o por el símbolo | </a:t>
                </a:r>
                <a:r>
                  <a:rPr lang="es-EC" b="1" dirty="0"/>
                  <a:t>A </a:t>
                </a:r>
                <a:r>
                  <a:rPr lang="es-EC" dirty="0"/>
                  <a:t>|, donde | | significa “el determinante de”.</a:t>
                </a:r>
              </a:p>
              <a:p>
                <a:pPr algn="just"/>
                <a:r>
                  <a:rPr lang="es-EC" b="1" dirty="0"/>
                  <a:t>Cálculo de un determinante</a:t>
                </a:r>
              </a:p>
              <a:p>
                <a:pPr algn="just"/>
                <a:r>
                  <a:rPr lang="es-EC" dirty="0"/>
                  <a:t>El proceso de encontrar el valor de un determinante se conoce como </a:t>
                </a:r>
                <a:r>
                  <a:rPr lang="es-EC" i="1" dirty="0"/>
                  <a:t>evaluación</a:t>
                </a:r>
                <a:r>
                  <a:rPr lang="es-EC" dirty="0"/>
                  <a:t>, </a:t>
                </a:r>
                <a:r>
                  <a:rPr lang="es-EC" i="1" dirty="0"/>
                  <a:t>expansión </a:t>
                </a:r>
                <a:r>
                  <a:rPr lang="es-EC" dirty="0"/>
                  <a:t>o </a:t>
                </a:r>
                <a:r>
                  <a:rPr lang="es-EC" i="1" dirty="0"/>
                  <a:t>reducción </a:t>
                </a:r>
                <a:r>
                  <a:rPr lang="es-EC" dirty="0"/>
                  <a:t>del determinante.</a:t>
                </a:r>
              </a:p>
              <a:p>
                <a:pPr algn="just"/>
                <a:r>
                  <a:rPr lang="es-EC" i="1" dirty="0"/>
                  <a:t>Evaluación de un determinante de 2 </a:t>
                </a:r>
                <a:r>
                  <a:rPr lang="es-EC" dirty="0"/>
                  <a:t>× </a:t>
                </a:r>
                <a:r>
                  <a:rPr lang="es-EC" i="1" dirty="0"/>
                  <a:t>2</a:t>
                </a:r>
              </a:p>
              <a:p>
                <a:pPr algn="just"/>
                <a:endParaRPr lang="es-EC" i="1" dirty="0"/>
              </a:p>
              <a:p>
                <a:pPr algn="just"/>
                <a:r>
                  <a:rPr lang="es-EC" i="1" dirty="0"/>
                  <a:t>             </a:t>
                </a:r>
                <a14:m>
                  <m:oMath xmlns:m="http://schemas.openxmlformats.org/officeDocument/2006/math">
                    <m:r>
                      <a:rPr lang="es-EC" b="0" i="1" smtClean="0">
                        <a:latin typeface="Cambria Math"/>
                      </a:rPr>
                      <m:t> </m:t>
                    </m:r>
                    <m:sSub>
                      <m:sSubPr>
                        <m:ctrlPr>
                          <a:rPr lang="es-EC" i="1" smtClean="0">
                            <a:latin typeface="Cambria Math" panose="02040503050406030204" pitchFamily="18" charset="0"/>
                          </a:rPr>
                        </m:ctrlPr>
                      </m:sSubPr>
                      <m:e>
                        <m:r>
                          <a:rPr lang="es-EC" b="0" i="1" smtClean="0">
                            <a:latin typeface="Cambria Math"/>
                          </a:rPr>
                          <m:t>𝑎</m:t>
                        </m:r>
                      </m:e>
                      <m:sub>
                        <m:r>
                          <a:rPr lang="es-EC" b="0" i="1" smtClean="0">
                            <a:latin typeface="Cambria Math"/>
                          </a:rPr>
                          <m:t>11</m:t>
                        </m:r>
                      </m:sub>
                    </m:sSub>
                  </m:oMath>
                </a14:m>
                <a:r>
                  <a:rPr lang="es-EC" dirty="0"/>
                  <a:t>     </a:t>
                </a:r>
                <a14:m>
                  <m:oMath xmlns:m="http://schemas.openxmlformats.org/officeDocument/2006/math">
                    <m:sSub>
                      <m:sSubPr>
                        <m:ctrlPr>
                          <a:rPr lang="es-EC" i="1" dirty="0" smtClean="0">
                            <a:latin typeface="Cambria Math" panose="02040503050406030204" pitchFamily="18" charset="0"/>
                          </a:rPr>
                        </m:ctrlPr>
                      </m:sSubPr>
                      <m:e>
                        <m:r>
                          <a:rPr lang="es-EC" b="0" i="1" dirty="0" smtClean="0">
                            <a:latin typeface="Cambria Math"/>
                          </a:rPr>
                          <m:t>𝑎</m:t>
                        </m:r>
                      </m:e>
                      <m:sub>
                        <m:r>
                          <a:rPr lang="es-EC" b="0" i="1" dirty="0" smtClean="0">
                            <a:latin typeface="Cambria Math"/>
                          </a:rPr>
                          <m:t>12</m:t>
                        </m:r>
                      </m:sub>
                    </m:sSub>
                  </m:oMath>
                </a14:m>
                <a:endParaRPr lang="es-EC" dirty="0"/>
              </a:p>
              <a:p>
                <a:pPr algn="just"/>
                <a:r>
                  <a:rPr lang="es-EC" dirty="0"/>
                  <a:t>    A  =   </a:t>
                </a:r>
                <a14:m>
                  <m:oMath xmlns:m="http://schemas.openxmlformats.org/officeDocument/2006/math">
                    <m:sSub>
                      <m:sSubPr>
                        <m:ctrlPr>
                          <a:rPr lang="es-EC" i="1" smtClean="0">
                            <a:latin typeface="Cambria Math" panose="02040503050406030204" pitchFamily="18" charset="0"/>
                          </a:rPr>
                        </m:ctrlPr>
                      </m:sSubPr>
                      <m:e>
                        <m:r>
                          <a:rPr lang="es-EC" b="0" i="1" smtClean="0">
                            <a:latin typeface="Cambria Math"/>
                          </a:rPr>
                          <m:t> </m:t>
                        </m:r>
                        <m:r>
                          <a:rPr lang="es-EC" b="0" i="1" smtClean="0">
                            <a:latin typeface="Cambria Math"/>
                          </a:rPr>
                          <m:t>𝑎</m:t>
                        </m:r>
                      </m:e>
                      <m:sub>
                        <m:r>
                          <a:rPr lang="es-EC" b="0" i="1" smtClean="0">
                            <a:latin typeface="Cambria Math"/>
                          </a:rPr>
                          <m:t>21</m:t>
                        </m:r>
                      </m:sub>
                    </m:sSub>
                  </m:oMath>
                </a14:m>
                <a:r>
                  <a:rPr lang="es-EC" dirty="0"/>
                  <a:t>    </a:t>
                </a:r>
                <a14:m>
                  <m:oMath xmlns:m="http://schemas.openxmlformats.org/officeDocument/2006/math">
                    <m:sSub>
                      <m:sSubPr>
                        <m:ctrlPr>
                          <a:rPr lang="es-EC" i="1" dirty="0" smtClean="0">
                            <a:latin typeface="Cambria Math" panose="02040503050406030204" pitchFamily="18" charset="0"/>
                          </a:rPr>
                        </m:ctrlPr>
                      </m:sSubPr>
                      <m:e>
                        <m:r>
                          <a:rPr lang="es-EC" b="0" i="1" dirty="0" smtClean="0">
                            <a:latin typeface="Cambria Math"/>
                          </a:rPr>
                          <m:t>𝑎</m:t>
                        </m:r>
                      </m:e>
                      <m:sub>
                        <m:r>
                          <a:rPr lang="es-EC" b="0" i="1" dirty="0" smtClean="0">
                            <a:latin typeface="Cambria Math"/>
                          </a:rPr>
                          <m:t>22</m:t>
                        </m:r>
                      </m:sub>
                    </m:sSub>
                  </m:oMath>
                </a14:m>
                <a:endParaRPr lang="es-EC" dirty="0"/>
              </a:p>
            </p:txBody>
          </p:sp>
        </mc:Choice>
        <mc:Fallback xmlns="">
          <p:sp>
            <p:nvSpPr>
              <p:cNvPr id="5" name="2 Subtítulo"/>
              <p:cNvSpPr txBox="1">
                <a:spLocks noRot="1" noChangeAspect="1" noMove="1" noResize="1" noEditPoints="1" noAdjustHandles="1" noChangeArrowheads="1" noChangeShapeType="1" noTextEdit="1"/>
              </p:cNvSpPr>
              <p:nvPr/>
            </p:nvSpPr>
            <p:spPr>
              <a:xfrm>
                <a:off x="683568" y="3573016"/>
                <a:ext cx="8064896" cy="2880320"/>
              </a:xfrm>
              <a:prstGeom prst="rect">
                <a:avLst/>
              </a:prstGeom>
              <a:blipFill rotWithShape="1">
                <a:blip r:embed="rId2"/>
                <a:stretch>
                  <a:fillRect l="-605" t="-2748" r="-680"/>
                </a:stretch>
              </a:blipFill>
            </p:spPr>
            <p:txBody>
              <a:bodyPr/>
              <a:lstStyle/>
              <a:p>
                <a:r>
                  <a:rPr lang="es-EC">
                    <a:noFill/>
                  </a:rPr>
                  <a:t> </a:t>
                </a:r>
              </a:p>
            </p:txBody>
          </p:sp>
        </mc:Fallback>
      </mc:AlternateContent>
      <p:sp>
        <p:nvSpPr>
          <p:cNvPr id="8" name="7 Corchetes"/>
          <p:cNvSpPr/>
          <p:nvPr/>
        </p:nvSpPr>
        <p:spPr>
          <a:xfrm>
            <a:off x="1403648" y="5776719"/>
            <a:ext cx="1008112" cy="57606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320738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360040"/>
          </a:xfrm>
        </p:spPr>
        <p:txBody>
          <a:bodyPr>
            <a:normAutofit fontScale="90000"/>
          </a:bodyPr>
          <a:lstStyle/>
          <a:p>
            <a:r>
              <a:rPr lang="es-EC" sz="2000" b="1" dirty="0"/>
              <a:t>Propiedades de los determinantes</a:t>
            </a:r>
            <a:endParaRPr lang="es-EC" sz="2000" dirty="0"/>
          </a:p>
        </p:txBody>
      </p:sp>
      <p:sp>
        <p:nvSpPr>
          <p:cNvPr id="3" name="2 Subtítulo"/>
          <p:cNvSpPr>
            <a:spLocks noGrp="1"/>
          </p:cNvSpPr>
          <p:nvPr>
            <p:ph type="subTitle" idx="1"/>
          </p:nvPr>
        </p:nvSpPr>
        <p:spPr>
          <a:xfrm>
            <a:off x="395536" y="908720"/>
            <a:ext cx="8352928" cy="5472608"/>
          </a:xfrm>
        </p:spPr>
        <p:txBody>
          <a:bodyPr>
            <a:normAutofit fontScale="55000" lnSpcReduction="20000"/>
          </a:bodyPr>
          <a:lstStyle/>
          <a:p>
            <a:pPr algn="just"/>
            <a:r>
              <a:rPr lang="es-EC" dirty="0"/>
              <a:t>1. Una matriz cuyo determinante tiene un valor de cero se denomina </a:t>
            </a:r>
            <a:r>
              <a:rPr lang="es-EC" b="1" dirty="0"/>
              <a:t>matriz singular</a:t>
            </a:r>
            <a:r>
              <a:rPr lang="es-EC" dirty="0"/>
              <a:t>, mientras que aquélla con un determinante diferente de cero se denomina </a:t>
            </a:r>
            <a:r>
              <a:rPr lang="es-EC" b="1" dirty="0"/>
              <a:t>matriz no singular</a:t>
            </a:r>
            <a:r>
              <a:rPr lang="es-EC" dirty="0"/>
              <a:t>. No hay inversa de una matriz como la recién definida para una matriz singular.</a:t>
            </a:r>
          </a:p>
          <a:p>
            <a:pPr algn="just"/>
            <a:endParaRPr lang="es-EC" dirty="0"/>
          </a:p>
          <a:p>
            <a:pPr algn="just"/>
            <a:r>
              <a:rPr lang="es-EC" dirty="0"/>
              <a:t>2. Si todos los elementos de cualquier renglón de </a:t>
            </a:r>
            <a:r>
              <a:rPr lang="es-EC" b="1" dirty="0"/>
              <a:t>A </a:t>
            </a:r>
            <a:r>
              <a:rPr lang="es-EC" dirty="0"/>
              <a:t>son cero, su determinante es cero.</a:t>
            </a:r>
          </a:p>
          <a:p>
            <a:pPr algn="just"/>
            <a:r>
              <a:rPr lang="es-EC" dirty="0"/>
              <a:t> </a:t>
            </a:r>
          </a:p>
          <a:p>
            <a:pPr algn="just"/>
            <a:r>
              <a:rPr lang="es-EC" dirty="0"/>
              <a:t>3. | </a:t>
            </a:r>
            <a:r>
              <a:rPr lang="es-EC" b="1" dirty="0"/>
              <a:t>A’</a:t>
            </a:r>
            <a:r>
              <a:rPr lang="es-EC" dirty="0"/>
              <a:t> | = | </a:t>
            </a:r>
            <a:r>
              <a:rPr lang="es-EC" b="1" dirty="0"/>
              <a:t>A </a:t>
            </a:r>
            <a:r>
              <a:rPr lang="es-EC" dirty="0"/>
              <a:t>|; es decir, los determinantes de </a:t>
            </a:r>
            <a:r>
              <a:rPr lang="es-EC" b="1" dirty="0"/>
              <a:t>A </a:t>
            </a:r>
            <a:r>
              <a:rPr lang="es-EC" dirty="0"/>
              <a:t>y de </a:t>
            </a:r>
            <a:r>
              <a:rPr lang="es-EC" b="1" dirty="0"/>
              <a:t>A </a:t>
            </a:r>
            <a:r>
              <a:rPr lang="es-EC" dirty="0"/>
              <a:t>traspuesta son los mismos.</a:t>
            </a:r>
          </a:p>
          <a:p>
            <a:pPr algn="just"/>
            <a:endParaRPr lang="es-EC" dirty="0"/>
          </a:p>
          <a:p>
            <a:pPr algn="just"/>
            <a:r>
              <a:rPr lang="es-EC" dirty="0"/>
              <a:t>4. El intercambio de dos renglones cualesquiera o de dos columnas cualesquiera de una matriz </a:t>
            </a:r>
            <a:r>
              <a:rPr lang="es-EC" b="1" dirty="0"/>
              <a:t>A </a:t>
            </a:r>
            <a:r>
              <a:rPr lang="es-EC" dirty="0"/>
              <a:t>cambian el signo de | </a:t>
            </a:r>
            <a:r>
              <a:rPr lang="es-EC" b="1" dirty="0"/>
              <a:t>A </a:t>
            </a:r>
            <a:r>
              <a:rPr lang="es-EC" dirty="0"/>
              <a:t>|.</a:t>
            </a:r>
          </a:p>
          <a:p>
            <a:pPr algn="just"/>
            <a:endParaRPr lang="es-EC" dirty="0"/>
          </a:p>
          <a:p>
            <a:pPr algn="just"/>
            <a:r>
              <a:rPr lang="es-EC" dirty="0"/>
              <a:t>5. Si cada elemento de un renglón o de una columna de </a:t>
            </a:r>
            <a:r>
              <a:rPr lang="es-EC" b="1" dirty="0"/>
              <a:t>A </a:t>
            </a:r>
            <a:r>
              <a:rPr lang="es-EC" dirty="0"/>
              <a:t>se multiplica por un escalar </a:t>
            </a:r>
            <a:r>
              <a:rPr lang="es-EC" i="1" dirty="0"/>
              <a:t>λ</a:t>
            </a:r>
            <a:r>
              <a:rPr lang="es-EC" dirty="0"/>
              <a:t>, entonces | </a:t>
            </a:r>
            <a:r>
              <a:rPr lang="es-EC" b="1" dirty="0"/>
              <a:t>A </a:t>
            </a:r>
            <a:r>
              <a:rPr lang="es-EC" dirty="0"/>
              <a:t>| se multiplica por </a:t>
            </a:r>
            <a:r>
              <a:rPr lang="el-GR" i="1" dirty="0"/>
              <a:t>λ</a:t>
            </a:r>
            <a:r>
              <a:rPr lang="el-GR" dirty="0"/>
              <a:t>.</a:t>
            </a:r>
            <a:endParaRPr lang="es-EC" dirty="0"/>
          </a:p>
          <a:p>
            <a:pPr algn="just"/>
            <a:endParaRPr lang="es-EC" dirty="0"/>
          </a:p>
          <a:p>
            <a:pPr algn="just"/>
            <a:r>
              <a:rPr lang="es-EC" dirty="0"/>
              <a:t>6. Si dos renglones o columnas de una matriz son idénticas, su determinante es cero.</a:t>
            </a:r>
          </a:p>
          <a:p>
            <a:pPr algn="just"/>
            <a:endParaRPr lang="es-EC" dirty="0"/>
          </a:p>
          <a:p>
            <a:pPr algn="just"/>
            <a:r>
              <a:rPr lang="es-EC" dirty="0"/>
              <a:t>7. Si un renglón o una columna de una matriz es un múltiplo de otro renglón o columna de esa matriz, su determinante es cero.</a:t>
            </a:r>
          </a:p>
          <a:p>
            <a:pPr algn="just"/>
            <a:endParaRPr lang="es-EC" dirty="0"/>
          </a:p>
          <a:p>
            <a:pPr algn="just"/>
            <a:r>
              <a:rPr lang="es-EC" dirty="0"/>
              <a:t>8. | </a:t>
            </a:r>
            <a:r>
              <a:rPr lang="es-EC" b="1" dirty="0"/>
              <a:t>AB </a:t>
            </a:r>
            <a:r>
              <a:rPr lang="es-EC" dirty="0"/>
              <a:t>| = | </a:t>
            </a:r>
            <a:r>
              <a:rPr lang="es-EC" b="1" dirty="0"/>
              <a:t>A </a:t>
            </a:r>
            <a:r>
              <a:rPr lang="es-EC" dirty="0"/>
              <a:t>|| </a:t>
            </a:r>
            <a:r>
              <a:rPr lang="es-EC" b="1" dirty="0"/>
              <a:t>B </a:t>
            </a:r>
            <a:r>
              <a:rPr lang="es-EC" dirty="0"/>
              <a:t>|; es decir, el determinante del producto de dos matrices es el producto de sus determinantes (individuales).</a:t>
            </a:r>
          </a:p>
        </p:txBody>
      </p:sp>
    </p:spTree>
    <p:extLst>
      <p:ext uri="{BB962C8B-B14F-4D97-AF65-F5344CB8AC3E}">
        <p14:creationId xmlns:p14="http://schemas.microsoft.com/office/powerpoint/2010/main" val="3684321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0"/>
            <a:ext cx="7772400" cy="362471"/>
          </a:xfrm>
        </p:spPr>
        <p:txBody>
          <a:bodyPr>
            <a:normAutofit fontScale="90000"/>
          </a:bodyPr>
          <a:lstStyle/>
          <a:p>
            <a:r>
              <a:rPr lang="es-EC" sz="2000" b="1" dirty="0"/>
              <a:t>Rango de una matriz</a:t>
            </a:r>
            <a:endParaRPr lang="es-EC" sz="2000" dirty="0"/>
          </a:p>
        </p:txBody>
      </p:sp>
      <p:sp>
        <p:nvSpPr>
          <p:cNvPr id="3" name="2 Subtítulo"/>
          <p:cNvSpPr>
            <a:spLocks noGrp="1"/>
          </p:cNvSpPr>
          <p:nvPr>
            <p:ph type="subTitle" idx="1"/>
          </p:nvPr>
        </p:nvSpPr>
        <p:spPr>
          <a:xfrm>
            <a:off x="179512" y="548680"/>
            <a:ext cx="8856984" cy="6192688"/>
          </a:xfrm>
        </p:spPr>
        <p:txBody>
          <a:bodyPr>
            <a:normAutofit fontScale="55000" lnSpcReduction="20000"/>
          </a:bodyPr>
          <a:lstStyle/>
          <a:p>
            <a:pPr algn="just"/>
            <a:r>
              <a:rPr lang="es-EC" dirty="0"/>
              <a:t>El rango de una matriz es el orden de la sub matriz cuadrada más grande cuyo determinante no sea cero.</a:t>
            </a:r>
          </a:p>
          <a:p>
            <a:pPr algn="just"/>
            <a:r>
              <a:rPr lang="es-EC" b="1" dirty="0"/>
              <a:t>Menor</a:t>
            </a:r>
            <a:endParaRPr lang="es-EC" dirty="0"/>
          </a:p>
          <a:p>
            <a:pPr algn="just"/>
            <a:r>
              <a:rPr lang="es-EC" dirty="0"/>
              <a:t>Si se borra el renglón </a:t>
            </a:r>
            <a:r>
              <a:rPr lang="es-EC" i="1" dirty="0"/>
              <a:t>i</a:t>
            </a:r>
            <a:r>
              <a:rPr lang="es-EC" dirty="0"/>
              <a:t>-ésimo y la columna </a:t>
            </a:r>
            <a:r>
              <a:rPr lang="es-EC" i="1" dirty="0"/>
              <a:t>j</a:t>
            </a:r>
            <a:r>
              <a:rPr lang="es-EC" dirty="0"/>
              <a:t>-ésima de una matriz </a:t>
            </a:r>
            <a:r>
              <a:rPr lang="es-EC" b="1" dirty="0"/>
              <a:t>A </a:t>
            </a:r>
            <a:r>
              <a:rPr lang="es-EC" dirty="0"/>
              <a:t>de </a:t>
            </a:r>
            <a:r>
              <a:rPr lang="es-EC" i="1" dirty="0"/>
              <a:t>N </a:t>
            </a:r>
            <a:r>
              <a:rPr lang="es-EC" dirty="0"/>
              <a:t>× </a:t>
            </a:r>
            <a:r>
              <a:rPr lang="es-EC" i="1" dirty="0"/>
              <a:t>N</a:t>
            </a:r>
            <a:r>
              <a:rPr lang="es-EC" dirty="0"/>
              <a:t>, el determinante de la sub matriz resultante se denomina el </a:t>
            </a:r>
            <a:r>
              <a:rPr lang="es-EC" b="1" dirty="0"/>
              <a:t>menor </a:t>
            </a:r>
            <a:r>
              <a:rPr lang="es-EC" dirty="0"/>
              <a:t>del elemento </a:t>
            </a:r>
            <a:r>
              <a:rPr lang="es-EC" i="1" dirty="0"/>
              <a:t>a</a:t>
            </a:r>
            <a:r>
              <a:rPr lang="es-EC" i="1" baseline="-25000" dirty="0"/>
              <a:t>ij</a:t>
            </a:r>
            <a:r>
              <a:rPr lang="es-EC" i="1" dirty="0"/>
              <a:t> </a:t>
            </a:r>
            <a:r>
              <a:rPr lang="es-EC" dirty="0"/>
              <a:t>(el elemento en el intercepto del renglón </a:t>
            </a:r>
            <a:r>
              <a:rPr lang="es-EC" i="1" dirty="0"/>
              <a:t>i</a:t>
            </a:r>
            <a:r>
              <a:rPr lang="es-EC" dirty="0"/>
              <a:t>-ésimo y de la columna </a:t>
            </a:r>
            <a:r>
              <a:rPr lang="es-EC" i="1" dirty="0"/>
              <a:t>j</a:t>
            </a:r>
            <a:r>
              <a:rPr lang="es-EC" dirty="0"/>
              <a:t>-ésima) y se denota por | </a:t>
            </a:r>
            <a:r>
              <a:rPr lang="es-EC" b="1" dirty="0"/>
              <a:t>M</a:t>
            </a:r>
            <a:r>
              <a:rPr lang="es-EC" i="1" baseline="-25000" dirty="0"/>
              <a:t>i j</a:t>
            </a:r>
            <a:r>
              <a:rPr lang="es-EC" i="1" dirty="0"/>
              <a:t> </a:t>
            </a:r>
            <a:r>
              <a:rPr lang="es-EC" dirty="0"/>
              <a:t>|.</a:t>
            </a:r>
          </a:p>
          <a:p>
            <a:pPr algn="just"/>
            <a:r>
              <a:rPr lang="es-EC" b="1" dirty="0"/>
              <a:t>Cofactor</a:t>
            </a:r>
          </a:p>
          <a:p>
            <a:pPr algn="just"/>
            <a:r>
              <a:rPr lang="es-EC" dirty="0"/>
              <a:t>El cofactor del elemento </a:t>
            </a:r>
            <a:r>
              <a:rPr lang="es-EC" i="1" dirty="0"/>
              <a:t>aij </a:t>
            </a:r>
            <a:r>
              <a:rPr lang="es-EC" dirty="0"/>
              <a:t>de una matriz </a:t>
            </a:r>
            <a:r>
              <a:rPr lang="es-EC" b="1" dirty="0"/>
              <a:t>A </a:t>
            </a:r>
            <a:r>
              <a:rPr lang="es-EC" dirty="0"/>
              <a:t>de </a:t>
            </a:r>
            <a:r>
              <a:rPr lang="es-EC" i="1" dirty="0"/>
              <a:t>N </a:t>
            </a:r>
            <a:r>
              <a:rPr lang="es-EC" dirty="0"/>
              <a:t>× </a:t>
            </a:r>
            <a:r>
              <a:rPr lang="es-EC" i="1" dirty="0"/>
              <a:t>N</a:t>
            </a:r>
            <a:r>
              <a:rPr lang="es-EC" dirty="0"/>
              <a:t>, denotado por </a:t>
            </a:r>
            <a:r>
              <a:rPr lang="es-EC" i="1" dirty="0"/>
              <a:t>cij</a:t>
            </a:r>
            <a:r>
              <a:rPr lang="es-EC" dirty="0"/>
              <a:t>, se define como</a:t>
            </a:r>
          </a:p>
          <a:p>
            <a:pPr algn="just"/>
            <a:r>
              <a:rPr lang="es-EC" i="1" dirty="0"/>
              <a:t>c</a:t>
            </a:r>
            <a:r>
              <a:rPr lang="es-EC" i="1" baseline="-25000" dirty="0"/>
              <a:t>ij</a:t>
            </a:r>
            <a:r>
              <a:rPr lang="es-EC" i="1" dirty="0"/>
              <a:t> =</a:t>
            </a:r>
            <a:r>
              <a:rPr lang="es-EC" dirty="0"/>
              <a:t> ( −1)</a:t>
            </a:r>
            <a:r>
              <a:rPr lang="es-EC" i="1" baseline="30000" dirty="0"/>
              <a:t>i</a:t>
            </a:r>
            <a:r>
              <a:rPr lang="es-EC" baseline="30000" dirty="0"/>
              <a:t>+</a:t>
            </a:r>
            <a:r>
              <a:rPr lang="es-EC" i="1" baseline="30000" dirty="0"/>
              <a:t>j</a:t>
            </a:r>
            <a:r>
              <a:rPr lang="es-EC" i="1" dirty="0"/>
              <a:t> </a:t>
            </a:r>
            <a:r>
              <a:rPr lang="es-EC" dirty="0"/>
              <a:t>|</a:t>
            </a:r>
            <a:r>
              <a:rPr lang="es-EC" b="1" dirty="0"/>
              <a:t>M</a:t>
            </a:r>
            <a:r>
              <a:rPr lang="es-EC" b="1" baseline="-25000" dirty="0"/>
              <a:t>ij</a:t>
            </a:r>
            <a:r>
              <a:rPr lang="es-EC" b="1" dirty="0"/>
              <a:t> </a:t>
            </a:r>
            <a:r>
              <a:rPr lang="es-EC" dirty="0"/>
              <a:t>|</a:t>
            </a:r>
          </a:p>
          <a:p>
            <a:pPr algn="just"/>
            <a:r>
              <a:rPr lang="es-EC" dirty="0"/>
              <a:t>En otras palabras, un cofactor es un menor </a:t>
            </a:r>
            <a:r>
              <a:rPr lang="es-EC" i="1" dirty="0"/>
              <a:t>con un signo asociado</a:t>
            </a:r>
            <a:r>
              <a:rPr lang="es-EC" dirty="0"/>
              <a:t>, con signo positivo si </a:t>
            </a:r>
            <a:r>
              <a:rPr lang="es-EC" i="1" dirty="0"/>
              <a:t>i </a:t>
            </a:r>
            <a:r>
              <a:rPr lang="es-EC" dirty="0"/>
              <a:t>+ </a:t>
            </a:r>
            <a:r>
              <a:rPr lang="es-EC" i="1" dirty="0"/>
              <a:t>j </a:t>
            </a:r>
            <a:r>
              <a:rPr lang="es-EC" dirty="0"/>
              <a:t>es par y negativo si </a:t>
            </a:r>
            <a:r>
              <a:rPr lang="es-EC" i="1" dirty="0"/>
              <a:t>i </a:t>
            </a:r>
            <a:r>
              <a:rPr lang="es-EC" dirty="0"/>
              <a:t>+ </a:t>
            </a:r>
            <a:r>
              <a:rPr lang="es-EC" i="1" dirty="0"/>
              <a:t>j </a:t>
            </a:r>
            <a:r>
              <a:rPr lang="es-EC" dirty="0"/>
              <a:t>es impar.</a:t>
            </a:r>
          </a:p>
          <a:p>
            <a:pPr algn="just"/>
            <a:endParaRPr lang="es-EC" dirty="0"/>
          </a:p>
          <a:p>
            <a:pPr algn="just"/>
            <a:r>
              <a:rPr lang="es-EC" b="1" dirty="0"/>
              <a:t>Matriz de cofactores</a:t>
            </a:r>
          </a:p>
          <a:p>
            <a:pPr algn="just"/>
            <a:endParaRPr lang="es-EC" i="1" dirty="0"/>
          </a:p>
          <a:p>
            <a:pPr algn="just"/>
            <a:r>
              <a:rPr lang="es-EC" dirty="0"/>
              <a:t>Al remplazar los elementos </a:t>
            </a:r>
            <a:r>
              <a:rPr lang="es-EC" i="1" dirty="0"/>
              <a:t>aij </a:t>
            </a:r>
            <a:r>
              <a:rPr lang="es-EC" dirty="0"/>
              <a:t>de una matriz </a:t>
            </a:r>
            <a:r>
              <a:rPr lang="es-EC" b="1" dirty="0"/>
              <a:t>A </a:t>
            </a:r>
            <a:r>
              <a:rPr lang="es-EC" dirty="0"/>
              <a:t>por sus cofactores obtenemos una matriz conocida </a:t>
            </a:r>
            <a:r>
              <a:rPr lang="pt-BR" dirty="0"/>
              <a:t>como </a:t>
            </a:r>
            <a:r>
              <a:rPr lang="pt-BR" b="1" dirty="0"/>
              <a:t>matriz de cofactores </a:t>
            </a:r>
            <a:r>
              <a:rPr lang="pt-BR" dirty="0"/>
              <a:t>de </a:t>
            </a:r>
            <a:r>
              <a:rPr lang="pt-BR" b="1" dirty="0"/>
              <a:t>A</a:t>
            </a:r>
            <a:r>
              <a:rPr lang="pt-BR" dirty="0"/>
              <a:t>, denotada por (cof </a:t>
            </a:r>
            <a:r>
              <a:rPr lang="pt-BR" b="1" dirty="0"/>
              <a:t>A</a:t>
            </a:r>
            <a:r>
              <a:rPr lang="pt-BR" dirty="0"/>
              <a:t>).</a:t>
            </a:r>
          </a:p>
          <a:p>
            <a:pPr algn="just"/>
            <a:endParaRPr lang="es-EC" b="1" dirty="0"/>
          </a:p>
          <a:p>
            <a:pPr algn="just"/>
            <a:r>
              <a:rPr lang="es-EC" b="1" dirty="0"/>
              <a:t>Matriz adjunta</a:t>
            </a:r>
          </a:p>
          <a:p>
            <a:pPr algn="just"/>
            <a:endParaRPr lang="es-EC" b="1" i="1" dirty="0"/>
          </a:p>
          <a:p>
            <a:pPr algn="just"/>
            <a:r>
              <a:rPr lang="es-EC" dirty="0"/>
              <a:t>La matriz adjunta, escrita como (adj </a:t>
            </a:r>
            <a:r>
              <a:rPr lang="es-EC" b="1" dirty="0"/>
              <a:t>A</a:t>
            </a:r>
            <a:r>
              <a:rPr lang="es-EC" dirty="0"/>
              <a:t>), es la traspuesta de la matriz de cofactores; es decir,</a:t>
            </a:r>
          </a:p>
          <a:p>
            <a:pPr algn="just"/>
            <a:r>
              <a:rPr lang="es-EC" dirty="0"/>
              <a:t>(adj </a:t>
            </a:r>
            <a:r>
              <a:rPr lang="es-EC" b="1" dirty="0"/>
              <a:t>A</a:t>
            </a:r>
            <a:r>
              <a:rPr lang="es-EC" dirty="0"/>
              <a:t>) = (cof </a:t>
            </a:r>
            <a:r>
              <a:rPr lang="es-EC" b="1" dirty="0"/>
              <a:t>A</a:t>
            </a:r>
            <a:r>
              <a:rPr lang="es-EC" dirty="0"/>
              <a:t>)’.</a:t>
            </a:r>
            <a:endParaRPr lang="es-EC" b="1" dirty="0"/>
          </a:p>
        </p:txBody>
      </p:sp>
    </p:spTree>
    <p:extLst>
      <p:ext uri="{BB962C8B-B14F-4D97-AF65-F5344CB8AC3E}">
        <p14:creationId xmlns:p14="http://schemas.microsoft.com/office/powerpoint/2010/main" val="190952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1"/>
            <a:ext cx="7772400" cy="432048"/>
          </a:xfrm>
        </p:spPr>
        <p:txBody>
          <a:bodyPr>
            <a:normAutofit/>
          </a:bodyPr>
          <a:lstStyle/>
          <a:p>
            <a:r>
              <a:rPr lang="es-EC" sz="2000" dirty="0"/>
              <a:t>Clasificación</a:t>
            </a:r>
          </a:p>
        </p:txBody>
      </p:sp>
      <p:sp>
        <p:nvSpPr>
          <p:cNvPr id="3" name="2 Subtítulo"/>
          <p:cNvSpPr>
            <a:spLocks noGrp="1"/>
          </p:cNvSpPr>
          <p:nvPr>
            <p:ph type="subTitle" idx="1"/>
          </p:nvPr>
        </p:nvSpPr>
        <p:spPr>
          <a:xfrm>
            <a:off x="1043608" y="836712"/>
            <a:ext cx="7776864" cy="5400600"/>
          </a:xfrm>
        </p:spPr>
        <p:txBody>
          <a:bodyPr>
            <a:normAutofit lnSpcReduction="10000"/>
          </a:bodyPr>
          <a:lstStyle/>
          <a:p>
            <a:pPr algn="just">
              <a:spcBef>
                <a:spcPts val="0"/>
              </a:spcBef>
            </a:pPr>
            <a:r>
              <a:rPr lang="es-EC" sz="1800" dirty="0"/>
              <a:t>Esta ciencia tiene diferentes clasificaciones según los ámbitos de estudio y aplicación, pero de manera general, todas estas clasificaciones se agrupan en dos amplias categorías:  según Gujarati</a:t>
            </a:r>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endParaRPr lang="es-EC" sz="1800" dirty="0"/>
          </a:p>
          <a:p>
            <a:pPr algn="just">
              <a:spcBef>
                <a:spcPts val="0"/>
              </a:spcBef>
            </a:pPr>
            <a:r>
              <a:rPr lang="es-EC" sz="1800" dirty="0"/>
              <a:t>La teórica  desarrolla  los métodos apropiados para medir las relaciones económicas especificadas por los modelos econométricos. Aquí se apoya en gran medida en la estadística matemática, uno de los métodos mas comunes es el de mínimos cuadrados. La econometría teórica debe expresar los supuestos de este método, sus propiedades y lo que les sucede cuando no se cumplen uno o más de los supuestos del método.</a:t>
            </a:r>
          </a:p>
          <a:p>
            <a:pPr algn="just">
              <a:spcBef>
                <a:spcPts val="0"/>
              </a:spcBef>
            </a:pPr>
            <a:endParaRPr lang="es-EC" sz="1800" dirty="0"/>
          </a:p>
          <a:p>
            <a:pPr algn="just">
              <a:spcBef>
                <a:spcPts val="0"/>
              </a:spcBef>
            </a:pPr>
            <a:r>
              <a:rPr lang="es-EC" sz="1800" dirty="0"/>
              <a:t>La aplicada emplea herramientas de econometría teórica, para el estudio específico de algunas áreas económicas y de negocios, como por ejemplo: inversiones, demanda y oferta, producción, entre otras.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92" t="27382" r="21296" b="50595"/>
          <a:stretch/>
        </p:blipFill>
        <p:spPr bwMode="auto">
          <a:xfrm>
            <a:off x="2160177" y="1889921"/>
            <a:ext cx="5167086" cy="161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8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0"/>
            <a:ext cx="7772400" cy="362471"/>
          </a:xfrm>
        </p:spPr>
        <p:txBody>
          <a:bodyPr>
            <a:normAutofit fontScale="90000"/>
          </a:bodyPr>
          <a:lstStyle/>
          <a:p>
            <a:r>
              <a:rPr lang="es-EC" sz="2000" b="1" dirty="0"/>
              <a:t>Forma de encontrar la inversa de una matriz cuadrada</a:t>
            </a:r>
            <a:endParaRPr lang="es-EC" sz="2000"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331639" y="764704"/>
                <a:ext cx="6840759" cy="3096344"/>
              </a:xfrm>
            </p:spPr>
            <p:txBody>
              <a:bodyPr>
                <a:normAutofit fontScale="55000" lnSpcReduction="20000"/>
              </a:bodyPr>
              <a:lstStyle/>
              <a:p>
                <a:pPr algn="just"/>
                <a:r>
                  <a:rPr lang="es-EC" dirty="0"/>
                  <a:t>Si </a:t>
                </a:r>
                <a:r>
                  <a:rPr lang="es-EC" b="1" dirty="0"/>
                  <a:t>A </a:t>
                </a:r>
                <a:r>
                  <a:rPr lang="es-EC" dirty="0"/>
                  <a:t>es cuadrada y no singular su inversa </a:t>
                </a:r>
                <a:r>
                  <a:rPr lang="es-EC" b="1" dirty="0"/>
                  <a:t>A</a:t>
                </a:r>
                <a:r>
                  <a:rPr lang="es-EC" baseline="30000" dirty="0"/>
                  <a:t>−1</a:t>
                </a:r>
                <a:r>
                  <a:rPr lang="es-EC" dirty="0"/>
                  <a:t> se encuentra de la siguiente manera:</a:t>
                </a:r>
              </a:p>
              <a:p>
                <a:pPr algn="just"/>
                <a:r>
                  <a:rPr lang="es-EC" b="1" dirty="0"/>
                  <a:t>A</a:t>
                </a:r>
                <a:r>
                  <a:rPr lang="es-EC" baseline="30000" dirty="0"/>
                  <a:t>−1</a:t>
                </a:r>
                <a:r>
                  <a:rPr lang="es-EC" dirty="0"/>
                  <a:t> = </a:t>
                </a:r>
                <a14:m>
                  <m:oMath xmlns:m="http://schemas.openxmlformats.org/officeDocument/2006/math">
                    <m:f>
                      <m:fPr>
                        <m:ctrlPr>
                          <a:rPr lang="es-EC" i="1" smtClean="0">
                            <a:latin typeface="Cambria Math" panose="02040503050406030204" pitchFamily="18" charset="0"/>
                          </a:rPr>
                        </m:ctrlPr>
                      </m:fPr>
                      <m:num>
                        <m:r>
                          <a:rPr lang="es-EC" b="0" i="1" smtClean="0">
                            <a:latin typeface="Cambria Math"/>
                          </a:rPr>
                          <m:t>1</m:t>
                        </m:r>
                      </m:num>
                      <m:den>
                        <m:d>
                          <m:dPr>
                            <m:begChr m:val="["/>
                            <m:endChr m:val="]"/>
                            <m:ctrlPr>
                              <a:rPr lang="es-EC" i="1" smtClean="0">
                                <a:latin typeface="Cambria Math" panose="02040503050406030204" pitchFamily="18" charset="0"/>
                              </a:rPr>
                            </m:ctrlPr>
                          </m:dPr>
                          <m:e>
                            <m:r>
                              <a:rPr lang="es-EC" b="0" i="1" smtClean="0">
                                <a:latin typeface="Cambria Math"/>
                              </a:rPr>
                              <m:t>𝐴</m:t>
                            </m:r>
                          </m:e>
                        </m:d>
                      </m:den>
                    </m:f>
                  </m:oMath>
                </a14:m>
                <a:r>
                  <a:rPr lang="es-EC" dirty="0"/>
                  <a:t> (</a:t>
                </a:r>
                <a:r>
                  <a:rPr lang="es-EC" dirty="0" err="1"/>
                  <a:t>adj</a:t>
                </a:r>
                <a:r>
                  <a:rPr lang="es-EC" dirty="0"/>
                  <a:t> A)</a:t>
                </a:r>
              </a:p>
              <a:p>
                <a:pPr algn="just"/>
                <a:r>
                  <a:rPr lang="es-EC" dirty="0"/>
                  <a:t>Los pasos comprendidos en el cálculo son los siguientes: </a:t>
                </a:r>
              </a:p>
              <a:p>
                <a:pPr algn="just"/>
                <a:r>
                  <a:rPr lang="es-EC" dirty="0"/>
                  <a:t>1. Encontrar el determinante de </a:t>
                </a:r>
                <a:r>
                  <a:rPr lang="es-EC" b="1" dirty="0"/>
                  <a:t>A</a:t>
                </a:r>
                <a:r>
                  <a:rPr lang="es-EC" dirty="0"/>
                  <a:t>. Si es diferente de cero, proceda al paso 2.</a:t>
                </a:r>
              </a:p>
              <a:p>
                <a:pPr algn="just"/>
                <a:r>
                  <a:rPr lang="es-EC" dirty="0"/>
                  <a:t>2. Remplazar cada elemento </a:t>
                </a:r>
                <a:r>
                  <a:rPr lang="es-EC" i="1" dirty="0" err="1"/>
                  <a:t>ai</a:t>
                </a:r>
                <a:r>
                  <a:rPr lang="es-EC" i="1" dirty="0"/>
                  <a:t> j </a:t>
                </a:r>
                <a:r>
                  <a:rPr lang="es-EC" dirty="0"/>
                  <a:t>de </a:t>
                </a:r>
                <a:r>
                  <a:rPr lang="es-EC" b="1" dirty="0"/>
                  <a:t>A </a:t>
                </a:r>
                <a:r>
                  <a:rPr lang="es-EC" dirty="0"/>
                  <a:t>por su cofactor para obtener la matriz de cofactores.</a:t>
                </a:r>
              </a:p>
              <a:p>
                <a:pPr algn="just"/>
                <a:r>
                  <a:rPr lang="es-EC" dirty="0"/>
                  <a:t>3. Trasponer la matriz de cofactores para obtener la matriz adjunta.</a:t>
                </a:r>
              </a:p>
              <a:p>
                <a:pPr algn="just"/>
                <a:r>
                  <a:rPr lang="es-EC" dirty="0"/>
                  <a:t>4. Dividir cada elemento de la matriz adjunta por | </a:t>
                </a:r>
                <a:r>
                  <a:rPr lang="es-EC" b="1" dirty="0"/>
                  <a:t>A </a:t>
                </a:r>
                <a:r>
                  <a:rPr lang="es-EC" dirty="0"/>
                  <a:t>|.</a:t>
                </a: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331639" y="764704"/>
                <a:ext cx="6840759" cy="3096344"/>
              </a:xfrm>
              <a:blipFill rotWithShape="1">
                <a:blip r:embed="rId2"/>
                <a:stretch>
                  <a:fillRect l="-712" t="-2559" r="-712"/>
                </a:stretch>
              </a:blipFill>
            </p:spPr>
            <p:txBody>
              <a:bodyPr/>
              <a:lstStyle/>
              <a:p>
                <a:r>
                  <a:rPr lang="es-EC">
                    <a:noFill/>
                  </a:rPr>
                  <a:t> </a:t>
                </a:r>
              </a:p>
            </p:txBody>
          </p:sp>
        </mc:Fallback>
      </mc:AlternateContent>
      <p:sp>
        <p:nvSpPr>
          <p:cNvPr id="4" name="1 Título"/>
          <p:cNvSpPr txBox="1">
            <a:spLocks/>
          </p:cNvSpPr>
          <p:nvPr/>
        </p:nvSpPr>
        <p:spPr>
          <a:xfrm>
            <a:off x="838200" y="3786609"/>
            <a:ext cx="7772400" cy="3624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dirty="0"/>
              <a:t>Método matricial para el modelo de regresión lineal</a:t>
            </a:r>
          </a:p>
        </p:txBody>
      </p:sp>
      <p:sp>
        <p:nvSpPr>
          <p:cNvPr id="5" name="2 Subtítulo"/>
          <p:cNvSpPr txBox="1">
            <a:spLocks/>
          </p:cNvSpPr>
          <p:nvPr/>
        </p:nvSpPr>
        <p:spPr>
          <a:xfrm>
            <a:off x="1259632" y="4451941"/>
            <a:ext cx="6912767" cy="1641355"/>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dirty="0"/>
              <a:t>Una gran ventaja del álgebra matricial sobre la escalar (álgebra elemental que trata con escalares o números reales) es que proporciona un método compacto de manejo de modelos de regresión que implican cualquier número de variables; una vez formulado y resuelto en notación matricial el modelo de </a:t>
            </a:r>
            <a:r>
              <a:rPr lang="es-EC" i="1" dirty="0"/>
              <a:t>k </a:t>
            </a:r>
            <a:r>
              <a:rPr lang="es-EC" dirty="0"/>
              <a:t>variables, la solución es aplicable a una, dos, tres o cualquier número de variables.</a:t>
            </a:r>
          </a:p>
        </p:txBody>
      </p:sp>
    </p:spTree>
    <p:extLst>
      <p:ext uri="{BB962C8B-B14F-4D97-AF65-F5344CB8AC3E}">
        <p14:creationId xmlns:p14="http://schemas.microsoft.com/office/powerpoint/2010/main" val="3031105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8"/>
            <a:ext cx="7772400" cy="432048"/>
          </a:xfrm>
        </p:spPr>
        <p:txBody>
          <a:bodyPr>
            <a:normAutofit/>
          </a:bodyPr>
          <a:lstStyle/>
          <a:p>
            <a:r>
              <a:rPr lang="es-EC" sz="2000" b="1" dirty="0"/>
              <a:t>Método matricial para el modelo de regresión lineal</a:t>
            </a:r>
            <a:endParaRPr lang="es-EC" sz="2000" dirty="0"/>
          </a:p>
        </p:txBody>
      </p:sp>
      <p:sp>
        <p:nvSpPr>
          <p:cNvPr id="3" name="2 Subtítulo"/>
          <p:cNvSpPr>
            <a:spLocks noGrp="1"/>
          </p:cNvSpPr>
          <p:nvPr>
            <p:ph type="subTitle" idx="1"/>
          </p:nvPr>
        </p:nvSpPr>
        <p:spPr>
          <a:xfrm>
            <a:off x="1115616" y="980728"/>
            <a:ext cx="7272808" cy="4536504"/>
          </a:xfrm>
        </p:spPr>
        <p:txBody>
          <a:bodyPr>
            <a:normAutofit fontScale="55000" lnSpcReduction="20000"/>
          </a:bodyPr>
          <a:lstStyle/>
          <a:p>
            <a:pPr algn="just"/>
            <a:r>
              <a:rPr lang="es-EC" dirty="0"/>
              <a:t>Si generalizamos los modelos de regresión lineal de dos y tres variables, el modelo de regresión poblacional de </a:t>
            </a:r>
            <a:r>
              <a:rPr lang="es-EC" i="1" dirty="0"/>
              <a:t>k </a:t>
            </a:r>
            <a:r>
              <a:rPr lang="es-EC" dirty="0"/>
              <a:t>variables (FRP) con la variable dependiente </a:t>
            </a:r>
            <a:r>
              <a:rPr lang="es-EC" i="1" dirty="0"/>
              <a:t>Y </a:t>
            </a:r>
            <a:r>
              <a:rPr lang="es-EC" dirty="0" err="1"/>
              <a:t>y</a:t>
            </a:r>
            <a:r>
              <a:rPr lang="es-EC" dirty="0"/>
              <a:t> </a:t>
            </a:r>
            <a:r>
              <a:rPr lang="es-EC" i="1" dirty="0"/>
              <a:t>k </a:t>
            </a:r>
            <a:r>
              <a:rPr lang="es-EC" dirty="0"/>
              <a:t>− 1 variables explicativas </a:t>
            </a:r>
            <a:r>
              <a:rPr lang="es-EC" i="1" dirty="0"/>
              <a:t>X</a:t>
            </a:r>
            <a:r>
              <a:rPr lang="es-EC" baseline="-25000" dirty="0"/>
              <a:t>2</a:t>
            </a:r>
            <a:r>
              <a:rPr lang="es-EC" dirty="0"/>
              <a:t>, </a:t>
            </a:r>
            <a:r>
              <a:rPr lang="es-EC" i="1" dirty="0"/>
              <a:t>X</a:t>
            </a:r>
            <a:r>
              <a:rPr lang="es-EC" baseline="-25000" dirty="0"/>
              <a:t>3</a:t>
            </a:r>
            <a:r>
              <a:rPr lang="es-EC" dirty="0"/>
              <a:t>, . . . , </a:t>
            </a:r>
            <a:r>
              <a:rPr lang="es-EC" i="1" dirty="0"/>
              <a:t>X</a:t>
            </a:r>
            <a:r>
              <a:rPr lang="es-EC" i="1" baseline="-25000" dirty="0"/>
              <a:t>k</a:t>
            </a:r>
            <a:r>
              <a:rPr lang="es-EC" i="1" dirty="0"/>
              <a:t> </a:t>
            </a:r>
            <a:r>
              <a:rPr lang="es-EC" dirty="0"/>
              <a:t>puede escribirse así:</a:t>
            </a:r>
          </a:p>
          <a:p>
            <a:pPr algn="just"/>
            <a:endParaRPr lang="es-EC" dirty="0"/>
          </a:p>
          <a:p>
            <a:pPr algn="just"/>
            <a:r>
              <a:rPr lang="es-EC" dirty="0"/>
              <a:t>FRP: </a:t>
            </a:r>
            <a:r>
              <a:rPr lang="es-EC" i="1" dirty="0"/>
              <a:t>Yi = </a:t>
            </a:r>
            <a:r>
              <a:rPr lang="el-GR" i="1" dirty="0"/>
              <a:t>β</a:t>
            </a:r>
            <a:r>
              <a:rPr lang="el-GR" baseline="-25000" dirty="0"/>
              <a:t>1</a:t>
            </a:r>
            <a:r>
              <a:rPr lang="el-GR" dirty="0"/>
              <a:t> + </a:t>
            </a:r>
            <a:r>
              <a:rPr lang="el-GR" i="1" dirty="0"/>
              <a:t>β</a:t>
            </a:r>
            <a:r>
              <a:rPr lang="el-GR" baseline="-25000" dirty="0"/>
              <a:t>2</a:t>
            </a:r>
            <a:r>
              <a:rPr lang="es-EC" i="1" dirty="0"/>
              <a:t>X</a:t>
            </a:r>
            <a:r>
              <a:rPr lang="es-EC" baseline="-25000" dirty="0"/>
              <a:t>2</a:t>
            </a:r>
            <a:r>
              <a:rPr lang="es-EC" i="1" baseline="-25000" dirty="0"/>
              <a:t>i</a:t>
            </a:r>
            <a:r>
              <a:rPr lang="es-EC" i="1" dirty="0"/>
              <a:t> </a:t>
            </a:r>
            <a:r>
              <a:rPr lang="es-EC" dirty="0"/>
              <a:t>+ </a:t>
            </a:r>
            <a:r>
              <a:rPr lang="el-GR" i="1" dirty="0"/>
              <a:t>β</a:t>
            </a:r>
            <a:r>
              <a:rPr lang="el-GR" baseline="-25000" dirty="0"/>
              <a:t>3</a:t>
            </a:r>
            <a:r>
              <a:rPr lang="es-EC" i="1" dirty="0"/>
              <a:t>X</a:t>
            </a:r>
            <a:r>
              <a:rPr lang="es-EC" baseline="-25000" dirty="0"/>
              <a:t>3</a:t>
            </a:r>
            <a:r>
              <a:rPr lang="es-EC" i="1" baseline="-25000" dirty="0"/>
              <a:t>i</a:t>
            </a:r>
            <a:r>
              <a:rPr lang="es-EC" i="1" dirty="0"/>
              <a:t> </a:t>
            </a:r>
            <a:r>
              <a:rPr lang="es-EC" dirty="0"/>
              <a:t>+· · ·+</a:t>
            </a:r>
            <a:r>
              <a:rPr lang="el-GR" i="1" dirty="0"/>
              <a:t>β</a:t>
            </a:r>
            <a:r>
              <a:rPr lang="es-EC" i="1" baseline="-25000" dirty="0"/>
              <a:t>k</a:t>
            </a:r>
            <a:r>
              <a:rPr lang="es-EC" i="1" dirty="0"/>
              <a:t> X</a:t>
            </a:r>
            <a:r>
              <a:rPr lang="es-EC" i="1" baseline="-25000" dirty="0"/>
              <a:t>ki</a:t>
            </a:r>
            <a:r>
              <a:rPr lang="es-EC" i="1" dirty="0"/>
              <a:t> </a:t>
            </a:r>
            <a:r>
              <a:rPr lang="es-EC" dirty="0"/>
              <a:t>+ </a:t>
            </a:r>
            <a:r>
              <a:rPr lang="es-EC" i="1" dirty="0"/>
              <a:t>u</a:t>
            </a:r>
            <a:r>
              <a:rPr lang="es-EC" i="1" baseline="-25000" dirty="0"/>
              <a:t>i</a:t>
            </a:r>
            <a:r>
              <a:rPr lang="es-EC" i="1" dirty="0"/>
              <a:t> </a:t>
            </a:r>
          </a:p>
          <a:p>
            <a:pPr algn="just"/>
            <a:endParaRPr lang="es-EC" i="1" dirty="0"/>
          </a:p>
          <a:p>
            <a:pPr algn="just"/>
            <a:r>
              <a:rPr lang="es-EC" i="1" dirty="0"/>
              <a:t>i= </a:t>
            </a:r>
            <a:r>
              <a:rPr lang="es-EC" dirty="0"/>
              <a:t> 1, 2, 3, </a:t>
            </a:r>
            <a:r>
              <a:rPr lang="es-EC" i="1" dirty="0"/>
              <a:t>. . . </a:t>
            </a:r>
            <a:r>
              <a:rPr lang="es-EC" dirty="0"/>
              <a:t>, </a:t>
            </a:r>
            <a:r>
              <a:rPr lang="es-EC" i="1" dirty="0"/>
              <a:t>n</a:t>
            </a:r>
          </a:p>
          <a:p>
            <a:pPr algn="just"/>
            <a:endParaRPr lang="es-EC" i="1" dirty="0"/>
          </a:p>
          <a:p>
            <a:pPr algn="just"/>
            <a:r>
              <a:rPr lang="es-EC" dirty="0"/>
              <a:t>donde </a:t>
            </a:r>
            <a:r>
              <a:rPr lang="es-EC" i="1" dirty="0"/>
              <a:t>β</a:t>
            </a:r>
            <a:r>
              <a:rPr lang="es-EC" dirty="0"/>
              <a:t>1  el intercepto, </a:t>
            </a:r>
            <a:r>
              <a:rPr lang="es-EC" i="1" dirty="0"/>
              <a:t>β</a:t>
            </a:r>
            <a:r>
              <a:rPr lang="es-EC" dirty="0"/>
              <a:t>2 a </a:t>
            </a:r>
            <a:r>
              <a:rPr lang="es-EC" i="1" dirty="0"/>
              <a:t>βk </a:t>
            </a:r>
            <a:r>
              <a:rPr lang="es-EC" dirty="0"/>
              <a:t> coeficientes parciales de pendientes</a:t>
            </a:r>
          </a:p>
          <a:p>
            <a:pPr algn="just"/>
            <a:r>
              <a:rPr lang="es-EC" i="1" dirty="0"/>
              <a:t>u </a:t>
            </a:r>
            <a:r>
              <a:rPr lang="es-EC" dirty="0"/>
              <a:t> término de perturbación estocástica e </a:t>
            </a:r>
            <a:r>
              <a:rPr lang="es-EC" i="1" dirty="0"/>
              <a:t>i </a:t>
            </a:r>
            <a:r>
              <a:rPr lang="es-EC" dirty="0"/>
              <a:t> </a:t>
            </a:r>
            <a:r>
              <a:rPr lang="es-EC" i="1" dirty="0"/>
              <a:t>i</a:t>
            </a:r>
            <a:r>
              <a:rPr lang="es-EC" dirty="0"/>
              <a:t>-</a:t>
            </a:r>
            <a:r>
              <a:rPr lang="es-EC" dirty="0" err="1"/>
              <a:t>ésima</a:t>
            </a:r>
            <a:r>
              <a:rPr lang="es-EC" dirty="0"/>
              <a:t> observación, con </a:t>
            </a:r>
            <a:r>
              <a:rPr lang="es-EC" i="1" dirty="0"/>
              <a:t>n </a:t>
            </a:r>
            <a:r>
              <a:rPr lang="es-EC" dirty="0"/>
              <a:t>como tamaño de la población.</a:t>
            </a:r>
          </a:p>
          <a:p>
            <a:pPr algn="just"/>
            <a:endParaRPr lang="es-EC" dirty="0"/>
          </a:p>
          <a:p>
            <a:pPr algn="just"/>
            <a:r>
              <a:rPr lang="es-EC" dirty="0"/>
              <a:t>La FRP se interpreta en la forma usual: la media o el valor esperado de </a:t>
            </a:r>
            <a:r>
              <a:rPr lang="es-EC" i="1" dirty="0"/>
              <a:t>Y </a:t>
            </a:r>
            <a:r>
              <a:rPr lang="es-EC" dirty="0"/>
              <a:t>condicionado a los valores fijos de </a:t>
            </a:r>
            <a:r>
              <a:rPr lang="es-EC" i="1" dirty="0"/>
              <a:t>X</a:t>
            </a:r>
            <a:r>
              <a:rPr lang="es-EC" baseline="-25000" dirty="0"/>
              <a:t>2</a:t>
            </a:r>
            <a:r>
              <a:rPr lang="es-EC" dirty="0"/>
              <a:t>, </a:t>
            </a:r>
            <a:r>
              <a:rPr lang="es-EC" i="1" dirty="0"/>
              <a:t>X</a:t>
            </a:r>
            <a:r>
              <a:rPr lang="es-EC" baseline="-25000" dirty="0"/>
              <a:t>3</a:t>
            </a:r>
            <a:r>
              <a:rPr lang="es-EC" dirty="0"/>
              <a:t>, . . . , </a:t>
            </a:r>
            <a:r>
              <a:rPr lang="es-EC" i="1" dirty="0"/>
              <a:t>X</a:t>
            </a:r>
            <a:r>
              <a:rPr lang="es-EC" i="1" baseline="-25000" dirty="0"/>
              <a:t>k</a:t>
            </a:r>
            <a:r>
              <a:rPr lang="es-EC" dirty="0"/>
              <a:t>, es decir </a:t>
            </a:r>
            <a:r>
              <a:rPr lang="es-EC" i="1" dirty="0"/>
              <a:t>E</a:t>
            </a:r>
            <a:r>
              <a:rPr lang="es-EC" dirty="0"/>
              <a:t>(</a:t>
            </a:r>
            <a:r>
              <a:rPr lang="es-EC" i="1" dirty="0"/>
              <a:t>Y </a:t>
            </a:r>
            <a:r>
              <a:rPr lang="es-EC" dirty="0"/>
              <a:t>| </a:t>
            </a:r>
            <a:r>
              <a:rPr lang="es-EC" i="1" dirty="0"/>
              <a:t>X</a:t>
            </a:r>
            <a:r>
              <a:rPr lang="es-EC" baseline="-25000" dirty="0"/>
              <a:t>2</a:t>
            </a:r>
            <a:r>
              <a:rPr lang="es-EC" i="1" baseline="-25000" dirty="0"/>
              <a:t>i</a:t>
            </a:r>
            <a:r>
              <a:rPr lang="es-EC" dirty="0"/>
              <a:t>, </a:t>
            </a:r>
            <a:r>
              <a:rPr lang="es-EC" i="1" dirty="0"/>
              <a:t>X</a:t>
            </a:r>
            <a:r>
              <a:rPr lang="es-EC" baseline="-25000" dirty="0"/>
              <a:t>3</a:t>
            </a:r>
            <a:r>
              <a:rPr lang="es-EC" i="1" baseline="-25000" dirty="0"/>
              <a:t>i</a:t>
            </a:r>
            <a:r>
              <a:rPr lang="es-EC" dirty="0"/>
              <a:t>, . . . , </a:t>
            </a:r>
            <a:r>
              <a:rPr lang="es-EC" i="1" dirty="0"/>
              <a:t>X</a:t>
            </a:r>
            <a:r>
              <a:rPr lang="es-EC" i="1" baseline="-25000" dirty="0"/>
              <a:t>ki</a:t>
            </a:r>
            <a:r>
              <a:rPr lang="es-EC" dirty="0"/>
              <a:t>).</a:t>
            </a:r>
          </a:p>
          <a:p>
            <a:pPr algn="just"/>
            <a:r>
              <a:rPr lang="es-EC" dirty="0"/>
              <a:t>El sistema de ecuaciones se escribe en una forma alterna.</a:t>
            </a:r>
          </a:p>
        </p:txBody>
      </p:sp>
    </p:spTree>
    <p:extLst>
      <p:ext uri="{BB962C8B-B14F-4D97-AF65-F5344CB8AC3E}">
        <p14:creationId xmlns:p14="http://schemas.microsoft.com/office/powerpoint/2010/main" val="136253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1196752"/>
            <a:ext cx="7560840" cy="5184576"/>
          </a:xfrm>
        </p:spPr>
        <p:txBody>
          <a:bodyPr>
            <a:normAutofit fontScale="55000" lnSpcReduction="20000"/>
          </a:bodyPr>
          <a:lstStyle/>
          <a:p>
            <a:pPr algn="just"/>
            <a:r>
              <a:rPr lang="es-EC" dirty="0"/>
              <a:t>Tenemos en expresión matricial</a:t>
            </a:r>
          </a:p>
          <a:p>
            <a:pPr algn="just"/>
            <a:endParaRPr lang="es-EC" dirty="0"/>
          </a:p>
          <a:p>
            <a:pPr algn="just"/>
            <a:endParaRPr lang="es-EC" dirty="0"/>
          </a:p>
          <a:p>
            <a:pPr algn="just"/>
            <a:endParaRPr lang="es-EC" dirty="0"/>
          </a:p>
          <a:p>
            <a:pPr algn="just"/>
            <a:endParaRPr lang="es-EC" dirty="0"/>
          </a:p>
          <a:p>
            <a:pPr algn="just"/>
            <a:endParaRPr lang="es-EC" dirty="0"/>
          </a:p>
          <a:p>
            <a:pPr algn="just"/>
            <a:endParaRPr lang="es-EC" dirty="0"/>
          </a:p>
          <a:p>
            <a:pPr algn="just"/>
            <a:endParaRPr lang="es-EC" dirty="0"/>
          </a:p>
          <a:p>
            <a:pPr algn="just"/>
            <a:endParaRPr lang="es-EC" dirty="0"/>
          </a:p>
          <a:p>
            <a:pPr algn="just"/>
            <a:endParaRPr lang="es-EC" dirty="0"/>
          </a:p>
          <a:p>
            <a:pPr algn="just"/>
            <a:r>
              <a:rPr lang="es-EC" dirty="0"/>
              <a:t>donde </a:t>
            </a:r>
            <a:r>
              <a:rPr lang="es-EC" b="1" dirty="0"/>
              <a:t>y </a:t>
            </a:r>
            <a:r>
              <a:rPr lang="es-EC" dirty="0"/>
              <a:t> vector columna </a:t>
            </a:r>
            <a:r>
              <a:rPr lang="es-EC" i="1" dirty="0"/>
              <a:t>n </a:t>
            </a:r>
            <a:r>
              <a:rPr lang="es-EC" dirty="0"/>
              <a:t>× 1 de observaciones sobre la variable dependiente </a:t>
            </a:r>
            <a:r>
              <a:rPr lang="es-EC" i="1" dirty="0"/>
              <a:t>Y.</a:t>
            </a:r>
          </a:p>
          <a:p>
            <a:pPr algn="just"/>
            <a:r>
              <a:rPr lang="es-EC" b="1" dirty="0"/>
              <a:t>X </a:t>
            </a:r>
            <a:r>
              <a:rPr lang="es-EC" dirty="0"/>
              <a:t> matriz </a:t>
            </a:r>
            <a:r>
              <a:rPr lang="es-EC" i="1" dirty="0"/>
              <a:t>n </a:t>
            </a:r>
            <a:r>
              <a:rPr lang="es-EC" dirty="0"/>
              <a:t>× </a:t>
            </a:r>
            <a:r>
              <a:rPr lang="es-EC" i="1" dirty="0"/>
              <a:t>k</a:t>
            </a:r>
            <a:r>
              <a:rPr lang="es-EC" dirty="0"/>
              <a:t>, con </a:t>
            </a:r>
            <a:r>
              <a:rPr lang="es-EC" i="1" dirty="0"/>
              <a:t>n </a:t>
            </a:r>
            <a:r>
              <a:rPr lang="es-EC" dirty="0"/>
              <a:t>observaciones sobre las </a:t>
            </a:r>
            <a:r>
              <a:rPr lang="es-EC" i="1" dirty="0"/>
              <a:t>k </a:t>
            </a:r>
            <a:r>
              <a:rPr lang="es-EC" dirty="0"/>
              <a:t>− 1 variables </a:t>
            </a:r>
            <a:r>
              <a:rPr lang="es-EC" i="1" dirty="0"/>
              <a:t>X</a:t>
            </a:r>
            <a:r>
              <a:rPr lang="es-EC" baseline="-25000" dirty="0"/>
              <a:t>2</a:t>
            </a:r>
            <a:r>
              <a:rPr lang="es-EC" dirty="0"/>
              <a:t> a </a:t>
            </a:r>
            <a:r>
              <a:rPr lang="es-EC" i="1" dirty="0"/>
              <a:t>X</a:t>
            </a:r>
            <a:r>
              <a:rPr lang="es-EC" i="1" baseline="-25000" dirty="0"/>
              <a:t>k</a:t>
            </a:r>
            <a:r>
              <a:rPr lang="es-EC" dirty="0"/>
              <a:t>, y la primera columna de números 1 representa el término del intercepto. (Esta matriz se conoce también como </a:t>
            </a:r>
            <a:r>
              <a:rPr lang="es-EC" b="1" dirty="0"/>
              <a:t>matriz de datos</a:t>
            </a:r>
            <a:r>
              <a:rPr lang="es-EC" dirty="0"/>
              <a:t>.)</a:t>
            </a:r>
          </a:p>
          <a:p>
            <a:pPr algn="just"/>
            <a:r>
              <a:rPr lang="es-EC" b="1" dirty="0"/>
              <a:t>β </a:t>
            </a:r>
            <a:r>
              <a:rPr lang="es-EC" dirty="0"/>
              <a:t> vector columna </a:t>
            </a:r>
            <a:r>
              <a:rPr lang="es-EC" i="1" dirty="0"/>
              <a:t>k </a:t>
            </a:r>
            <a:r>
              <a:rPr lang="es-EC" dirty="0"/>
              <a:t>× 1 de los parámetros desconocidos </a:t>
            </a:r>
            <a:r>
              <a:rPr lang="es-EC" i="1" dirty="0"/>
              <a:t>β</a:t>
            </a:r>
            <a:r>
              <a:rPr lang="es-EC" baseline="-25000" dirty="0"/>
              <a:t>1</a:t>
            </a:r>
            <a:r>
              <a:rPr lang="es-EC" dirty="0"/>
              <a:t>, </a:t>
            </a:r>
            <a:r>
              <a:rPr lang="es-EC" i="1" dirty="0"/>
              <a:t>β</a:t>
            </a:r>
            <a:r>
              <a:rPr lang="es-EC" baseline="-25000" dirty="0"/>
              <a:t>2</a:t>
            </a:r>
            <a:r>
              <a:rPr lang="es-EC" dirty="0"/>
              <a:t>, . . . , </a:t>
            </a:r>
            <a:r>
              <a:rPr lang="es-EC" i="1" dirty="0"/>
              <a:t>β</a:t>
            </a:r>
            <a:r>
              <a:rPr lang="es-EC" i="1" baseline="-25000" dirty="0"/>
              <a:t>k</a:t>
            </a:r>
            <a:r>
              <a:rPr lang="es-EC" i="1" dirty="0"/>
              <a:t>.</a:t>
            </a:r>
          </a:p>
          <a:p>
            <a:pPr algn="just"/>
            <a:r>
              <a:rPr lang="es-EC" b="1" dirty="0"/>
              <a:t>u </a:t>
            </a:r>
            <a:r>
              <a:rPr lang="es-EC" dirty="0"/>
              <a:t> vector columna </a:t>
            </a:r>
            <a:r>
              <a:rPr lang="es-EC" i="1" dirty="0"/>
              <a:t>n </a:t>
            </a:r>
            <a:r>
              <a:rPr lang="es-EC" dirty="0"/>
              <a:t>× 1 de </a:t>
            </a:r>
            <a:r>
              <a:rPr lang="es-EC" i="1" dirty="0"/>
              <a:t>n </a:t>
            </a:r>
            <a:r>
              <a:rPr lang="es-EC" dirty="0"/>
              <a:t>perturbaciones </a:t>
            </a:r>
            <a:r>
              <a:rPr lang="es-EC" i="1" dirty="0"/>
              <a:t>u</a:t>
            </a:r>
            <a:r>
              <a:rPr lang="es-EC" i="1" baseline="-25000" dirty="0"/>
              <a:t>i</a:t>
            </a:r>
          </a:p>
          <a:p>
            <a:pPr algn="just"/>
            <a:r>
              <a:rPr lang="es-EC" dirty="0"/>
              <a:t>El sistema se conoce como </a:t>
            </a:r>
            <a:r>
              <a:rPr lang="es-EC" i="1" dirty="0"/>
              <a:t>representación matricial del modelo de regresión lineal general (de k variables)</a:t>
            </a:r>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79" t="57540" r="30615" b="22727"/>
          <a:stretch/>
        </p:blipFill>
        <p:spPr bwMode="auto">
          <a:xfrm>
            <a:off x="2771800" y="1772816"/>
            <a:ext cx="3888432" cy="159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96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564904"/>
            <a:ext cx="7772400" cy="648072"/>
          </a:xfrm>
        </p:spPr>
        <p:txBody>
          <a:bodyPr>
            <a:normAutofit fontScale="90000"/>
          </a:bodyPr>
          <a:lstStyle/>
          <a:p>
            <a:r>
              <a:rPr lang="es-EC" sz="2000" dirty="0"/>
              <a:t>Unidad 2</a:t>
            </a:r>
            <a:br>
              <a:rPr lang="es-EC" sz="2000" dirty="0"/>
            </a:br>
            <a:r>
              <a:rPr lang="es-EC" sz="2000" dirty="0"/>
              <a:t>El Modelo de Regresión simple</a:t>
            </a:r>
          </a:p>
        </p:txBody>
      </p:sp>
      <p:sp>
        <p:nvSpPr>
          <p:cNvPr id="3" name="2 Subtítulo"/>
          <p:cNvSpPr>
            <a:spLocks noGrp="1"/>
          </p:cNvSpPr>
          <p:nvPr>
            <p:ph type="subTitle" idx="1"/>
          </p:nvPr>
        </p:nvSpPr>
        <p:spPr>
          <a:xfrm>
            <a:off x="395536" y="332656"/>
            <a:ext cx="8208912" cy="2448272"/>
          </a:xfrm>
        </p:spPr>
        <p:txBody>
          <a:bodyPr>
            <a:normAutofit fontScale="55000" lnSpcReduction="20000"/>
          </a:bodyPr>
          <a:lstStyle/>
          <a:p>
            <a:pPr algn="just"/>
            <a:r>
              <a:rPr lang="es-EC" dirty="0"/>
              <a:t>El sistema se conoce como </a:t>
            </a:r>
            <a:r>
              <a:rPr lang="es-EC" i="1" dirty="0"/>
              <a:t>representación matricial del modelo de regresión lineal general (de k variables)</a:t>
            </a:r>
            <a:r>
              <a:rPr lang="es-EC" dirty="0"/>
              <a:t>. Se escribe en forma más compacta como:</a:t>
            </a:r>
          </a:p>
          <a:p>
            <a:pPr algn="just"/>
            <a:r>
              <a:rPr lang="es-EC" b="1" dirty="0"/>
              <a:t>Y        = </a:t>
            </a:r>
            <a:r>
              <a:rPr lang="es-EC" dirty="0"/>
              <a:t>     </a:t>
            </a:r>
            <a:r>
              <a:rPr lang="es-EC" b="1" dirty="0"/>
              <a:t>X           </a:t>
            </a:r>
            <a:r>
              <a:rPr lang="el-GR" b="1" dirty="0"/>
              <a:t>β </a:t>
            </a:r>
            <a:r>
              <a:rPr lang="es-EC" b="1" dirty="0"/>
              <a:t>    </a:t>
            </a:r>
            <a:r>
              <a:rPr lang="el-GR" dirty="0"/>
              <a:t>+ </a:t>
            </a:r>
            <a:r>
              <a:rPr lang="es-EC" dirty="0"/>
              <a:t>       </a:t>
            </a:r>
            <a:r>
              <a:rPr lang="es-EC" b="1" dirty="0"/>
              <a:t>u</a:t>
            </a:r>
          </a:p>
          <a:p>
            <a:pPr algn="just"/>
            <a:r>
              <a:rPr lang="pt-BR" i="1" dirty="0"/>
              <a:t>n </a:t>
            </a:r>
            <a:r>
              <a:rPr lang="pt-BR" dirty="0"/>
              <a:t>× 1         </a:t>
            </a:r>
            <a:r>
              <a:rPr lang="pt-BR" i="1" dirty="0"/>
              <a:t>n </a:t>
            </a:r>
            <a:r>
              <a:rPr lang="pt-BR" dirty="0"/>
              <a:t>×</a:t>
            </a:r>
            <a:r>
              <a:rPr lang="pt-BR" i="1" dirty="0"/>
              <a:t>k    </a:t>
            </a:r>
            <a:r>
              <a:rPr lang="pt-BR" i="1" dirty="0" err="1"/>
              <a:t>k</a:t>
            </a:r>
            <a:r>
              <a:rPr lang="pt-BR" dirty="0"/>
              <a:t>× 1          </a:t>
            </a:r>
            <a:r>
              <a:rPr lang="pt-BR" i="1" dirty="0"/>
              <a:t>n </a:t>
            </a:r>
            <a:r>
              <a:rPr lang="pt-BR" dirty="0"/>
              <a:t>× 1</a:t>
            </a:r>
          </a:p>
          <a:p>
            <a:pPr algn="just"/>
            <a:r>
              <a:rPr lang="es-EC" dirty="0"/>
              <a:t>la ecuación se </a:t>
            </a:r>
            <a:r>
              <a:rPr lang="es-EC" dirty="0" err="1"/>
              <a:t>escribeEl</a:t>
            </a:r>
            <a:r>
              <a:rPr lang="es-EC" dirty="0"/>
              <a:t> método de mínimos cuadrados ordinarios (MCO) tan sólo como:</a:t>
            </a:r>
          </a:p>
          <a:p>
            <a:pPr algn="just"/>
            <a:r>
              <a:rPr lang="es-EC" b="1" dirty="0"/>
              <a:t>y =</a:t>
            </a:r>
            <a:r>
              <a:rPr lang="es-EC" dirty="0"/>
              <a:t> </a:t>
            </a:r>
            <a:r>
              <a:rPr lang="es-EC" b="1" dirty="0"/>
              <a:t>X</a:t>
            </a:r>
            <a:r>
              <a:rPr lang="el-GR" b="1" dirty="0"/>
              <a:t>β </a:t>
            </a:r>
            <a:r>
              <a:rPr lang="el-GR" dirty="0"/>
              <a:t>+ </a:t>
            </a:r>
            <a:r>
              <a:rPr lang="es-EC" b="1" dirty="0"/>
              <a:t>u</a:t>
            </a:r>
          </a:p>
          <a:p>
            <a:pPr algn="just"/>
            <a:endParaRPr lang="es-EC" b="1" dirty="0"/>
          </a:p>
          <a:p>
            <a:pPr algn="just"/>
            <a:r>
              <a:rPr lang="es-EC" i="1" dirty="0"/>
              <a:t>Y</a:t>
            </a:r>
            <a:r>
              <a:rPr lang="es-EC" i="1" baseline="-25000" dirty="0"/>
              <a:t>i</a:t>
            </a:r>
            <a:r>
              <a:rPr lang="es-EC" i="1" dirty="0"/>
              <a:t> =</a:t>
            </a:r>
            <a:r>
              <a:rPr lang="es-EC" dirty="0"/>
              <a:t> </a:t>
            </a:r>
            <a:r>
              <a:rPr lang="el-GR" i="1" dirty="0"/>
              <a:t>β</a:t>
            </a:r>
            <a:r>
              <a:rPr lang="el-GR" baseline="-25000" dirty="0"/>
              <a:t>1</a:t>
            </a:r>
            <a:r>
              <a:rPr lang="el-GR" dirty="0"/>
              <a:t> + </a:t>
            </a:r>
            <a:r>
              <a:rPr lang="el-GR" i="1" dirty="0"/>
              <a:t>β</a:t>
            </a:r>
            <a:r>
              <a:rPr lang="el-GR" baseline="-25000" dirty="0"/>
              <a:t>2</a:t>
            </a:r>
            <a:r>
              <a:rPr lang="es-EC" i="1" dirty="0"/>
              <a:t>X</a:t>
            </a:r>
            <a:r>
              <a:rPr lang="es-EC" i="1" baseline="-25000" dirty="0"/>
              <a:t>i</a:t>
            </a:r>
            <a:endParaRPr lang="es-EC" baseline="-25000" dirty="0"/>
          </a:p>
        </p:txBody>
      </p:sp>
      <p:sp>
        <p:nvSpPr>
          <p:cNvPr id="4" name="2 Subtítulo"/>
          <p:cNvSpPr txBox="1">
            <a:spLocks/>
          </p:cNvSpPr>
          <p:nvPr/>
        </p:nvSpPr>
        <p:spPr>
          <a:xfrm>
            <a:off x="683568" y="3356992"/>
            <a:ext cx="8136904" cy="302433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dirty="0"/>
              <a:t>El método de mínimos cuadrados ordinarios (MCO).</a:t>
            </a:r>
          </a:p>
          <a:p>
            <a:pPr algn="just"/>
            <a:endParaRPr lang="es-EC" dirty="0"/>
          </a:p>
          <a:p>
            <a:pPr algn="just"/>
            <a:r>
              <a:rPr lang="es-EC" dirty="0"/>
              <a:t>Análisis de regresión con dos variables:</a:t>
            </a:r>
          </a:p>
          <a:p>
            <a:pPr algn="just"/>
            <a:endParaRPr lang="es-EC" dirty="0"/>
          </a:p>
          <a:p>
            <a:pPr algn="just"/>
            <a:r>
              <a:rPr lang="es-EC" dirty="0"/>
              <a:t>La teoría básica del análisis de regresión más sencillo, es la regresión </a:t>
            </a:r>
            <a:r>
              <a:rPr lang="es-EC" b="1" dirty="0"/>
              <a:t>bivariable </a:t>
            </a:r>
            <a:r>
              <a:rPr lang="es-EC" dirty="0"/>
              <a:t>o con </a:t>
            </a:r>
            <a:r>
              <a:rPr lang="es-EC" b="1" dirty="0"/>
              <a:t>dos variables</a:t>
            </a:r>
            <a:r>
              <a:rPr lang="es-EC" dirty="0"/>
              <a:t>, en la cual la variable dependiente (la regresada) se relaciona con una sola variable explicativa (la regresora).</a:t>
            </a:r>
          </a:p>
          <a:p>
            <a:pPr algn="just"/>
            <a:endParaRPr lang="es-EC" dirty="0"/>
          </a:p>
          <a:p>
            <a:pPr algn="just"/>
            <a:r>
              <a:rPr lang="es-EC" dirty="0"/>
              <a:t>Esta se relaciona en gran medida con la estimación o predicción de la media (de la población) o valor promedio de la variable dependiente E(Y), con base en los valores conocidos o fijos de las variables explicativas.</a:t>
            </a:r>
            <a:endParaRPr lang="es-EC" baseline="-25000" dirty="0"/>
          </a:p>
        </p:txBody>
      </p:sp>
    </p:spTree>
    <p:extLst>
      <p:ext uri="{BB962C8B-B14F-4D97-AF65-F5344CB8AC3E}">
        <p14:creationId xmlns:p14="http://schemas.microsoft.com/office/powerpoint/2010/main" val="367283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6633"/>
            <a:ext cx="7772400" cy="648072"/>
          </a:xfrm>
        </p:spPr>
        <p:txBody>
          <a:bodyPr>
            <a:normAutofit/>
          </a:bodyPr>
          <a:lstStyle/>
          <a:p>
            <a:r>
              <a:rPr lang="es-EC" sz="2000" dirty="0"/>
              <a:t>Herramientas auxiliares</a:t>
            </a:r>
          </a:p>
        </p:txBody>
      </p:sp>
      <p:sp>
        <p:nvSpPr>
          <p:cNvPr id="3" name="2 Subtítulo"/>
          <p:cNvSpPr>
            <a:spLocks noGrp="1"/>
          </p:cNvSpPr>
          <p:nvPr>
            <p:ph type="subTitle" idx="1"/>
          </p:nvPr>
        </p:nvSpPr>
        <p:spPr>
          <a:xfrm>
            <a:off x="539552" y="908720"/>
            <a:ext cx="7848872" cy="5256584"/>
          </a:xfrm>
        </p:spPr>
        <p:txBody>
          <a:bodyPr>
            <a:normAutofit fontScale="92500" lnSpcReduction="20000"/>
          </a:bodyPr>
          <a:lstStyle/>
          <a:p>
            <a:endParaRPr lang="es-EC" sz="1800" dirty="0"/>
          </a:p>
          <a:p>
            <a:r>
              <a:rPr lang="es-EC" sz="1800" dirty="0"/>
              <a:t>Matemática</a:t>
            </a:r>
          </a:p>
          <a:p>
            <a:r>
              <a:rPr lang="es-EC" sz="1800" dirty="0"/>
              <a:t>Estadística</a:t>
            </a:r>
          </a:p>
          <a:p>
            <a:r>
              <a:rPr lang="es-EC" sz="1800" dirty="0"/>
              <a:t>Teoría económica</a:t>
            </a:r>
          </a:p>
          <a:p>
            <a:r>
              <a:rPr lang="es-EC" sz="1800" dirty="0"/>
              <a:t>Informática</a:t>
            </a:r>
          </a:p>
          <a:p>
            <a:endParaRPr lang="es-EC" sz="1800" dirty="0"/>
          </a:p>
          <a:p>
            <a:pPr algn="just"/>
            <a:r>
              <a:rPr lang="es-EC" sz="1900" dirty="0"/>
              <a:t>La econometría ha estado siempre supeditada a los avances en otras ramas del saber: la probabilidad, la estadística, la matemática en general y, no menos importante, la informática. Es difícil imaginar un estudio de las actividades económicas de la sociedad, especialmente complejas y vastas, sin hacer uso de las leyes que rigen a los fenómenos de probabilidad.</a:t>
            </a:r>
          </a:p>
          <a:p>
            <a:pPr algn="just"/>
            <a:endParaRPr lang="es-EC" sz="1900" dirty="0"/>
          </a:p>
          <a:p>
            <a:pPr algn="just"/>
            <a:r>
              <a:rPr lang="es-EC" sz="1900" dirty="0"/>
              <a:t>La posibilidad de tomar decisiones atinadas con información incompleta se la debemos a grandes estudiosos de la estadística como Fisher y Pearson entre otros. El estudio sobre la relación entre ciclos venusinos y precios de granos fue hecho, entre otros instrumentos con el índice de correlación, inventado por Galton(1888), un gran estadístico. </a:t>
            </a:r>
          </a:p>
          <a:p>
            <a:pPr algn="just"/>
            <a:endParaRPr lang="es-EC" sz="1900" dirty="0"/>
          </a:p>
          <a:p>
            <a:pPr algn="just"/>
            <a:r>
              <a:rPr lang="es-EC" sz="1900" dirty="0"/>
              <a:t>Fueron estos desarrollos los que sentaron las bases para una cuantificación estadística de los fenómenos económicos, uno de los objetivos primarios de la econometría.</a:t>
            </a:r>
          </a:p>
        </p:txBody>
      </p:sp>
    </p:spTree>
    <p:extLst>
      <p:ext uri="{BB962C8B-B14F-4D97-AF65-F5344CB8AC3E}">
        <p14:creationId xmlns:p14="http://schemas.microsoft.com/office/powerpoint/2010/main" val="192046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7384"/>
            <a:ext cx="7772400" cy="434479"/>
          </a:xfrm>
        </p:spPr>
        <p:txBody>
          <a:bodyPr>
            <a:normAutofit/>
          </a:bodyPr>
          <a:lstStyle/>
          <a:p>
            <a:r>
              <a:rPr lang="es-EC" sz="2000" dirty="0"/>
              <a:t>Los modelos</a:t>
            </a:r>
          </a:p>
        </p:txBody>
      </p:sp>
      <p:sp>
        <p:nvSpPr>
          <p:cNvPr id="3" name="2 Subtítulo"/>
          <p:cNvSpPr>
            <a:spLocks noGrp="1"/>
          </p:cNvSpPr>
          <p:nvPr>
            <p:ph type="subTitle" idx="1"/>
          </p:nvPr>
        </p:nvSpPr>
        <p:spPr>
          <a:xfrm>
            <a:off x="251520" y="476672"/>
            <a:ext cx="8784976" cy="6048672"/>
          </a:xfrm>
        </p:spPr>
        <p:txBody>
          <a:bodyPr>
            <a:noAutofit/>
          </a:bodyPr>
          <a:lstStyle/>
          <a:p>
            <a:pPr algn="just"/>
            <a:r>
              <a:rPr lang="es-EC" sz="1500" b="1" dirty="0"/>
              <a:t>Para Jan Tinbergen.</a:t>
            </a:r>
          </a:p>
          <a:p>
            <a:pPr algn="just"/>
            <a:r>
              <a:rPr lang="es-EC" sz="1800" b="1" dirty="0"/>
              <a:t>En el análisis económico se han perfilado dos grupos de economistas diferenciados en cuanto a su uso y confiabilidad de los métodos cuantitativos.</a:t>
            </a:r>
          </a:p>
          <a:p>
            <a:pPr algn="just"/>
            <a:endParaRPr lang="es-EC" sz="1800" b="1" dirty="0"/>
          </a:p>
          <a:p>
            <a:pPr algn="just"/>
            <a:r>
              <a:rPr lang="es-EC" sz="1800" b="1" dirty="0"/>
              <a:t>Los que afirman que es ocioso tratar de modelar una realidad económica compleja, como por el hecho de que los supuestos en los que se basan (la mayoría de las veces) no son reales. Consideran que está se utiliza para probar numéricamente lo que de antemano se sabía o lo que se quería: es la justificación del pretexto.</a:t>
            </a:r>
          </a:p>
          <a:p>
            <a:pPr algn="just"/>
            <a:endParaRPr lang="es-EC" sz="1800" b="1" dirty="0"/>
          </a:p>
          <a:p>
            <a:pPr algn="just"/>
            <a:r>
              <a:rPr lang="es-EC" sz="1800" b="1" dirty="0"/>
              <a:t>La raíz de su rechazo puede deberse a los orígenes de su formación académica, que en gran medida estuvo asociada a una posición ideológica contraria al uso de los métodos cuantitativos.</a:t>
            </a:r>
          </a:p>
          <a:p>
            <a:pPr algn="just"/>
            <a:endParaRPr lang="es-EC" sz="1800" b="1" dirty="0"/>
          </a:p>
          <a:p>
            <a:pPr algn="just"/>
            <a:r>
              <a:rPr lang="es-EC" sz="1800" b="1" dirty="0"/>
              <a:t>En los últimos años ha ganado terreno el interés de profesionales por fundamentar sus análisis y contrastar sus hipótesis con la ayuda de los métodos cuantitativos</a:t>
            </a:r>
          </a:p>
          <a:p>
            <a:pPr algn="just"/>
            <a:endParaRPr lang="es-EC" sz="1800" b="1" dirty="0"/>
          </a:p>
          <a:p>
            <a:pPr algn="just"/>
            <a:r>
              <a:rPr lang="es-EC" sz="1800" b="1" dirty="0"/>
              <a:t>La creciente complejidad del mundo contemporáneo requiere de instrumentos que den claridad, orden y estructura a la comprensión de los fenómenos económicos.  Para eso sirven los modelos: para expresar en forma simple, integrada y ordenada lo que es complejo, para medir relaciones y reacciones, y evaluar y pronosticar comportamientos económicos y sus consecuencias</a:t>
            </a:r>
            <a:r>
              <a:rPr lang="es-EC" sz="1500" b="1" dirty="0"/>
              <a:t>.</a:t>
            </a:r>
          </a:p>
        </p:txBody>
      </p:sp>
    </p:spTree>
    <p:extLst>
      <p:ext uri="{BB962C8B-B14F-4D97-AF65-F5344CB8AC3E}">
        <p14:creationId xmlns:p14="http://schemas.microsoft.com/office/powerpoint/2010/main" val="305558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1"/>
            <a:ext cx="7772400" cy="504056"/>
          </a:xfrm>
        </p:spPr>
        <p:txBody>
          <a:bodyPr>
            <a:normAutofit/>
          </a:bodyPr>
          <a:lstStyle/>
          <a:p>
            <a:r>
              <a:rPr lang="es-EC" sz="2000" dirty="0"/>
              <a:t>El papel de los modelos</a:t>
            </a:r>
          </a:p>
        </p:txBody>
      </p:sp>
      <p:sp>
        <p:nvSpPr>
          <p:cNvPr id="3" name="2 Subtítulo"/>
          <p:cNvSpPr>
            <a:spLocks noGrp="1"/>
          </p:cNvSpPr>
          <p:nvPr>
            <p:ph type="subTitle" idx="1"/>
          </p:nvPr>
        </p:nvSpPr>
        <p:spPr>
          <a:xfrm>
            <a:off x="683568" y="908720"/>
            <a:ext cx="7776864" cy="5328592"/>
          </a:xfrm>
        </p:spPr>
        <p:txBody>
          <a:bodyPr>
            <a:normAutofit fontScale="55000" lnSpcReduction="20000"/>
          </a:bodyPr>
          <a:lstStyle/>
          <a:p>
            <a:pPr algn="just"/>
            <a:r>
              <a:rPr lang="es-EC" dirty="0"/>
              <a:t>La ciencia busca sistemáticamente aproximarse a la verdad mediante el uso de teorías, conceptos, axiomas y técnicas que mejoren el conocimiento de la realidad.</a:t>
            </a:r>
          </a:p>
          <a:p>
            <a:pPr algn="just"/>
            <a:endParaRPr lang="es-EC" dirty="0"/>
          </a:p>
          <a:p>
            <a:pPr algn="just"/>
            <a:r>
              <a:rPr lang="es-EC" dirty="0"/>
              <a:t>se vale de la contrastación de hipótesis y del seguimiento riguroso de métodos y procedimientos que pretenden ser objetivos.</a:t>
            </a:r>
          </a:p>
          <a:p>
            <a:pPr algn="just"/>
            <a:endParaRPr lang="es-EC" dirty="0"/>
          </a:p>
          <a:p>
            <a:pPr algn="just"/>
            <a:r>
              <a:rPr lang="es-EC" dirty="0"/>
              <a:t>un mismo fenómeno económico es entendido, procesado y explicado de acuerdo con: a) el enfoque teórico, b) la racionalidad y c) la percepción de cada analista.</a:t>
            </a:r>
          </a:p>
          <a:p>
            <a:pPr algn="just"/>
            <a:endParaRPr lang="es-EC" b="1" dirty="0"/>
          </a:p>
          <a:p>
            <a:pPr algn="just"/>
            <a:r>
              <a:rPr lang="es-EC" b="1" dirty="0"/>
              <a:t>La modelación económica y la cientificidad</a:t>
            </a:r>
            <a:r>
              <a:rPr lang="es-EC" dirty="0"/>
              <a:t>.</a:t>
            </a:r>
          </a:p>
          <a:p>
            <a:pPr algn="just"/>
            <a:endParaRPr lang="es-EC" dirty="0"/>
          </a:p>
          <a:p>
            <a:pPr algn="just"/>
            <a:r>
              <a:rPr lang="es-EC" dirty="0"/>
              <a:t>La economía a través del uso creciente de los métodos cuantitativos ha sido determinante en el desarrollo del campo de la modelación. Este consiste en la abstracción que conduce a la simplificación mental de un fenómeno para adquirir la capacidad de ampliar y ordenar nuestro conocimiento.</a:t>
            </a:r>
          </a:p>
          <a:p>
            <a:pPr algn="just"/>
            <a:endParaRPr lang="es-EC" dirty="0"/>
          </a:p>
          <a:p>
            <a:pPr algn="just"/>
            <a:r>
              <a:rPr lang="es-EC" dirty="0"/>
              <a:t>El modelo es la representación simplificada y a escala de un fenómeno complejo para facilitar su comprensión y el estudio de su comportamiento.</a:t>
            </a:r>
          </a:p>
          <a:p>
            <a:pPr algn="just"/>
            <a:r>
              <a:rPr lang="es-EC" dirty="0"/>
              <a:t>La modelación en la economía es un esfuerzo por darle mayor cientificidad a la disciplina.</a:t>
            </a:r>
          </a:p>
        </p:txBody>
      </p:sp>
    </p:spTree>
    <p:extLst>
      <p:ext uri="{BB962C8B-B14F-4D97-AF65-F5344CB8AC3E}">
        <p14:creationId xmlns:p14="http://schemas.microsoft.com/office/powerpoint/2010/main" val="175264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6632"/>
            <a:ext cx="7772400" cy="504056"/>
          </a:xfrm>
        </p:spPr>
        <p:txBody>
          <a:bodyPr>
            <a:normAutofit/>
          </a:bodyPr>
          <a:lstStyle/>
          <a:p>
            <a:r>
              <a:rPr lang="es-EC" sz="2000" dirty="0"/>
              <a:t>El papel de los supuestos</a:t>
            </a:r>
          </a:p>
        </p:txBody>
      </p:sp>
      <p:sp>
        <p:nvSpPr>
          <p:cNvPr id="3" name="2 Subtítulo"/>
          <p:cNvSpPr>
            <a:spLocks noGrp="1"/>
          </p:cNvSpPr>
          <p:nvPr>
            <p:ph type="subTitle" idx="1"/>
          </p:nvPr>
        </p:nvSpPr>
        <p:spPr>
          <a:xfrm>
            <a:off x="611560" y="836712"/>
            <a:ext cx="8064896" cy="5688632"/>
          </a:xfrm>
        </p:spPr>
        <p:txBody>
          <a:bodyPr>
            <a:normAutofit fontScale="62500" lnSpcReduction="20000"/>
          </a:bodyPr>
          <a:lstStyle/>
          <a:p>
            <a:pPr algn="just"/>
            <a:r>
              <a:rPr lang="es-EC" dirty="0"/>
              <a:t>La modelación busca en todo momento incorporar las variables necesarias para conseguir una buena explicación del fenómeno de interés, para lo cual es inevitable establecer supuestos simplificadores que eliminen elementos no importantes que impidan analizar con claridad nuestro objetivo.</a:t>
            </a:r>
          </a:p>
          <a:p>
            <a:pPr algn="just"/>
            <a:endParaRPr lang="es-EC" dirty="0"/>
          </a:p>
          <a:p>
            <a:pPr algn="just"/>
            <a:r>
              <a:rPr lang="es-EC" dirty="0"/>
              <a:t>Para los keynesianos-estructuralistas es necesario partir de un modelo realista, que se base en pocos supuestos y además apegados a comportamientos observables.</a:t>
            </a:r>
          </a:p>
          <a:p>
            <a:pPr algn="just"/>
            <a:endParaRPr lang="es-EC" dirty="0"/>
          </a:p>
          <a:p>
            <a:pPr algn="just"/>
            <a:r>
              <a:rPr lang="es-EC" dirty="0"/>
              <a:t>Para Friedman (1953) y sus simpatizantes lo importante no es el carácter real o irreal de los supuestos, sino la capacidad de predicción del modelo. </a:t>
            </a:r>
          </a:p>
          <a:p>
            <a:pPr algn="just"/>
            <a:endParaRPr lang="es-EC" dirty="0"/>
          </a:p>
          <a:p>
            <a:pPr algn="just"/>
            <a:r>
              <a:rPr lang="es-EC" dirty="0"/>
              <a:t>Un punto central es la relación de supuestos y la significación de la teoría. hipótesis verdaderamente importantes y significativas tienen supuestos que son representaciones de la realidad claramente inadecuados y, en general, cuanto más significativa sea la teoría, menos realistas serán los supuestos.</a:t>
            </a:r>
          </a:p>
          <a:p>
            <a:pPr algn="just"/>
            <a:endParaRPr lang="es-EC" dirty="0"/>
          </a:p>
          <a:p>
            <a:pPr algn="just"/>
            <a:r>
              <a:rPr lang="es-EC" dirty="0"/>
              <a:t>La razón es sencilla, una hipótesis es importante si explica mucho a través de poco. La introspección se refiere a la capacidad de los modelos para permitirnos ver más allá de lo que a primera vista ofrecen.</a:t>
            </a:r>
          </a:p>
        </p:txBody>
      </p:sp>
    </p:spTree>
    <p:extLst>
      <p:ext uri="{BB962C8B-B14F-4D97-AF65-F5344CB8AC3E}">
        <p14:creationId xmlns:p14="http://schemas.microsoft.com/office/powerpoint/2010/main" val="334100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3"/>
            <a:ext cx="7772400" cy="432048"/>
          </a:xfrm>
        </p:spPr>
        <p:txBody>
          <a:bodyPr>
            <a:normAutofit/>
          </a:bodyPr>
          <a:lstStyle/>
          <a:p>
            <a:r>
              <a:rPr lang="es-EC" sz="2000" dirty="0"/>
              <a:t>Tipos de modelos</a:t>
            </a:r>
          </a:p>
        </p:txBody>
      </p:sp>
      <p:sp>
        <p:nvSpPr>
          <p:cNvPr id="3" name="2 Subtítulo"/>
          <p:cNvSpPr>
            <a:spLocks noGrp="1"/>
          </p:cNvSpPr>
          <p:nvPr>
            <p:ph type="subTitle" idx="1"/>
          </p:nvPr>
        </p:nvSpPr>
        <p:spPr>
          <a:xfrm>
            <a:off x="755576" y="692696"/>
            <a:ext cx="7992888" cy="5760640"/>
          </a:xfrm>
        </p:spPr>
        <p:txBody>
          <a:bodyPr>
            <a:normAutofit fontScale="55000" lnSpcReduction="20000"/>
          </a:bodyPr>
          <a:lstStyle/>
          <a:p>
            <a:pPr algn="just"/>
            <a:r>
              <a:rPr lang="es-EC" dirty="0"/>
              <a:t>De acuerdo con Intriligator la modelación puede clasificarse en varios niveles de acuerdo con el grado de abstracción, uso de lenguaje matemático y exteriorización.</a:t>
            </a:r>
          </a:p>
          <a:p>
            <a:pPr algn="just"/>
            <a:endParaRPr lang="es-EC" dirty="0"/>
          </a:p>
          <a:p>
            <a:pPr algn="just"/>
            <a:r>
              <a:rPr lang="es-EC" dirty="0"/>
              <a:t>Mentales, los cuales consisten en una primera representación ordenada de la realidad, con muy baja abstracción de los fenómenos y variables que caracterizan a un sistema (sentido común).</a:t>
            </a:r>
          </a:p>
          <a:p>
            <a:pPr algn="just"/>
            <a:endParaRPr lang="es-EC" dirty="0"/>
          </a:p>
          <a:p>
            <a:pPr algn="just"/>
            <a:r>
              <a:rPr lang="es-EC" dirty="0"/>
              <a:t>Lógicos o verbales, cuya característica principal es que ya hacen elaboraciones congruentes de las relaciones causales que existen entre los elementos constitutivos del sistema (los clásicos).</a:t>
            </a:r>
          </a:p>
          <a:p>
            <a:pPr algn="just"/>
            <a:endParaRPr lang="es-EC" dirty="0"/>
          </a:p>
          <a:p>
            <a:pPr algn="just"/>
            <a:r>
              <a:rPr lang="es-EC" dirty="0"/>
              <a:t>Matemáticos constituyen la forma más estricta de conocimiento científico de la realidad.</a:t>
            </a:r>
          </a:p>
          <a:p>
            <a:pPr algn="just"/>
            <a:r>
              <a:rPr lang="es-EC" dirty="0"/>
              <a:t>Hay otra clasificación:</a:t>
            </a:r>
          </a:p>
          <a:p>
            <a:pPr algn="just"/>
            <a:r>
              <a:rPr lang="es-EC" dirty="0"/>
              <a:t>Físicos, que reproducen objetos, fenómenos y procesos a escala. Son los que habitualmente se conocen como prototipos.</a:t>
            </a:r>
          </a:p>
          <a:p>
            <a:pPr algn="just"/>
            <a:endParaRPr lang="es-EC" dirty="0"/>
          </a:p>
          <a:p>
            <a:pPr algn="just"/>
            <a:r>
              <a:rPr lang="es-EC" dirty="0"/>
              <a:t>Geométricos se emplean bastante en nuestra área porque utilizan curvas y rectas en espacios cartesianos para representar comportamientos y relaciones causales.</a:t>
            </a:r>
          </a:p>
          <a:p>
            <a:pPr algn="just"/>
            <a:endParaRPr lang="es-EC" dirty="0"/>
          </a:p>
          <a:p>
            <a:pPr algn="just"/>
            <a:r>
              <a:rPr lang="es-EC" dirty="0"/>
              <a:t>Algebraicos utilizan símbolos matemáticos para representar argumentos teóricos que originalmente se expresaron en los modelos verbales</a:t>
            </a:r>
          </a:p>
        </p:txBody>
      </p:sp>
    </p:spTree>
    <p:extLst>
      <p:ext uri="{BB962C8B-B14F-4D97-AF65-F5344CB8AC3E}">
        <p14:creationId xmlns:p14="http://schemas.microsoft.com/office/powerpoint/2010/main" val="46853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8640"/>
            <a:ext cx="7772400" cy="434479"/>
          </a:xfrm>
        </p:spPr>
        <p:txBody>
          <a:bodyPr>
            <a:normAutofit/>
          </a:bodyPr>
          <a:lstStyle/>
          <a:p>
            <a:r>
              <a:rPr lang="es-EC" sz="2000" dirty="0"/>
              <a:t>MODELOS ECONOMÉTRICOS</a:t>
            </a:r>
          </a:p>
        </p:txBody>
      </p:sp>
      <p:sp>
        <p:nvSpPr>
          <p:cNvPr id="3" name="2 Subtítulo"/>
          <p:cNvSpPr>
            <a:spLocks noGrp="1"/>
          </p:cNvSpPr>
          <p:nvPr>
            <p:ph type="subTitle" idx="1"/>
          </p:nvPr>
        </p:nvSpPr>
        <p:spPr>
          <a:xfrm>
            <a:off x="683568" y="692696"/>
            <a:ext cx="8064896" cy="5832648"/>
          </a:xfrm>
        </p:spPr>
        <p:txBody>
          <a:bodyPr>
            <a:normAutofit fontScale="55000" lnSpcReduction="20000"/>
          </a:bodyPr>
          <a:lstStyle/>
          <a:p>
            <a:pPr algn="just"/>
            <a:r>
              <a:rPr lang="es-EC" dirty="0"/>
              <a:t>Para Intriligator una variante de los modelos algebraicos tenemos los modelos econométricos que, en su versión clásica o estructural, utilizan tres tipos de relaciones o ecuaciones:</a:t>
            </a:r>
          </a:p>
          <a:p>
            <a:pPr algn="just"/>
            <a:endParaRPr lang="es-EC" dirty="0"/>
          </a:p>
          <a:p>
            <a:pPr algn="just"/>
            <a:r>
              <a:rPr lang="es-EC" dirty="0"/>
              <a:t>Ecuaciones de comportamiento: son las que establecen causalidades de las variables exógenas y endógenas rezagadas o predeterminadas (x</a:t>
            </a:r>
            <a:r>
              <a:rPr lang="es-EC" baseline="-25000" dirty="0"/>
              <a:t>i</a:t>
            </a:r>
            <a:r>
              <a:rPr lang="es-EC" dirty="0"/>
              <a:t>) sobre las endógenas (y</a:t>
            </a:r>
            <a:r>
              <a:rPr lang="es-EC" baseline="-25000" dirty="0"/>
              <a:t>i</a:t>
            </a:r>
            <a:r>
              <a:rPr lang="es-EC" dirty="0"/>
              <a:t>). </a:t>
            </a:r>
          </a:p>
          <a:p>
            <a:pPr algn="just"/>
            <a:r>
              <a:rPr lang="es-EC" dirty="0"/>
              <a:t>y</a:t>
            </a:r>
            <a:r>
              <a:rPr lang="es-EC" baseline="-25000" dirty="0"/>
              <a:t>i</a:t>
            </a:r>
            <a:r>
              <a:rPr lang="es-EC" dirty="0"/>
              <a:t> = ƒ(x</a:t>
            </a:r>
            <a:r>
              <a:rPr lang="es-EC" baseline="-25000" dirty="0"/>
              <a:t>i</a:t>
            </a:r>
            <a:r>
              <a:rPr lang="es-EC" dirty="0"/>
              <a:t>); i = 1, 2, .., n variables exógenas y/o predeterminadas.</a:t>
            </a:r>
          </a:p>
          <a:p>
            <a:pPr algn="just"/>
            <a:endParaRPr lang="es-EC" dirty="0"/>
          </a:p>
          <a:p>
            <a:pPr algn="just"/>
            <a:r>
              <a:rPr lang="es-EC" dirty="0"/>
              <a:t>Identidades contables. Este segundo tipo de ecuaciones que utilizan los modelos estructurales son relaciones que se cumplen necesariamente porque así lo determina la teoría.</a:t>
            </a:r>
          </a:p>
          <a:p>
            <a:pPr algn="just"/>
            <a:r>
              <a:rPr lang="es-EC" dirty="0"/>
              <a:t>PIB = salarios + excedente bruto de explotación + impuestos indirectos netos + depreciación = consumo privado + inversión privada + gasto público + exportaciones netas + variación de existencias.</a:t>
            </a:r>
          </a:p>
          <a:p>
            <a:pPr algn="just"/>
            <a:endParaRPr lang="es-EC" dirty="0"/>
          </a:p>
          <a:p>
            <a:pPr algn="just"/>
            <a:r>
              <a:rPr lang="es-EC" dirty="0"/>
              <a:t>Condiciones de equilibrio: son expresiones que balancean las cuentas de variables agregadas y también cierran bloques de ecuaciones. Regularmente emplean un componente para igualarlas. Por ejemplo, para saldar la oferta y la demanda agregadas en algunos modelos se emplea el rubro denominado cambio de inventarios, mientras que en otros modelos se utiliza la balanza comercial.</a:t>
            </a:r>
          </a:p>
          <a:p>
            <a:pPr algn="just"/>
            <a:endParaRPr lang="es-EC" dirty="0"/>
          </a:p>
          <a:p>
            <a:pPr algn="just"/>
            <a:r>
              <a:rPr lang="es-EC" dirty="0"/>
              <a:t>La combinación de los tres tipos de ecuaciones anteriores es la base para construir</a:t>
            </a:r>
          </a:p>
          <a:p>
            <a:pPr algn="just"/>
            <a:r>
              <a:rPr lang="es-EC" dirty="0"/>
              <a:t>modelos completos.</a:t>
            </a:r>
          </a:p>
        </p:txBody>
      </p:sp>
    </p:spTree>
    <p:extLst>
      <p:ext uri="{BB962C8B-B14F-4D97-AF65-F5344CB8AC3E}">
        <p14:creationId xmlns:p14="http://schemas.microsoft.com/office/powerpoint/2010/main" val="33142033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5505</Words>
  <Application>Microsoft Office PowerPoint</Application>
  <PresentationFormat>Presentación en pantalla (4:3)</PresentationFormat>
  <Paragraphs>382</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Cambria Math</vt:lpstr>
      <vt:lpstr>Tema de Office</vt:lpstr>
      <vt:lpstr>ECONOMETRÍA BÁSICA</vt:lpstr>
      <vt:lpstr>Unidad 1 Introducción a la Econometría: Naturaleza del análisis de regresión  ¿Qué es la econometría?  </vt:lpstr>
      <vt:lpstr>Clasificación</vt:lpstr>
      <vt:lpstr>Herramientas auxiliares</vt:lpstr>
      <vt:lpstr>Los modelos</vt:lpstr>
      <vt:lpstr>El papel de los modelos</vt:lpstr>
      <vt:lpstr>El papel de los supuestos</vt:lpstr>
      <vt:lpstr>Tipos de modelos</vt:lpstr>
      <vt:lpstr>MODELOS ECONOMÉTRICOS</vt:lpstr>
      <vt:lpstr>Variables, constantes y parámetros</vt:lpstr>
      <vt:lpstr>Variables, constantes y parámetros</vt:lpstr>
      <vt:lpstr>Estructura de los datos económicos</vt:lpstr>
      <vt:lpstr>Estructura de los datos económicos</vt:lpstr>
      <vt:lpstr>Estructura de los datos económicos</vt:lpstr>
      <vt:lpstr>Fases en la realización de un trabajo econométrico</vt:lpstr>
      <vt:lpstr>Fases en la realización de un trabajo econométrico</vt:lpstr>
      <vt:lpstr>Fases en la realización de un trabajo econométrico</vt:lpstr>
      <vt:lpstr>Origen e interpretación moderna de la regresión</vt:lpstr>
      <vt:lpstr>Origen e interpretación moderna de la regresión</vt:lpstr>
      <vt:lpstr>Relaciones estadísticas vs relaciones determinísticas</vt:lpstr>
      <vt:lpstr>Causalidad y la noción de ceteris paribus en el análisis econométrico</vt:lpstr>
      <vt:lpstr>Método matricial para el modelo de regresión lineal</vt:lpstr>
      <vt:lpstr>Presentación de PowerPoint</vt:lpstr>
      <vt:lpstr>Presentación de PowerPoint</vt:lpstr>
      <vt:lpstr>Operaciones matriciales</vt:lpstr>
      <vt:lpstr>Trasposición de matrices</vt:lpstr>
      <vt:lpstr>Determinantes</vt:lpstr>
      <vt:lpstr>Propiedades de los determinantes</vt:lpstr>
      <vt:lpstr>Rango de una matriz</vt:lpstr>
      <vt:lpstr>Forma de encontrar la inversa de una matriz cuadrada</vt:lpstr>
      <vt:lpstr>Método matricial para el modelo de regresión lineal</vt:lpstr>
      <vt:lpstr>Presentación de PowerPoint</vt:lpstr>
      <vt:lpstr>Unidad 2 El Modelo de Regresión simple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ECONOMETRÍA BÁSICA</dc:title>
  <dc:creator>USER</dc:creator>
  <cp:lastModifiedBy>Eduardo German Zurita Moreano</cp:lastModifiedBy>
  <cp:revision>137</cp:revision>
  <dcterms:created xsi:type="dcterms:W3CDTF">2020-03-30T22:54:22Z</dcterms:created>
  <dcterms:modified xsi:type="dcterms:W3CDTF">2024-10-21T02:17:41Z</dcterms:modified>
</cp:coreProperties>
</file>