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78" r:id="rId3"/>
    <p:sldId id="279" r:id="rId4"/>
    <p:sldId id="280" r:id="rId5"/>
    <p:sldId id="288" r:id="rId6"/>
    <p:sldId id="287" r:id="rId7"/>
    <p:sldId id="292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D0380E-EF7A-48B6-9389-BB41909A1C93}" type="datetimeFigureOut">
              <a:rPr lang="es-EC"/>
              <a:pPr>
                <a:defRPr/>
              </a:pPr>
              <a:t>28/5/2023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260B4D-C728-44E5-8D8A-942D7F888CE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02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EA58-F589-4F40-89DD-5E3A6E9FCD4B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8296-E29F-4556-ADED-12483B7E69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507A-3F63-4B87-9D2F-87490FA28863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D99F-0F37-46A7-8B30-E1158BBB0D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204A-3890-41DC-85B3-E3102A243053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1B35-F675-4B8B-AEA7-051F2ABE91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009E-D2E4-4236-BF4A-E9266370FC8D}" type="datetimeFigureOut">
              <a:rPr lang="es-EC" smtClean="0"/>
              <a:pPr/>
              <a:t>28/5/2023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3D0B56-0762-4FE7-9929-80757735D23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DFDA-0428-4552-9567-994806813952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FB21-9FAC-4380-B626-653EDF90C8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DF0B-140A-48DE-8DEA-12A86166F217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15CC-84DD-40CE-9DBE-0F8F9DE7B9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FF01-56E9-4278-AE47-6F2015E1BEBD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64C3-2612-4D62-A5B2-800E14B058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9379-6BAA-48BC-9963-5F7CA25EF910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5A87-BA21-4F0D-8FF5-EE12D3CF98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D663-0677-488B-A6EB-67860BD0AF12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44AD-2A7B-412B-903C-86F9EC55CB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EBC1-FB1A-4FBD-BC97-E528CFF31096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54F0-F14A-4840-8AC9-0A7835480D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3EB9-B78A-4FD4-A8E2-634FAF5C7445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DFB2-2F1A-4F31-84FB-B3860A8917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993E-43B7-4F54-BE64-7FADA0681F07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4483-16BD-4DF4-BBA5-6A52D9EFEF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061CB-786B-47B9-AF3D-B9A4A97ED2AD}" type="datetimeFigureOut">
              <a:rPr lang="en-US"/>
              <a:pPr>
                <a:defRPr/>
              </a:pPr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A1E30-9A27-4E4D-B398-9B3617242E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usuarios.lycos.es/stelpelut/hpbimg/Sin%20titulo-2retopi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geocities.com/amerikua_13_lunas/Image7.gi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mamani-inca.com/gallerie/festa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Cosmovisión andina</a:t>
            </a:r>
            <a:endParaRPr lang="es-EC" dirty="0"/>
          </a:p>
        </p:txBody>
      </p:sp>
      <p:sp>
        <p:nvSpPr>
          <p:cNvPr id="14339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263" indent="-449263" fontAlgn="auto">
              <a:spcAft>
                <a:spcPts val="0"/>
              </a:spcAft>
              <a:defRPr/>
            </a:pPr>
            <a:r>
              <a:rPr lang="es-ES_tradnl" altLang="en-US" b="1" dirty="0" smtClean="0"/>
              <a:t>Conceptos </a:t>
            </a:r>
            <a:r>
              <a:rPr lang="es-ES_tradnl" altLang="en-US" b="1" dirty="0" smtClean="0"/>
              <a:t>claves en la cosmovisión Andina</a:t>
            </a:r>
            <a:endParaRPr lang="es-ES_tradnl" altLang="en-US" dirty="0" smtClean="0"/>
          </a:p>
        </p:txBody>
      </p:sp>
      <p:grpSp>
        <p:nvGrpSpPr>
          <p:cNvPr id="27651" name="14 Grupo"/>
          <p:cNvGrpSpPr>
            <a:grpSpLocks/>
          </p:cNvGrpSpPr>
          <p:nvPr/>
        </p:nvGrpSpPr>
        <p:grpSpPr bwMode="auto">
          <a:xfrm>
            <a:off x="457200" y="1589088"/>
            <a:ext cx="7818438" cy="4502150"/>
            <a:chOff x="457200" y="1589107"/>
            <a:chExt cx="7819161" cy="4501806"/>
          </a:xfrm>
        </p:grpSpPr>
        <p:grpSp>
          <p:nvGrpSpPr>
            <p:cNvPr id="27654" name="10 Grupo"/>
            <p:cNvGrpSpPr>
              <a:grpSpLocks/>
            </p:cNvGrpSpPr>
            <p:nvPr/>
          </p:nvGrpSpPr>
          <p:grpSpPr bwMode="auto">
            <a:xfrm>
              <a:off x="457200" y="1589107"/>
              <a:ext cx="7819161" cy="4501806"/>
              <a:chOff x="457200" y="1589107"/>
              <a:chExt cx="7819161" cy="4501806"/>
            </a:xfrm>
          </p:grpSpPr>
          <p:sp>
            <p:nvSpPr>
              <p:cNvPr id="27656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3531719"/>
                <a:ext cx="184056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0000"/>
                    </a:solidFill>
                    <a:latin typeface="Gill Sans MT" pitchFamily="34" charset="0"/>
                  </a:rPr>
                  <a:t>Espacio tiempo</a:t>
                </a:r>
              </a:p>
              <a:p>
                <a:pPr algn="ctr"/>
                <a:r>
                  <a:rPr lang="es-ES_tradnl" altLang="en-US" b="1">
                    <a:solidFill>
                      <a:srgbClr val="FF0000"/>
                    </a:solidFill>
                    <a:latin typeface="Gill Sans MT" pitchFamily="34" charset="0"/>
                  </a:rPr>
                  <a:t>circular</a:t>
                </a:r>
                <a:endParaRPr lang="es-ES_tradnl" altLang="en-US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7657" name="Text Box 14"/>
              <p:cNvSpPr txBox="1">
                <a:spLocks noChangeArrowheads="1"/>
              </p:cNvSpPr>
              <p:nvPr/>
            </p:nvSpPr>
            <p:spPr bwMode="auto">
              <a:xfrm>
                <a:off x="6643030" y="3531719"/>
                <a:ext cx="1633331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Tres  mundos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Runa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7658" name="Text Box 15"/>
              <p:cNvSpPr txBox="1">
                <a:spLocks noChangeArrowheads="1"/>
              </p:cNvSpPr>
              <p:nvPr/>
            </p:nvSpPr>
            <p:spPr bwMode="auto">
              <a:xfrm>
                <a:off x="3582973" y="1589107"/>
                <a:ext cx="1774845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Cruz del sur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Cruz cuadrada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7659" name="Text Box 16"/>
              <p:cNvSpPr txBox="1">
                <a:spLocks noChangeArrowheads="1"/>
              </p:cNvSpPr>
              <p:nvPr/>
            </p:nvSpPr>
            <p:spPr bwMode="auto">
              <a:xfrm>
                <a:off x="3726842" y="5444582"/>
                <a:ext cx="148810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Sabiduría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Aprendizaje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pic>
            <p:nvPicPr>
              <p:cNvPr id="27660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00364" y="2471750"/>
                <a:ext cx="29051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 rot="-5400000">
              <a:off x="4403631" y="1954296"/>
              <a:ext cx="0" cy="3806665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4429125" y="2214563"/>
            <a:ext cx="46038" cy="3286125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22650" y="3559175"/>
            <a:ext cx="2220913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1600" b="1" dirty="0">
                <a:solidFill>
                  <a:srgbClr val="FF99FF"/>
                </a:solidFill>
                <a:latin typeface="+mn-lt"/>
                <a:cs typeface="+mn-cs"/>
              </a:rPr>
              <a:t>Chacana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1600" b="1" dirty="0" err="1">
                <a:solidFill>
                  <a:srgbClr val="FF99FF"/>
                </a:solidFill>
                <a:latin typeface="+mn-lt"/>
                <a:cs typeface="+mn-cs"/>
              </a:rPr>
              <a:t>Relacionalidad</a:t>
            </a:r>
            <a:endParaRPr lang="es-ES_tradnl" altLang="en-US" sz="1600" dirty="0">
              <a:solidFill>
                <a:srgbClr val="FF99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13"/>
          <p:cNvSpPr>
            <a:spLocks noChangeShapeType="1"/>
          </p:cNvSpPr>
          <p:nvPr/>
        </p:nvSpPr>
        <p:spPr bwMode="auto">
          <a:xfrm>
            <a:off x="7543800" y="2057400"/>
            <a:ext cx="0" cy="3810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8675" name="Line 14"/>
          <p:cNvSpPr>
            <a:spLocks noChangeShapeType="1"/>
          </p:cNvSpPr>
          <p:nvPr/>
        </p:nvSpPr>
        <p:spPr bwMode="auto">
          <a:xfrm flipH="1" flipV="1">
            <a:off x="6172200" y="2362200"/>
            <a:ext cx="1066800" cy="3505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8676" name="Line 15"/>
          <p:cNvSpPr>
            <a:spLocks noChangeShapeType="1"/>
          </p:cNvSpPr>
          <p:nvPr/>
        </p:nvSpPr>
        <p:spPr bwMode="auto">
          <a:xfrm flipV="1">
            <a:off x="7848600" y="2362200"/>
            <a:ext cx="990600" cy="3505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8677" name="Freeform 16"/>
          <p:cNvSpPr>
            <a:spLocks/>
          </p:cNvSpPr>
          <p:nvPr/>
        </p:nvSpPr>
        <p:spPr bwMode="auto">
          <a:xfrm>
            <a:off x="6334125" y="2211388"/>
            <a:ext cx="2273300" cy="3605212"/>
          </a:xfrm>
          <a:custGeom>
            <a:avLst/>
            <a:gdLst>
              <a:gd name="T0" fmla="*/ 2147483647 w 1432"/>
              <a:gd name="T1" fmla="*/ 2147483647 h 2271"/>
              <a:gd name="T2" fmla="*/ 2147483647 w 1432"/>
              <a:gd name="T3" fmla="*/ 2147483647 h 2271"/>
              <a:gd name="T4" fmla="*/ 2147483647 w 1432"/>
              <a:gd name="T5" fmla="*/ 2147483647 h 2271"/>
              <a:gd name="T6" fmla="*/ 2147483647 w 1432"/>
              <a:gd name="T7" fmla="*/ 2147483647 h 2271"/>
              <a:gd name="T8" fmla="*/ 2147483647 w 1432"/>
              <a:gd name="T9" fmla="*/ 2147483647 h 2271"/>
              <a:gd name="T10" fmla="*/ 2147483647 w 1432"/>
              <a:gd name="T11" fmla="*/ 2147483647 h 2271"/>
              <a:gd name="T12" fmla="*/ 2147483647 w 1432"/>
              <a:gd name="T13" fmla="*/ 2147483647 h 2271"/>
              <a:gd name="T14" fmla="*/ 2147483647 w 1432"/>
              <a:gd name="T15" fmla="*/ 2147483647 h 2271"/>
              <a:gd name="T16" fmla="*/ 2147483647 w 1432"/>
              <a:gd name="T17" fmla="*/ 2147483647 h 2271"/>
              <a:gd name="T18" fmla="*/ 2147483647 w 1432"/>
              <a:gd name="T19" fmla="*/ 2147483647 h 2271"/>
              <a:gd name="T20" fmla="*/ 2147483647 w 1432"/>
              <a:gd name="T21" fmla="*/ 2147483647 h 2271"/>
              <a:gd name="T22" fmla="*/ 2147483647 w 1432"/>
              <a:gd name="T23" fmla="*/ 2147483647 h 2271"/>
              <a:gd name="T24" fmla="*/ 2147483647 w 1432"/>
              <a:gd name="T25" fmla="*/ 2147483647 h 2271"/>
              <a:gd name="T26" fmla="*/ 2147483647 w 1432"/>
              <a:gd name="T27" fmla="*/ 2147483647 h 2271"/>
              <a:gd name="T28" fmla="*/ 2147483647 w 1432"/>
              <a:gd name="T29" fmla="*/ 2147483647 h 2271"/>
              <a:gd name="T30" fmla="*/ 2147483647 w 1432"/>
              <a:gd name="T31" fmla="*/ 2147483647 h 2271"/>
              <a:gd name="T32" fmla="*/ 2147483647 w 1432"/>
              <a:gd name="T33" fmla="*/ 2147483647 h 2271"/>
              <a:gd name="T34" fmla="*/ 2147483647 w 1432"/>
              <a:gd name="T35" fmla="*/ 2147483647 h 2271"/>
              <a:gd name="T36" fmla="*/ 2147483647 w 1432"/>
              <a:gd name="T37" fmla="*/ 2147483647 h 2271"/>
              <a:gd name="T38" fmla="*/ 2147483647 w 1432"/>
              <a:gd name="T39" fmla="*/ 2147483647 h 2271"/>
              <a:gd name="T40" fmla="*/ 2147483647 w 1432"/>
              <a:gd name="T41" fmla="*/ 2147483647 h 2271"/>
              <a:gd name="T42" fmla="*/ 2147483647 w 1432"/>
              <a:gd name="T43" fmla="*/ 2147483647 h 2271"/>
              <a:gd name="T44" fmla="*/ 2147483647 w 1432"/>
              <a:gd name="T45" fmla="*/ 2147483647 h 2271"/>
              <a:gd name="T46" fmla="*/ 2147483647 w 1432"/>
              <a:gd name="T47" fmla="*/ 2147483647 h 2271"/>
              <a:gd name="T48" fmla="*/ 2147483647 w 1432"/>
              <a:gd name="T49" fmla="*/ 2147483647 h 2271"/>
              <a:gd name="T50" fmla="*/ 2147483647 w 1432"/>
              <a:gd name="T51" fmla="*/ 2147483647 h 2271"/>
              <a:gd name="T52" fmla="*/ 2147483647 w 1432"/>
              <a:gd name="T53" fmla="*/ 2147483647 h 2271"/>
              <a:gd name="T54" fmla="*/ 2147483647 w 1432"/>
              <a:gd name="T55" fmla="*/ 2147483647 h 2271"/>
              <a:gd name="T56" fmla="*/ 2147483647 w 1432"/>
              <a:gd name="T57" fmla="*/ 2147483647 h 2271"/>
              <a:gd name="T58" fmla="*/ 2147483647 w 1432"/>
              <a:gd name="T59" fmla="*/ 2147483647 h 2271"/>
              <a:gd name="T60" fmla="*/ 2147483647 w 1432"/>
              <a:gd name="T61" fmla="*/ 2147483647 h 2271"/>
              <a:gd name="T62" fmla="*/ 2147483647 w 1432"/>
              <a:gd name="T63" fmla="*/ 2147483647 h 2271"/>
              <a:gd name="T64" fmla="*/ 2147483647 w 1432"/>
              <a:gd name="T65" fmla="*/ 2147483647 h 2271"/>
              <a:gd name="T66" fmla="*/ 2147483647 w 1432"/>
              <a:gd name="T67" fmla="*/ 2147483647 h 2271"/>
              <a:gd name="T68" fmla="*/ 2147483647 w 1432"/>
              <a:gd name="T69" fmla="*/ 2147483647 h 2271"/>
              <a:gd name="T70" fmla="*/ 2147483647 w 1432"/>
              <a:gd name="T71" fmla="*/ 2147483647 h 2271"/>
              <a:gd name="T72" fmla="*/ 2147483647 w 1432"/>
              <a:gd name="T73" fmla="*/ 2147483647 h 2271"/>
              <a:gd name="T74" fmla="*/ 2147483647 w 1432"/>
              <a:gd name="T75" fmla="*/ 0 h 22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32"/>
              <a:gd name="T115" fmla="*/ 0 h 2271"/>
              <a:gd name="T116" fmla="*/ 1432 w 1432"/>
              <a:gd name="T117" fmla="*/ 2271 h 22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32" h="2271">
                <a:moveTo>
                  <a:pt x="770" y="2271"/>
                </a:moveTo>
                <a:cubicBezTo>
                  <a:pt x="820" y="2263"/>
                  <a:pt x="851" y="2248"/>
                  <a:pt x="898" y="2232"/>
                </a:cubicBezTo>
                <a:cubicBezTo>
                  <a:pt x="904" y="2222"/>
                  <a:pt x="909" y="2210"/>
                  <a:pt x="918" y="2202"/>
                </a:cubicBezTo>
                <a:cubicBezTo>
                  <a:pt x="926" y="2193"/>
                  <a:pt x="941" y="2193"/>
                  <a:pt x="948" y="2183"/>
                </a:cubicBezTo>
                <a:cubicBezTo>
                  <a:pt x="959" y="2165"/>
                  <a:pt x="968" y="2123"/>
                  <a:pt x="968" y="2123"/>
                </a:cubicBezTo>
                <a:cubicBezTo>
                  <a:pt x="955" y="2075"/>
                  <a:pt x="945" y="2034"/>
                  <a:pt x="918" y="1995"/>
                </a:cubicBezTo>
                <a:cubicBezTo>
                  <a:pt x="895" y="1928"/>
                  <a:pt x="829" y="1876"/>
                  <a:pt x="770" y="1847"/>
                </a:cubicBezTo>
                <a:cubicBezTo>
                  <a:pt x="737" y="1830"/>
                  <a:pt x="746" y="1823"/>
                  <a:pt x="711" y="1817"/>
                </a:cubicBezTo>
                <a:cubicBezTo>
                  <a:pt x="681" y="1812"/>
                  <a:pt x="651" y="1810"/>
                  <a:pt x="622" y="1807"/>
                </a:cubicBezTo>
                <a:cubicBezTo>
                  <a:pt x="576" y="1816"/>
                  <a:pt x="550" y="1821"/>
                  <a:pt x="513" y="1847"/>
                </a:cubicBezTo>
                <a:cubicBezTo>
                  <a:pt x="501" y="1879"/>
                  <a:pt x="492" y="1911"/>
                  <a:pt x="484" y="1945"/>
                </a:cubicBezTo>
                <a:cubicBezTo>
                  <a:pt x="509" y="2045"/>
                  <a:pt x="508" y="2031"/>
                  <a:pt x="622" y="2044"/>
                </a:cubicBezTo>
                <a:cubicBezTo>
                  <a:pt x="668" y="2036"/>
                  <a:pt x="797" y="2029"/>
                  <a:pt x="849" y="1995"/>
                </a:cubicBezTo>
                <a:cubicBezTo>
                  <a:pt x="879" y="1974"/>
                  <a:pt x="940" y="1944"/>
                  <a:pt x="968" y="1916"/>
                </a:cubicBezTo>
                <a:cubicBezTo>
                  <a:pt x="1005" y="1877"/>
                  <a:pt x="985" y="1893"/>
                  <a:pt x="1027" y="1866"/>
                </a:cubicBezTo>
                <a:cubicBezTo>
                  <a:pt x="1043" y="1818"/>
                  <a:pt x="1068" y="1769"/>
                  <a:pt x="1096" y="1728"/>
                </a:cubicBezTo>
                <a:cubicBezTo>
                  <a:pt x="1107" y="1684"/>
                  <a:pt x="1124" y="1644"/>
                  <a:pt x="1135" y="1600"/>
                </a:cubicBezTo>
                <a:cubicBezTo>
                  <a:pt x="1123" y="1483"/>
                  <a:pt x="1132" y="1497"/>
                  <a:pt x="1047" y="1412"/>
                </a:cubicBezTo>
                <a:cubicBezTo>
                  <a:pt x="1009" y="1374"/>
                  <a:pt x="1030" y="1386"/>
                  <a:pt x="987" y="1373"/>
                </a:cubicBezTo>
                <a:cubicBezTo>
                  <a:pt x="926" y="1310"/>
                  <a:pt x="853" y="1264"/>
                  <a:pt x="770" y="1244"/>
                </a:cubicBezTo>
                <a:cubicBezTo>
                  <a:pt x="707" y="1251"/>
                  <a:pt x="642" y="1253"/>
                  <a:pt x="582" y="1274"/>
                </a:cubicBezTo>
                <a:cubicBezTo>
                  <a:pt x="525" y="1311"/>
                  <a:pt x="426" y="1397"/>
                  <a:pt x="405" y="1461"/>
                </a:cubicBezTo>
                <a:cubicBezTo>
                  <a:pt x="398" y="1481"/>
                  <a:pt x="391" y="1501"/>
                  <a:pt x="385" y="1521"/>
                </a:cubicBezTo>
                <a:cubicBezTo>
                  <a:pt x="381" y="1530"/>
                  <a:pt x="375" y="1550"/>
                  <a:pt x="375" y="1550"/>
                </a:cubicBezTo>
                <a:cubicBezTo>
                  <a:pt x="378" y="1576"/>
                  <a:pt x="375" y="1604"/>
                  <a:pt x="385" y="1629"/>
                </a:cubicBezTo>
                <a:cubicBezTo>
                  <a:pt x="395" y="1655"/>
                  <a:pt x="460" y="1661"/>
                  <a:pt x="484" y="1669"/>
                </a:cubicBezTo>
                <a:cubicBezTo>
                  <a:pt x="546" y="1665"/>
                  <a:pt x="608" y="1665"/>
                  <a:pt x="671" y="1659"/>
                </a:cubicBezTo>
                <a:cubicBezTo>
                  <a:pt x="813" y="1642"/>
                  <a:pt x="932" y="1554"/>
                  <a:pt x="1056" y="1491"/>
                </a:cubicBezTo>
                <a:cubicBezTo>
                  <a:pt x="1102" y="1422"/>
                  <a:pt x="1076" y="1445"/>
                  <a:pt x="1126" y="1412"/>
                </a:cubicBezTo>
                <a:cubicBezTo>
                  <a:pt x="1141" y="1388"/>
                  <a:pt x="1160" y="1367"/>
                  <a:pt x="1175" y="1343"/>
                </a:cubicBezTo>
                <a:cubicBezTo>
                  <a:pt x="1180" y="1333"/>
                  <a:pt x="1180" y="1322"/>
                  <a:pt x="1185" y="1313"/>
                </a:cubicBezTo>
                <a:cubicBezTo>
                  <a:pt x="1190" y="1302"/>
                  <a:pt x="1198" y="1293"/>
                  <a:pt x="1205" y="1284"/>
                </a:cubicBezTo>
                <a:cubicBezTo>
                  <a:pt x="1210" y="1266"/>
                  <a:pt x="1221" y="1231"/>
                  <a:pt x="1224" y="1215"/>
                </a:cubicBezTo>
                <a:cubicBezTo>
                  <a:pt x="1231" y="1168"/>
                  <a:pt x="1244" y="1076"/>
                  <a:pt x="1244" y="1076"/>
                </a:cubicBezTo>
                <a:cubicBezTo>
                  <a:pt x="1240" y="990"/>
                  <a:pt x="1245" y="903"/>
                  <a:pt x="1234" y="819"/>
                </a:cubicBezTo>
                <a:cubicBezTo>
                  <a:pt x="1231" y="802"/>
                  <a:pt x="1214" y="793"/>
                  <a:pt x="1205" y="780"/>
                </a:cubicBezTo>
                <a:cubicBezTo>
                  <a:pt x="1157" y="713"/>
                  <a:pt x="1084" y="675"/>
                  <a:pt x="1007" y="652"/>
                </a:cubicBezTo>
                <a:cubicBezTo>
                  <a:pt x="955" y="617"/>
                  <a:pt x="896" y="621"/>
                  <a:pt x="839" y="602"/>
                </a:cubicBezTo>
                <a:cubicBezTo>
                  <a:pt x="713" y="606"/>
                  <a:pt x="604" y="605"/>
                  <a:pt x="484" y="622"/>
                </a:cubicBezTo>
                <a:cubicBezTo>
                  <a:pt x="467" y="624"/>
                  <a:pt x="450" y="627"/>
                  <a:pt x="434" y="632"/>
                </a:cubicBezTo>
                <a:cubicBezTo>
                  <a:pt x="413" y="637"/>
                  <a:pt x="375" y="652"/>
                  <a:pt x="375" y="652"/>
                </a:cubicBezTo>
                <a:cubicBezTo>
                  <a:pt x="262" y="764"/>
                  <a:pt x="228" y="834"/>
                  <a:pt x="197" y="987"/>
                </a:cubicBezTo>
                <a:cubicBezTo>
                  <a:pt x="200" y="1030"/>
                  <a:pt x="196" y="1074"/>
                  <a:pt x="207" y="1116"/>
                </a:cubicBezTo>
                <a:cubicBezTo>
                  <a:pt x="216" y="1152"/>
                  <a:pt x="298" y="1185"/>
                  <a:pt x="336" y="1195"/>
                </a:cubicBezTo>
                <a:cubicBezTo>
                  <a:pt x="420" y="1253"/>
                  <a:pt x="598" y="1257"/>
                  <a:pt x="691" y="1264"/>
                </a:cubicBezTo>
                <a:cubicBezTo>
                  <a:pt x="783" y="1260"/>
                  <a:pt x="875" y="1259"/>
                  <a:pt x="968" y="1254"/>
                </a:cubicBezTo>
                <a:cubicBezTo>
                  <a:pt x="1009" y="1251"/>
                  <a:pt x="1018" y="1233"/>
                  <a:pt x="1056" y="1215"/>
                </a:cubicBezTo>
                <a:cubicBezTo>
                  <a:pt x="1135" y="1175"/>
                  <a:pt x="1244" y="1128"/>
                  <a:pt x="1293" y="1047"/>
                </a:cubicBezTo>
                <a:cubicBezTo>
                  <a:pt x="1336" y="975"/>
                  <a:pt x="1364" y="903"/>
                  <a:pt x="1402" y="829"/>
                </a:cubicBezTo>
                <a:cubicBezTo>
                  <a:pt x="1426" y="706"/>
                  <a:pt x="1426" y="637"/>
                  <a:pt x="1412" y="494"/>
                </a:cubicBezTo>
                <a:cubicBezTo>
                  <a:pt x="1402" y="405"/>
                  <a:pt x="1335" y="320"/>
                  <a:pt x="1284" y="256"/>
                </a:cubicBezTo>
                <a:cubicBezTo>
                  <a:pt x="1258" y="224"/>
                  <a:pt x="1245" y="182"/>
                  <a:pt x="1214" y="158"/>
                </a:cubicBezTo>
                <a:cubicBezTo>
                  <a:pt x="1122" y="87"/>
                  <a:pt x="1029" y="51"/>
                  <a:pt x="918" y="29"/>
                </a:cubicBezTo>
                <a:cubicBezTo>
                  <a:pt x="693" y="36"/>
                  <a:pt x="540" y="47"/>
                  <a:pt x="336" y="89"/>
                </a:cubicBezTo>
                <a:cubicBezTo>
                  <a:pt x="293" y="109"/>
                  <a:pt x="250" y="133"/>
                  <a:pt x="207" y="148"/>
                </a:cubicBezTo>
                <a:cubicBezTo>
                  <a:pt x="176" y="178"/>
                  <a:pt x="168" y="206"/>
                  <a:pt x="138" y="237"/>
                </a:cubicBezTo>
                <a:cubicBezTo>
                  <a:pt x="128" y="265"/>
                  <a:pt x="113" y="299"/>
                  <a:pt x="99" y="326"/>
                </a:cubicBezTo>
                <a:cubicBezTo>
                  <a:pt x="59" y="395"/>
                  <a:pt x="61" y="336"/>
                  <a:pt x="29" y="444"/>
                </a:cubicBezTo>
                <a:cubicBezTo>
                  <a:pt x="19" y="477"/>
                  <a:pt x="10" y="510"/>
                  <a:pt x="0" y="543"/>
                </a:cubicBezTo>
                <a:cubicBezTo>
                  <a:pt x="0" y="551"/>
                  <a:pt x="0" y="655"/>
                  <a:pt x="20" y="691"/>
                </a:cubicBezTo>
                <a:cubicBezTo>
                  <a:pt x="51" y="748"/>
                  <a:pt x="39" y="719"/>
                  <a:pt x="89" y="750"/>
                </a:cubicBezTo>
                <a:cubicBezTo>
                  <a:pt x="102" y="758"/>
                  <a:pt x="113" y="772"/>
                  <a:pt x="128" y="780"/>
                </a:cubicBezTo>
                <a:cubicBezTo>
                  <a:pt x="238" y="836"/>
                  <a:pt x="393" y="844"/>
                  <a:pt x="513" y="869"/>
                </a:cubicBezTo>
                <a:cubicBezTo>
                  <a:pt x="621" y="865"/>
                  <a:pt x="730" y="865"/>
                  <a:pt x="839" y="859"/>
                </a:cubicBezTo>
                <a:cubicBezTo>
                  <a:pt x="903" y="855"/>
                  <a:pt x="1034" y="805"/>
                  <a:pt x="1086" y="760"/>
                </a:cubicBezTo>
                <a:cubicBezTo>
                  <a:pt x="1106" y="741"/>
                  <a:pt x="1120" y="713"/>
                  <a:pt x="1145" y="701"/>
                </a:cubicBezTo>
                <a:cubicBezTo>
                  <a:pt x="1199" y="673"/>
                  <a:pt x="1173" y="689"/>
                  <a:pt x="1224" y="652"/>
                </a:cubicBezTo>
                <a:cubicBezTo>
                  <a:pt x="1230" y="642"/>
                  <a:pt x="1235" y="630"/>
                  <a:pt x="1244" y="622"/>
                </a:cubicBezTo>
                <a:cubicBezTo>
                  <a:pt x="1252" y="613"/>
                  <a:pt x="1266" y="611"/>
                  <a:pt x="1274" y="602"/>
                </a:cubicBezTo>
                <a:cubicBezTo>
                  <a:pt x="1289" y="584"/>
                  <a:pt x="1296" y="559"/>
                  <a:pt x="1313" y="543"/>
                </a:cubicBezTo>
                <a:cubicBezTo>
                  <a:pt x="1323" y="533"/>
                  <a:pt x="1333" y="523"/>
                  <a:pt x="1343" y="513"/>
                </a:cubicBezTo>
                <a:cubicBezTo>
                  <a:pt x="1355" y="475"/>
                  <a:pt x="1385" y="459"/>
                  <a:pt x="1402" y="424"/>
                </a:cubicBezTo>
                <a:cubicBezTo>
                  <a:pt x="1410" y="405"/>
                  <a:pt x="1415" y="384"/>
                  <a:pt x="1422" y="365"/>
                </a:cubicBezTo>
                <a:cubicBezTo>
                  <a:pt x="1425" y="355"/>
                  <a:pt x="1432" y="335"/>
                  <a:pt x="1432" y="335"/>
                </a:cubicBezTo>
                <a:cubicBezTo>
                  <a:pt x="1425" y="250"/>
                  <a:pt x="1426" y="134"/>
                  <a:pt x="1373" y="59"/>
                </a:cubicBezTo>
                <a:cubicBezTo>
                  <a:pt x="1365" y="48"/>
                  <a:pt x="1326" y="0"/>
                  <a:pt x="1313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28678" name="Line 18"/>
          <p:cNvSpPr>
            <a:spLocks noChangeShapeType="1"/>
          </p:cNvSpPr>
          <p:nvPr/>
        </p:nvSpPr>
        <p:spPr bwMode="auto">
          <a:xfrm>
            <a:off x="7162800" y="3276600"/>
            <a:ext cx="3048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214290"/>
            <a:ext cx="77724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400" b="1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El </a:t>
            </a:r>
            <a:r>
              <a:rPr lang="es-ES_tradnl" altLang="en-US" sz="4400" b="1" dirty="0">
                <a:solidFill>
                  <a:schemeClr val="accent1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espacio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altLang="en-US" sz="4400" b="1" dirty="0">
                <a:solidFill>
                  <a:srgbClr val="00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tiempo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 circular</a:t>
            </a:r>
            <a:endParaRPr lang="es-ES_tradnl" alt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80" name="Freeform 4"/>
          <p:cNvSpPr>
            <a:spLocks/>
          </p:cNvSpPr>
          <p:nvPr/>
        </p:nvSpPr>
        <p:spPr bwMode="auto">
          <a:xfrm>
            <a:off x="1089025" y="2317750"/>
            <a:ext cx="4008438" cy="3497263"/>
          </a:xfrm>
          <a:custGeom>
            <a:avLst/>
            <a:gdLst>
              <a:gd name="T0" fmla="*/ 2147483647 w 2525"/>
              <a:gd name="T1" fmla="*/ 2147483647 h 2203"/>
              <a:gd name="T2" fmla="*/ 2147483647 w 2525"/>
              <a:gd name="T3" fmla="*/ 2147483647 h 2203"/>
              <a:gd name="T4" fmla="*/ 2147483647 w 2525"/>
              <a:gd name="T5" fmla="*/ 2147483647 h 2203"/>
              <a:gd name="T6" fmla="*/ 2147483647 w 2525"/>
              <a:gd name="T7" fmla="*/ 2147483647 h 2203"/>
              <a:gd name="T8" fmla="*/ 2147483647 w 2525"/>
              <a:gd name="T9" fmla="*/ 2147483647 h 2203"/>
              <a:gd name="T10" fmla="*/ 2147483647 w 2525"/>
              <a:gd name="T11" fmla="*/ 2147483647 h 2203"/>
              <a:gd name="T12" fmla="*/ 2147483647 w 2525"/>
              <a:gd name="T13" fmla="*/ 2147483647 h 2203"/>
              <a:gd name="T14" fmla="*/ 2147483647 w 2525"/>
              <a:gd name="T15" fmla="*/ 2147483647 h 2203"/>
              <a:gd name="T16" fmla="*/ 2147483647 w 2525"/>
              <a:gd name="T17" fmla="*/ 2147483647 h 2203"/>
              <a:gd name="T18" fmla="*/ 2147483647 w 2525"/>
              <a:gd name="T19" fmla="*/ 2147483647 h 2203"/>
              <a:gd name="T20" fmla="*/ 2147483647 w 2525"/>
              <a:gd name="T21" fmla="*/ 2147483647 h 2203"/>
              <a:gd name="T22" fmla="*/ 2147483647 w 2525"/>
              <a:gd name="T23" fmla="*/ 2147483647 h 2203"/>
              <a:gd name="T24" fmla="*/ 2147483647 w 2525"/>
              <a:gd name="T25" fmla="*/ 2147483647 h 2203"/>
              <a:gd name="T26" fmla="*/ 2147483647 w 2525"/>
              <a:gd name="T27" fmla="*/ 2147483647 h 2203"/>
              <a:gd name="T28" fmla="*/ 2147483647 w 2525"/>
              <a:gd name="T29" fmla="*/ 2147483647 h 2203"/>
              <a:gd name="T30" fmla="*/ 2147483647 w 2525"/>
              <a:gd name="T31" fmla="*/ 2147483647 h 2203"/>
              <a:gd name="T32" fmla="*/ 2147483647 w 2525"/>
              <a:gd name="T33" fmla="*/ 2147483647 h 2203"/>
              <a:gd name="T34" fmla="*/ 2147483647 w 2525"/>
              <a:gd name="T35" fmla="*/ 2147483647 h 2203"/>
              <a:gd name="T36" fmla="*/ 2147483647 w 2525"/>
              <a:gd name="T37" fmla="*/ 2147483647 h 2203"/>
              <a:gd name="T38" fmla="*/ 2147483647 w 2525"/>
              <a:gd name="T39" fmla="*/ 2147483647 h 2203"/>
              <a:gd name="T40" fmla="*/ 2147483647 w 2525"/>
              <a:gd name="T41" fmla="*/ 2147483647 h 2203"/>
              <a:gd name="T42" fmla="*/ 2147483647 w 2525"/>
              <a:gd name="T43" fmla="*/ 2147483647 h 2203"/>
              <a:gd name="T44" fmla="*/ 2147483647 w 2525"/>
              <a:gd name="T45" fmla="*/ 2147483647 h 2203"/>
              <a:gd name="T46" fmla="*/ 2147483647 w 2525"/>
              <a:gd name="T47" fmla="*/ 2147483647 h 2203"/>
              <a:gd name="T48" fmla="*/ 2147483647 w 2525"/>
              <a:gd name="T49" fmla="*/ 2147483647 h 2203"/>
              <a:gd name="T50" fmla="*/ 2147483647 w 2525"/>
              <a:gd name="T51" fmla="*/ 2147483647 h 2203"/>
              <a:gd name="T52" fmla="*/ 2147483647 w 2525"/>
              <a:gd name="T53" fmla="*/ 2147483647 h 2203"/>
              <a:gd name="T54" fmla="*/ 2147483647 w 2525"/>
              <a:gd name="T55" fmla="*/ 2147483647 h 2203"/>
              <a:gd name="T56" fmla="*/ 2147483647 w 2525"/>
              <a:gd name="T57" fmla="*/ 2147483647 h 2203"/>
              <a:gd name="T58" fmla="*/ 2147483647 w 2525"/>
              <a:gd name="T59" fmla="*/ 2147483647 h 2203"/>
              <a:gd name="T60" fmla="*/ 2147483647 w 2525"/>
              <a:gd name="T61" fmla="*/ 2147483647 h 2203"/>
              <a:gd name="T62" fmla="*/ 2147483647 w 2525"/>
              <a:gd name="T63" fmla="*/ 2147483647 h 2203"/>
              <a:gd name="T64" fmla="*/ 2147483647 w 2525"/>
              <a:gd name="T65" fmla="*/ 2147483647 h 2203"/>
              <a:gd name="T66" fmla="*/ 2147483647 w 2525"/>
              <a:gd name="T67" fmla="*/ 2147483647 h 2203"/>
              <a:gd name="T68" fmla="*/ 2147483647 w 2525"/>
              <a:gd name="T69" fmla="*/ 2147483647 h 2203"/>
              <a:gd name="T70" fmla="*/ 2147483647 w 2525"/>
              <a:gd name="T71" fmla="*/ 2147483647 h 2203"/>
              <a:gd name="T72" fmla="*/ 2147483647 w 2525"/>
              <a:gd name="T73" fmla="*/ 2147483647 h 2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25"/>
              <a:gd name="T112" fmla="*/ 0 h 2203"/>
              <a:gd name="T113" fmla="*/ 2525 w 2525"/>
              <a:gd name="T114" fmla="*/ 2203 h 2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25" h="2203">
                <a:moveTo>
                  <a:pt x="1432" y="1028"/>
                </a:moveTo>
                <a:cubicBezTo>
                  <a:pt x="1422" y="1089"/>
                  <a:pt x="1435" y="1101"/>
                  <a:pt x="1363" y="1126"/>
                </a:cubicBezTo>
                <a:cubicBezTo>
                  <a:pt x="1343" y="1132"/>
                  <a:pt x="1304" y="1146"/>
                  <a:pt x="1304" y="1146"/>
                </a:cubicBezTo>
                <a:cubicBezTo>
                  <a:pt x="1226" y="1138"/>
                  <a:pt x="1186" y="1155"/>
                  <a:pt x="1146" y="1097"/>
                </a:cubicBezTo>
                <a:cubicBezTo>
                  <a:pt x="1126" y="981"/>
                  <a:pt x="1148" y="856"/>
                  <a:pt x="1235" y="771"/>
                </a:cubicBezTo>
                <a:cubicBezTo>
                  <a:pt x="1271" y="735"/>
                  <a:pt x="1334" y="726"/>
                  <a:pt x="1383" y="712"/>
                </a:cubicBezTo>
                <a:cubicBezTo>
                  <a:pt x="1397" y="713"/>
                  <a:pt x="1473" y="714"/>
                  <a:pt x="1502" y="731"/>
                </a:cubicBezTo>
                <a:cubicBezTo>
                  <a:pt x="1653" y="818"/>
                  <a:pt x="1745" y="959"/>
                  <a:pt x="1788" y="1126"/>
                </a:cubicBezTo>
                <a:cubicBezTo>
                  <a:pt x="1784" y="1169"/>
                  <a:pt x="1788" y="1213"/>
                  <a:pt x="1778" y="1255"/>
                </a:cubicBezTo>
                <a:cubicBezTo>
                  <a:pt x="1772" y="1277"/>
                  <a:pt x="1752" y="1294"/>
                  <a:pt x="1739" y="1314"/>
                </a:cubicBezTo>
                <a:cubicBezTo>
                  <a:pt x="1694" y="1380"/>
                  <a:pt x="1625" y="1407"/>
                  <a:pt x="1551" y="1423"/>
                </a:cubicBezTo>
                <a:cubicBezTo>
                  <a:pt x="1416" y="1419"/>
                  <a:pt x="1280" y="1419"/>
                  <a:pt x="1146" y="1413"/>
                </a:cubicBezTo>
                <a:cubicBezTo>
                  <a:pt x="1096" y="1410"/>
                  <a:pt x="1045" y="1375"/>
                  <a:pt x="998" y="1363"/>
                </a:cubicBezTo>
                <a:cubicBezTo>
                  <a:pt x="972" y="1344"/>
                  <a:pt x="942" y="1333"/>
                  <a:pt x="919" y="1314"/>
                </a:cubicBezTo>
                <a:cubicBezTo>
                  <a:pt x="866" y="1270"/>
                  <a:pt x="855" y="1251"/>
                  <a:pt x="820" y="1205"/>
                </a:cubicBezTo>
                <a:cubicBezTo>
                  <a:pt x="805" y="1162"/>
                  <a:pt x="779" y="1128"/>
                  <a:pt x="761" y="1087"/>
                </a:cubicBezTo>
                <a:cubicBezTo>
                  <a:pt x="743" y="1047"/>
                  <a:pt x="738" y="1000"/>
                  <a:pt x="731" y="959"/>
                </a:cubicBezTo>
                <a:cubicBezTo>
                  <a:pt x="747" y="746"/>
                  <a:pt x="791" y="605"/>
                  <a:pt x="968" y="475"/>
                </a:cubicBezTo>
                <a:cubicBezTo>
                  <a:pt x="994" y="434"/>
                  <a:pt x="1029" y="433"/>
                  <a:pt x="1067" y="405"/>
                </a:cubicBezTo>
                <a:cubicBezTo>
                  <a:pt x="1141" y="349"/>
                  <a:pt x="1184" y="327"/>
                  <a:pt x="1274" y="316"/>
                </a:cubicBezTo>
                <a:cubicBezTo>
                  <a:pt x="1306" y="317"/>
                  <a:pt x="1463" y="323"/>
                  <a:pt x="1521" y="336"/>
                </a:cubicBezTo>
                <a:cubicBezTo>
                  <a:pt x="1593" y="351"/>
                  <a:pt x="1657" y="397"/>
                  <a:pt x="1719" y="435"/>
                </a:cubicBezTo>
                <a:cubicBezTo>
                  <a:pt x="1791" y="478"/>
                  <a:pt x="1873" y="500"/>
                  <a:pt x="1936" y="563"/>
                </a:cubicBezTo>
                <a:cubicBezTo>
                  <a:pt x="1998" y="625"/>
                  <a:pt x="2049" y="701"/>
                  <a:pt x="2104" y="771"/>
                </a:cubicBezTo>
                <a:cubicBezTo>
                  <a:pt x="2128" y="841"/>
                  <a:pt x="2160" y="893"/>
                  <a:pt x="2173" y="968"/>
                </a:cubicBezTo>
                <a:cubicBezTo>
                  <a:pt x="2167" y="1076"/>
                  <a:pt x="2175" y="1194"/>
                  <a:pt x="2124" y="1294"/>
                </a:cubicBezTo>
                <a:cubicBezTo>
                  <a:pt x="2107" y="1360"/>
                  <a:pt x="2062" y="1453"/>
                  <a:pt x="2005" y="1492"/>
                </a:cubicBezTo>
                <a:cubicBezTo>
                  <a:pt x="1979" y="1541"/>
                  <a:pt x="1950" y="1582"/>
                  <a:pt x="1897" y="1601"/>
                </a:cubicBezTo>
                <a:cubicBezTo>
                  <a:pt x="1873" y="1635"/>
                  <a:pt x="1843" y="1644"/>
                  <a:pt x="1808" y="1670"/>
                </a:cubicBezTo>
                <a:cubicBezTo>
                  <a:pt x="1704" y="1743"/>
                  <a:pt x="1539" y="1779"/>
                  <a:pt x="1413" y="1798"/>
                </a:cubicBezTo>
                <a:cubicBezTo>
                  <a:pt x="1231" y="1790"/>
                  <a:pt x="1063" y="1783"/>
                  <a:pt x="889" y="1739"/>
                </a:cubicBezTo>
                <a:cubicBezTo>
                  <a:pt x="845" y="1728"/>
                  <a:pt x="803" y="1712"/>
                  <a:pt x="761" y="1699"/>
                </a:cubicBezTo>
                <a:cubicBezTo>
                  <a:pt x="741" y="1692"/>
                  <a:pt x="721" y="1686"/>
                  <a:pt x="702" y="1680"/>
                </a:cubicBezTo>
                <a:cubicBezTo>
                  <a:pt x="691" y="1676"/>
                  <a:pt x="672" y="1670"/>
                  <a:pt x="672" y="1670"/>
                </a:cubicBezTo>
                <a:cubicBezTo>
                  <a:pt x="659" y="1656"/>
                  <a:pt x="647" y="1642"/>
                  <a:pt x="633" y="1630"/>
                </a:cubicBezTo>
                <a:cubicBezTo>
                  <a:pt x="620" y="1619"/>
                  <a:pt x="604" y="1612"/>
                  <a:pt x="593" y="1601"/>
                </a:cubicBezTo>
                <a:cubicBezTo>
                  <a:pt x="574" y="1582"/>
                  <a:pt x="561" y="1559"/>
                  <a:pt x="544" y="1541"/>
                </a:cubicBezTo>
                <a:cubicBezTo>
                  <a:pt x="528" y="1496"/>
                  <a:pt x="510" y="1451"/>
                  <a:pt x="484" y="1413"/>
                </a:cubicBezTo>
                <a:cubicBezTo>
                  <a:pt x="468" y="1345"/>
                  <a:pt x="430" y="1285"/>
                  <a:pt x="415" y="1215"/>
                </a:cubicBezTo>
                <a:cubicBezTo>
                  <a:pt x="410" y="1195"/>
                  <a:pt x="409" y="1175"/>
                  <a:pt x="405" y="1156"/>
                </a:cubicBezTo>
                <a:cubicBezTo>
                  <a:pt x="399" y="1129"/>
                  <a:pt x="386" y="1077"/>
                  <a:pt x="386" y="1077"/>
                </a:cubicBezTo>
                <a:cubicBezTo>
                  <a:pt x="391" y="963"/>
                  <a:pt x="393" y="852"/>
                  <a:pt x="415" y="741"/>
                </a:cubicBezTo>
                <a:cubicBezTo>
                  <a:pt x="428" y="669"/>
                  <a:pt x="455" y="620"/>
                  <a:pt x="484" y="554"/>
                </a:cubicBezTo>
                <a:cubicBezTo>
                  <a:pt x="540" y="424"/>
                  <a:pt x="599" y="306"/>
                  <a:pt x="692" y="198"/>
                </a:cubicBezTo>
                <a:cubicBezTo>
                  <a:pt x="744" y="136"/>
                  <a:pt x="857" y="56"/>
                  <a:pt x="939" y="40"/>
                </a:cubicBezTo>
                <a:cubicBezTo>
                  <a:pt x="1015" y="24"/>
                  <a:pt x="969" y="34"/>
                  <a:pt x="1067" y="10"/>
                </a:cubicBezTo>
                <a:cubicBezTo>
                  <a:pt x="1080" y="6"/>
                  <a:pt x="1107" y="0"/>
                  <a:pt x="1107" y="0"/>
                </a:cubicBezTo>
                <a:cubicBezTo>
                  <a:pt x="1271" y="3"/>
                  <a:pt x="1435" y="3"/>
                  <a:pt x="1600" y="10"/>
                </a:cubicBezTo>
                <a:cubicBezTo>
                  <a:pt x="1747" y="15"/>
                  <a:pt x="1898" y="104"/>
                  <a:pt x="2025" y="168"/>
                </a:cubicBezTo>
                <a:cubicBezTo>
                  <a:pt x="2082" y="196"/>
                  <a:pt x="2132" y="246"/>
                  <a:pt x="2193" y="267"/>
                </a:cubicBezTo>
                <a:cubicBezTo>
                  <a:pt x="2216" y="290"/>
                  <a:pt x="2248" y="302"/>
                  <a:pt x="2272" y="326"/>
                </a:cubicBezTo>
                <a:cubicBezTo>
                  <a:pt x="2279" y="333"/>
                  <a:pt x="2276" y="346"/>
                  <a:pt x="2282" y="356"/>
                </a:cubicBezTo>
                <a:cubicBezTo>
                  <a:pt x="2310" y="407"/>
                  <a:pt x="2339" y="443"/>
                  <a:pt x="2381" y="484"/>
                </a:cubicBezTo>
                <a:cubicBezTo>
                  <a:pt x="2401" y="551"/>
                  <a:pt x="2443" y="612"/>
                  <a:pt x="2460" y="682"/>
                </a:cubicBezTo>
                <a:cubicBezTo>
                  <a:pt x="2491" y="811"/>
                  <a:pt x="2507" y="944"/>
                  <a:pt x="2519" y="1077"/>
                </a:cubicBezTo>
                <a:cubicBezTo>
                  <a:pt x="2513" y="1271"/>
                  <a:pt x="2525" y="1513"/>
                  <a:pt x="2430" y="1699"/>
                </a:cubicBezTo>
                <a:cubicBezTo>
                  <a:pt x="2412" y="1769"/>
                  <a:pt x="2382" y="1827"/>
                  <a:pt x="2341" y="1887"/>
                </a:cubicBezTo>
                <a:cubicBezTo>
                  <a:pt x="2327" y="1906"/>
                  <a:pt x="2320" y="1931"/>
                  <a:pt x="2302" y="1946"/>
                </a:cubicBezTo>
                <a:cubicBezTo>
                  <a:pt x="2268" y="1970"/>
                  <a:pt x="2236" y="2001"/>
                  <a:pt x="2203" y="2025"/>
                </a:cubicBezTo>
                <a:cubicBezTo>
                  <a:pt x="2170" y="2048"/>
                  <a:pt x="2128" y="2064"/>
                  <a:pt x="2094" y="2084"/>
                </a:cubicBezTo>
                <a:cubicBezTo>
                  <a:pt x="2051" y="2107"/>
                  <a:pt x="2076" y="2104"/>
                  <a:pt x="2025" y="2124"/>
                </a:cubicBezTo>
                <a:cubicBezTo>
                  <a:pt x="1932" y="2158"/>
                  <a:pt x="1834" y="2178"/>
                  <a:pt x="1739" y="2203"/>
                </a:cubicBezTo>
                <a:cubicBezTo>
                  <a:pt x="1519" y="2196"/>
                  <a:pt x="1328" y="2184"/>
                  <a:pt x="1116" y="2154"/>
                </a:cubicBezTo>
                <a:cubicBezTo>
                  <a:pt x="1062" y="2135"/>
                  <a:pt x="1004" y="2123"/>
                  <a:pt x="949" y="2114"/>
                </a:cubicBezTo>
                <a:cubicBezTo>
                  <a:pt x="897" y="2079"/>
                  <a:pt x="831" y="2067"/>
                  <a:pt x="771" y="2055"/>
                </a:cubicBezTo>
                <a:cubicBezTo>
                  <a:pt x="729" y="2027"/>
                  <a:pt x="691" y="2014"/>
                  <a:pt x="642" y="2005"/>
                </a:cubicBezTo>
                <a:cubicBezTo>
                  <a:pt x="574" y="1960"/>
                  <a:pt x="505" y="1924"/>
                  <a:pt x="435" y="1887"/>
                </a:cubicBezTo>
                <a:cubicBezTo>
                  <a:pt x="394" y="1865"/>
                  <a:pt x="317" y="1818"/>
                  <a:pt x="317" y="1818"/>
                </a:cubicBezTo>
                <a:cubicBezTo>
                  <a:pt x="286" y="1767"/>
                  <a:pt x="253" y="1733"/>
                  <a:pt x="218" y="1689"/>
                </a:cubicBezTo>
                <a:cubicBezTo>
                  <a:pt x="203" y="1670"/>
                  <a:pt x="178" y="1630"/>
                  <a:pt x="178" y="1630"/>
                </a:cubicBezTo>
                <a:cubicBezTo>
                  <a:pt x="160" y="1559"/>
                  <a:pt x="137" y="1502"/>
                  <a:pt x="99" y="1442"/>
                </a:cubicBezTo>
                <a:cubicBezTo>
                  <a:pt x="78" y="1408"/>
                  <a:pt x="72" y="1376"/>
                  <a:pt x="50" y="1344"/>
                </a:cubicBezTo>
                <a:cubicBezTo>
                  <a:pt x="36" y="1278"/>
                  <a:pt x="21" y="1209"/>
                  <a:pt x="0" y="1146"/>
                </a:cubicBezTo>
                <a:cubicBezTo>
                  <a:pt x="3" y="1077"/>
                  <a:pt x="3" y="1007"/>
                  <a:pt x="10" y="939"/>
                </a:cubicBezTo>
                <a:cubicBezTo>
                  <a:pt x="33" y="695"/>
                  <a:pt x="30" y="946"/>
                  <a:pt x="30" y="7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28681" name="Line 5"/>
          <p:cNvSpPr>
            <a:spLocks noChangeShapeType="1"/>
          </p:cNvSpPr>
          <p:nvPr/>
        </p:nvSpPr>
        <p:spPr bwMode="auto">
          <a:xfrm>
            <a:off x="3200400" y="2057400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8682" name="Line 6"/>
          <p:cNvSpPr>
            <a:spLocks noChangeShapeType="1"/>
          </p:cNvSpPr>
          <p:nvPr/>
        </p:nvSpPr>
        <p:spPr bwMode="auto">
          <a:xfrm>
            <a:off x="609600" y="388620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1508125" y="3641725"/>
            <a:ext cx="809625" cy="457200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>
                <a:solidFill>
                  <a:srgbClr val="000000"/>
                </a:solidFill>
                <a:latin typeface="Gill Sans MT" pitchFamily="34" charset="0"/>
              </a:rPr>
              <a:t>antes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8684" name="Text Box 8"/>
          <p:cNvSpPr txBox="1">
            <a:spLocks noChangeArrowheads="1"/>
          </p:cNvSpPr>
          <p:nvPr/>
        </p:nvSpPr>
        <p:spPr bwMode="auto">
          <a:xfrm>
            <a:off x="2819400" y="3429000"/>
            <a:ext cx="860425" cy="457200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>
                <a:solidFill>
                  <a:srgbClr val="000000"/>
                </a:solidFill>
                <a:latin typeface="Gill Sans MT" pitchFamily="34" charset="0"/>
              </a:rPr>
              <a:t>ahora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8685" name="Text Box 9"/>
          <p:cNvSpPr txBox="1">
            <a:spLocks noChangeArrowheads="1"/>
          </p:cNvSpPr>
          <p:nvPr/>
        </p:nvSpPr>
        <p:spPr bwMode="auto">
          <a:xfrm>
            <a:off x="4419600" y="3581400"/>
            <a:ext cx="1149350" cy="457200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>
                <a:solidFill>
                  <a:srgbClr val="000000"/>
                </a:solidFill>
                <a:latin typeface="Gill Sans MT" pitchFamily="34" charset="0"/>
              </a:rPr>
              <a:t>después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8686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893763" cy="457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>
                <a:latin typeface="Gill Sans MT" pitchFamily="34" charset="0"/>
              </a:rPr>
              <a:t>arriba</a:t>
            </a:r>
          </a:p>
        </p:txBody>
      </p:sp>
      <p:sp>
        <p:nvSpPr>
          <p:cNvPr id="28687" name="Text Box 11"/>
          <p:cNvSpPr txBox="1">
            <a:spLocks noChangeArrowheads="1"/>
          </p:cNvSpPr>
          <p:nvPr/>
        </p:nvSpPr>
        <p:spPr bwMode="auto">
          <a:xfrm>
            <a:off x="2819400" y="3962400"/>
            <a:ext cx="838200" cy="457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n-US">
                <a:latin typeface="Gill Sans MT" pitchFamily="34" charset="0"/>
              </a:rPr>
              <a:t>aquí</a:t>
            </a:r>
          </a:p>
        </p:txBody>
      </p: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2819400" y="4800600"/>
            <a:ext cx="842963" cy="457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>
                <a:latin typeface="Gill Sans MT" pitchFamily="34" charset="0"/>
              </a:rPr>
              <a:t>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263" indent="-449263" fontAlgn="auto">
              <a:spcAft>
                <a:spcPts val="0"/>
              </a:spcAft>
              <a:defRPr/>
            </a:pPr>
            <a:r>
              <a:rPr lang="es-ES_tradnl" altLang="en-US" b="1" dirty="0" smtClean="0"/>
              <a:t>Conceptos </a:t>
            </a:r>
            <a:r>
              <a:rPr lang="es-ES_tradnl" altLang="en-US" b="1" dirty="0" smtClean="0"/>
              <a:t>claves en la cosmovisión Andina</a:t>
            </a:r>
            <a:endParaRPr lang="es-ES_tradnl" altLang="en-US" dirty="0" smtClean="0"/>
          </a:p>
        </p:txBody>
      </p:sp>
      <p:grpSp>
        <p:nvGrpSpPr>
          <p:cNvPr id="29699" name="14 Grupo"/>
          <p:cNvGrpSpPr>
            <a:grpSpLocks/>
          </p:cNvGrpSpPr>
          <p:nvPr/>
        </p:nvGrpSpPr>
        <p:grpSpPr bwMode="auto">
          <a:xfrm>
            <a:off x="457200" y="1589088"/>
            <a:ext cx="7818438" cy="4502150"/>
            <a:chOff x="457200" y="1589107"/>
            <a:chExt cx="7819161" cy="4501806"/>
          </a:xfrm>
        </p:grpSpPr>
        <p:grpSp>
          <p:nvGrpSpPr>
            <p:cNvPr id="29702" name="10 Grupo"/>
            <p:cNvGrpSpPr>
              <a:grpSpLocks/>
            </p:cNvGrpSpPr>
            <p:nvPr/>
          </p:nvGrpSpPr>
          <p:grpSpPr bwMode="auto">
            <a:xfrm>
              <a:off x="457200" y="1589107"/>
              <a:ext cx="7819161" cy="4501806"/>
              <a:chOff x="457200" y="1589107"/>
              <a:chExt cx="7819161" cy="4501806"/>
            </a:xfrm>
          </p:grpSpPr>
          <p:sp>
            <p:nvSpPr>
              <p:cNvPr id="29704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3531719"/>
                <a:ext cx="184056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Espacio tiempo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circular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9705" name="Text Box 14"/>
              <p:cNvSpPr txBox="1">
                <a:spLocks noChangeArrowheads="1"/>
              </p:cNvSpPr>
              <p:nvPr/>
            </p:nvSpPr>
            <p:spPr bwMode="auto">
              <a:xfrm>
                <a:off x="6643030" y="3531719"/>
                <a:ext cx="1633331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Tres  mundos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Runa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9706" name="Text Box 15"/>
              <p:cNvSpPr txBox="1">
                <a:spLocks noChangeArrowheads="1"/>
              </p:cNvSpPr>
              <p:nvPr/>
            </p:nvSpPr>
            <p:spPr bwMode="auto">
              <a:xfrm>
                <a:off x="3582973" y="1589107"/>
                <a:ext cx="1774845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Cruz del sur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Cruz cuadrada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9707" name="Text Box 16"/>
              <p:cNvSpPr txBox="1">
                <a:spLocks noChangeArrowheads="1"/>
              </p:cNvSpPr>
              <p:nvPr/>
            </p:nvSpPr>
            <p:spPr bwMode="auto">
              <a:xfrm>
                <a:off x="3726842" y="5444582"/>
                <a:ext cx="148810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Sabiduría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Aprendizaje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pic>
            <p:nvPicPr>
              <p:cNvPr id="29708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00364" y="2471750"/>
                <a:ext cx="29051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 rot="-5400000">
              <a:off x="4403631" y="1954296"/>
              <a:ext cx="0" cy="3806665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4429125" y="2214563"/>
            <a:ext cx="46038" cy="3286125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22650" y="3559175"/>
            <a:ext cx="2220913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Chacana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Relacionalidad</a:t>
            </a:r>
            <a:endParaRPr lang="es-ES_tradnl" altLang="en-US" sz="1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14290"/>
            <a:ext cx="8077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400" b="1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Relacionalidad 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como ser</a:t>
            </a:r>
            <a:endParaRPr lang="es-ES_tradnl" alt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2590800" y="2286000"/>
            <a:ext cx="3962400" cy="3352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200400" y="1828800"/>
            <a:ext cx="2859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folHlink"/>
                </a:solidFill>
                <a:latin typeface="Gill Sans MT" pitchFamily="34" charset="0"/>
              </a:rPr>
              <a:t>Complementariedad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629400" y="3733800"/>
            <a:ext cx="241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Correspondencia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699125" y="2803525"/>
            <a:ext cx="1927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accent2"/>
                </a:solidFill>
                <a:latin typeface="Gill Sans MT" pitchFamily="34" charset="0"/>
              </a:rPr>
              <a:t>Reciprocidad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622925" y="4632325"/>
            <a:ext cx="2468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rgbClr val="8FFD00"/>
                </a:solidFill>
                <a:latin typeface="Gill Sans MT" pitchFamily="34" charset="0"/>
              </a:rPr>
              <a:t>Proporcionalidad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152400" y="3733800"/>
            <a:ext cx="241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Correspondencia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200400" y="5715000"/>
            <a:ext cx="2859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folHlink"/>
                </a:solidFill>
                <a:latin typeface="Gill Sans MT" pitchFamily="34" charset="0"/>
              </a:rPr>
              <a:t>Complementariedad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1066800" y="2667000"/>
            <a:ext cx="2468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rgbClr val="8FFD00"/>
                </a:solidFill>
                <a:latin typeface="Gill Sans MT" pitchFamily="34" charset="0"/>
              </a:rPr>
              <a:t>Proporcionalidad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1524000" y="4648200"/>
            <a:ext cx="2247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b="1">
                <a:solidFill>
                  <a:schemeClr val="accent2"/>
                </a:solidFill>
                <a:latin typeface="Gill Sans MT" pitchFamily="34" charset="0"/>
              </a:rPr>
              <a:t>Reciprocidad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32" name="Oval 14"/>
          <p:cNvSpPr>
            <a:spLocks noChangeArrowheads="1"/>
          </p:cNvSpPr>
          <p:nvPr/>
        </p:nvSpPr>
        <p:spPr bwMode="auto">
          <a:xfrm>
            <a:off x="3962400" y="3352800"/>
            <a:ext cx="1219200" cy="1219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>
              <a:latin typeface="Gill Sans MT" pitchFamily="34" charset="0"/>
            </a:endParaRP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3714750" y="3551238"/>
            <a:ext cx="17049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sz="2000">
                <a:solidFill>
                  <a:srgbClr val="000000"/>
                </a:solidFill>
                <a:latin typeface="Gill Sans MT" pitchFamily="34" charset="0"/>
              </a:rPr>
              <a:t>Relacionalidad</a:t>
            </a:r>
          </a:p>
          <a:p>
            <a:pPr algn="ctr"/>
            <a:r>
              <a:rPr lang="es-ES_tradnl" altLang="en-US" sz="2000">
                <a:solidFill>
                  <a:srgbClr val="000000"/>
                </a:solidFill>
                <a:latin typeface="Gill Sans MT" pitchFamily="34" charset="0"/>
              </a:rPr>
              <a:t>como ser</a:t>
            </a:r>
            <a:endParaRPr lang="es-ES_tradnl" alt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263" indent="-449263" fontAlgn="auto">
              <a:spcAft>
                <a:spcPts val="0"/>
              </a:spcAft>
              <a:defRPr/>
            </a:pPr>
            <a:r>
              <a:rPr lang="es-ES_tradnl" altLang="en-US" b="1" dirty="0" smtClean="0"/>
              <a:t>Conceptos </a:t>
            </a:r>
            <a:r>
              <a:rPr lang="es-ES_tradnl" altLang="en-US" b="1" dirty="0" smtClean="0"/>
              <a:t>claves en la cosmovisión Andina</a:t>
            </a:r>
            <a:endParaRPr lang="es-ES_tradnl" altLang="en-US" dirty="0" smtClean="0"/>
          </a:p>
        </p:txBody>
      </p:sp>
      <p:grpSp>
        <p:nvGrpSpPr>
          <p:cNvPr id="31747" name="14 Grupo"/>
          <p:cNvGrpSpPr>
            <a:grpSpLocks/>
          </p:cNvGrpSpPr>
          <p:nvPr/>
        </p:nvGrpSpPr>
        <p:grpSpPr bwMode="auto">
          <a:xfrm>
            <a:off x="457200" y="1589088"/>
            <a:ext cx="7818438" cy="4502150"/>
            <a:chOff x="457200" y="1589107"/>
            <a:chExt cx="7819161" cy="4501806"/>
          </a:xfrm>
        </p:grpSpPr>
        <p:grpSp>
          <p:nvGrpSpPr>
            <p:cNvPr id="31750" name="10 Grupo"/>
            <p:cNvGrpSpPr>
              <a:grpSpLocks/>
            </p:cNvGrpSpPr>
            <p:nvPr/>
          </p:nvGrpSpPr>
          <p:grpSpPr bwMode="auto">
            <a:xfrm>
              <a:off x="457200" y="1589107"/>
              <a:ext cx="7819161" cy="4501806"/>
              <a:chOff x="457200" y="1589107"/>
              <a:chExt cx="7819161" cy="4501806"/>
            </a:xfrm>
          </p:grpSpPr>
          <p:sp>
            <p:nvSpPr>
              <p:cNvPr id="31752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3531719"/>
                <a:ext cx="184056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Espacio tiempo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circular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1753" name="Text Box 14"/>
              <p:cNvSpPr txBox="1">
                <a:spLocks noChangeArrowheads="1"/>
              </p:cNvSpPr>
              <p:nvPr/>
            </p:nvSpPr>
            <p:spPr bwMode="auto">
              <a:xfrm>
                <a:off x="6643030" y="3531719"/>
                <a:ext cx="1633331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Tres  mundos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Runa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1754" name="Text Box 15"/>
              <p:cNvSpPr txBox="1">
                <a:spLocks noChangeArrowheads="1"/>
              </p:cNvSpPr>
              <p:nvPr/>
            </p:nvSpPr>
            <p:spPr bwMode="auto">
              <a:xfrm>
                <a:off x="3582973" y="1589107"/>
                <a:ext cx="1774845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Cruz del sur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Cruz cuadrada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1755" name="Text Box 16"/>
              <p:cNvSpPr txBox="1">
                <a:spLocks noChangeArrowheads="1"/>
              </p:cNvSpPr>
              <p:nvPr/>
            </p:nvSpPr>
            <p:spPr bwMode="auto">
              <a:xfrm>
                <a:off x="3726842" y="5444582"/>
                <a:ext cx="148810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0000"/>
                    </a:solidFill>
                    <a:latin typeface="Gill Sans MT" pitchFamily="34" charset="0"/>
                  </a:rPr>
                  <a:t>Sabiduría</a:t>
                </a:r>
              </a:p>
              <a:p>
                <a:pPr algn="ctr"/>
                <a:r>
                  <a:rPr lang="es-ES_tradnl" altLang="en-US" b="1">
                    <a:solidFill>
                      <a:srgbClr val="FF0000"/>
                    </a:solidFill>
                    <a:latin typeface="Gill Sans MT" pitchFamily="34" charset="0"/>
                  </a:rPr>
                  <a:t>Aprendizaje</a:t>
                </a:r>
                <a:endParaRPr lang="es-ES_tradnl" altLang="en-US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pic>
            <p:nvPicPr>
              <p:cNvPr id="31756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00364" y="2471750"/>
                <a:ext cx="29051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 rot="-5400000">
              <a:off x="4403631" y="1954296"/>
              <a:ext cx="0" cy="3806665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4429125" y="2214563"/>
            <a:ext cx="46038" cy="3286125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22650" y="3559175"/>
            <a:ext cx="2220913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1600" b="1" dirty="0">
                <a:solidFill>
                  <a:srgbClr val="FF99FF"/>
                </a:solidFill>
                <a:latin typeface="+mn-lt"/>
                <a:cs typeface="+mn-cs"/>
              </a:rPr>
              <a:t>Chacana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1600" b="1" dirty="0" err="1">
                <a:solidFill>
                  <a:srgbClr val="FF99FF"/>
                </a:solidFill>
                <a:latin typeface="+mn-lt"/>
                <a:cs typeface="+mn-cs"/>
              </a:rPr>
              <a:t>Relacionalidad</a:t>
            </a:r>
            <a:endParaRPr lang="es-ES_tradnl" altLang="en-US" sz="1600" dirty="0">
              <a:solidFill>
                <a:srgbClr val="FF99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36"/>
            <a:ext cx="77724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900113" indent="-900113" fontAlgn="auto">
              <a:spcAft>
                <a:spcPts val="0"/>
              </a:spcAft>
              <a:defRPr/>
            </a:pPr>
            <a:r>
              <a:rPr lang="es-ES_tradnl" altLang="en-US" sz="4400" b="1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Runa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: la conciencia del cosmos</a:t>
            </a:r>
            <a:endParaRPr lang="es-ES_tradnl" alt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2590800" y="2286000"/>
            <a:ext cx="3962400" cy="3352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733800" y="1828800"/>
            <a:ext cx="1731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folHlink"/>
                </a:solidFill>
                <a:latin typeface="Gill Sans MT" pitchFamily="34" charset="0"/>
              </a:rPr>
              <a:t>Ser cósmico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629400" y="3733800"/>
            <a:ext cx="2290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Ser comunitario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3276600" y="5715000"/>
            <a:ext cx="25606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chemeClr val="folHlink"/>
                </a:solidFill>
                <a:latin typeface="Gill Sans MT" pitchFamily="34" charset="0"/>
              </a:rPr>
              <a:t>Ser material</a:t>
            </a:r>
          </a:p>
          <a:p>
            <a:pPr algn="ctr"/>
            <a:r>
              <a:rPr lang="es-ES_tradnl" altLang="en-US" b="1">
                <a:solidFill>
                  <a:schemeClr val="folHlink"/>
                </a:solidFill>
                <a:latin typeface="Gill Sans MT" pitchFamily="34" charset="0"/>
              </a:rPr>
              <a:t>Ser -Estar - Hacer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457200" y="37338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rgbClr val="8FFD00"/>
                </a:solidFill>
                <a:latin typeface="Gill Sans MT" pitchFamily="34" charset="0"/>
              </a:rPr>
              <a:t>Ser humano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2776" name="Oval 12"/>
          <p:cNvSpPr>
            <a:spLocks noChangeArrowheads="1"/>
          </p:cNvSpPr>
          <p:nvPr/>
        </p:nvSpPr>
        <p:spPr bwMode="auto">
          <a:xfrm>
            <a:off x="3962400" y="3352800"/>
            <a:ext cx="1219200" cy="1219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>
              <a:latin typeface="Gill Sans MT" pitchFamily="34" charset="0"/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4191000" y="3733800"/>
            <a:ext cx="79220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sz="2000" b="1" dirty="0">
                <a:solidFill>
                  <a:schemeClr val="bg1"/>
                </a:solidFill>
                <a:latin typeface="Gill Sans MT" pitchFamily="34" charset="0"/>
              </a:rPr>
              <a:t>Runa</a:t>
            </a:r>
            <a:endParaRPr lang="es-ES_tradnl" alt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214290"/>
            <a:ext cx="77724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400" b="1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Orientaciones 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fundamentales</a:t>
            </a:r>
            <a:endParaRPr lang="es-ES_tradnl" alt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795" name="AutoShape 5"/>
          <p:cNvSpPr>
            <a:spLocks noChangeArrowheads="1"/>
          </p:cNvSpPr>
          <p:nvPr/>
        </p:nvSpPr>
        <p:spPr bwMode="auto">
          <a:xfrm>
            <a:off x="2819400" y="2590800"/>
            <a:ext cx="2971800" cy="2971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00063" y="2286000"/>
            <a:ext cx="2667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Ñukanchik Yachay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33400" y="3581400"/>
            <a:ext cx="2525713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Gill Sans MT" pitchFamily="34" charset="0"/>
              </a:rPr>
              <a:t>Ñukanchik Kuyay</a:t>
            </a:r>
            <a:endParaRPr lang="es-ES_tradnl" altLang="en-US" b="1">
              <a:latin typeface="Gill Sans MT" pitchFamily="34" charset="0"/>
            </a:endParaRP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533400" y="4800600"/>
            <a:ext cx="28860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Ñukanchik </a:t>
            </a:r>
            <a:r>
              <a:rPr lang="en-US" b="1">
                <a:latin typeface="Gill Sans MT" pitchFamily="34" charset="0"/>
              </a:rPr>
              <a:t>kawsay</a:t>
            </a:r>
            <a:endParaRPr lang="es-ES_tradnl" altLang="en-US" b="1">
              <a:latin typeface="Gill Sans MT" pitchFamily="34" charset="0"/>
            </a:endParaRP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500063" y="2786063"/>
            <a:ext cx="244951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sz="2000" b="1">
                <a:solidFill>
                  <a:schemeClr val="accent2"/>
                </a:solidFill>
                <a:latin typeface="Gill Sans MT" pitchFamily="34" charset="0"/>
              </a:rPr>
              <a:t>Nuestros saberes</a:t>
            </a:r>
            <a:endParaRPr lang="es-ES_tradnl" altLang="en-US" sz="2000">
              <a:latin typeface="Gill Sans MT" pitchFamily="34" charset="0"/>
            </a:endParaRP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00063" y="4000500"/>
            <a:ext cx="18510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accent1"/>
                </a:solidFill>
                <a:latin typeface="Gill Sans MT" pitchFamily="34" charset="0"/>
              </a:rPr>
              <a:t>Amor colectivo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533400" y="5181600"/>
            <a:ext cx="1852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accent2"/>
                </a:solidFill>
                <a:latin typeface="Gill Sans MT" pitchFamily="34" charset="0"/>
              </a:rPr>
              <a:t>Nuestra vida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6091238" y="3789363"/>
            <a:ext cx="2266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accent2"/>
                </a:solidFill>
                <a:latin typeface="Gill Sans MT" pitchFamily="34" charset="0"/>
              </a:rPr>
              <a:t>Un solo corazón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143625" y="5181600"/>
            <a:ext cx="2216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accent2"/>
                </a:solidFill>
                <a:latin typeface="Gill Sans MT" pitchFamily="34" charset="0"/>
              </a:rPr>
              <a:t>Una sola fuerza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33804" name="Rectangle 17"/>
          <p:cNvSpPr>
            <a:spLocks noChangeArrowheads="1"/>
          </p:cNvSpPr>
          <p:nvPr/>
        </p:nvSpPr>
        <p:spPr bwMode="auto">
          <a:xfrm>
            <a:off x="3962400" y="3733800"/>
            <a:ext cx="685800" cy="6858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33805" name="Line 18"/>
          <p:cNvSpPr>
            <a:spLocks noChangeShapeType="1"/>
          </p:cNvSpPr>
          <p:nvPr/>
        </p:nvSpPr>
        <p:spPr bwMode="auto">
          <a:xfrm>
            <a:off x="4313238" y="3729038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33806" name="Line 19"/>
          <p:cNvSpPr>
            <a:spLocks noChangeShapeType="1"/>
          </p:cNvSpPr>
          <p:nvPr/>
        </p:nvSpPr>
        <p:spPr bwMode="auto">
          <a:xfrm>
            <a:off x="3962400" y="4067175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6053138" y="3357563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Shuk shunkulla</a:t>
            </a:r>
            <a:endParaRPr lang="es-ES_tradnl" altLang="en-US">
              <a:latin typeface="Gill Sans MT" pitchFamily="34" charset="0"/>
            </a:endParaRPr>
          </a:p>
        </p:txBody>
      </p:sp>
      <p:grpSp>
        <p:nvGrpSpPr>
          <p:cNvPr id="33808" name="Group 18"/>
          <p:cNvGrpSpPr>
            <a:grpSpLocks/>
          </p:cNvGrpSpPr>
          <p:nvPr/>
        </p:nvGrpSpPr>
        <p:grpSpPr bwMode="auto">
          <a:xfrm>
            <a:off x="5981700" y="2257425"/>
            <a:ext cx="2897188" cy="885825"/>
            <a:chOff x="6053166" y="3633782"/>
            <a:chExt cx="2897169" cy="885828"/>
          </a:xfrm>
        </p:grpSpPr>
        <p:sp>
          <p:nvSpPr>
            <p:cNvPr id="33810" name="Text Box 15"/>
            <p:cNvSpPr txBox="1">
              <a:spLocks noChangeArrowheads="1"/>
            </p:cNvSpPr>
            <p:nvPr/>
          </p:nvSpPr>
          <p:spPr bwMode="auto">
            <a:xfrm>
              <a:off x="6072197" y="4062410"/>
              <a:ext cx="2878138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altLang="en-US" b="1">
                  <a:solidFill>
                    <a:schemeClr val="accent2"/>
                  </a:solidFill>
                  <a:latin typeface="Gill Sans MT" pitchFamily="34" charset="0"/>
                </a:rPr>
                <a:t>Un solo pensamiento</a:t>
              </a:r>
              <a:endParaRPr lang="es-ES_tradnl" altLang="en-US">
                <a:latin typeface="Gill Sans MT" pitchFamily="34" charset="0"/>
              </a:endParaRPr>
            </a:p>
          </p:txBody>
        </p:sp>
        <p:sp>
          <p:nvSpPr>
            <p:cNvPr id="33811" name="Text Box 21"/>
            <p:cNvSpPr txBox="1">
              <a:spLocks noChangeArrowheads="1"/>
            </p:cNvSpPr>
            <p:nvPr/>
          </p:nvSpPr>
          <p:spPr bwMode="auto">
            <a:xfrm>
              <a:off x="6053166" y="3633782"/>
              <a:ext cx="2590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altLang="en-US" b="1">
                  <a:latin typeface="Gill Sans MT" pitchFamily="34" charset="0"/>
                </a:rPr>
                <a:t>Shuk Yayalla</a:t>
              </a:r>
              <a:endParaRPr lang="es-ES_tradnl" altLang="en-US">
                <a:latin typeface="Gill Sans MT" pitchFamily="34" charset="0"/>
              </a:endParaRPr>
            </a:p>
          </p:txBody>
        </p:sp>
      </p:grpSp>
      <p:sp>
        <p:nvSpPr>
          <p:cNvPr id="33809" name="Text Box 22"/>
          <p:cNvSpPr txBox="1">
            <a:spLocks noChangeArrowheads="1"/>
          </p:cNvSpPr>
          <p:nvPr/>
        </p:nvSpPr>
        <p:spPr bwMode="auto">
          <a:xfrm>
            <a:off x="6124575" y="480060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Shuk makilla</a:t>
            </a:r>
            <a:endParaRPr lang="es-ES_tradnl" alt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6" y="142852"/>
            <a:ext cx="88582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400" b="1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Los </a:t>
            </a:r>
            <a:r>
              <a:rPr lang="es-ES_tradnl" altLang="en-US" sz="4400" b="1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cuatro elementos de la vida</a:t>
            </a:r>
            <a:endParaRPr lang="es-ES_tradnl" alt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3048000" y="2819400"/>
            <a:ext cx="3124200" cy="2971800"/>
          </a:xfrm>
          <a:prstGeom prst="flowChartSummingJunctio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>
              <a:latin typeface="Gill Sans MT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191000" y="2133600"/>
            <a:ext cx="10953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sz="3200" b="1" dirty="0">
                <a:latin typeface="Gill Sans MT" pitchFamily="34" charset="0"/>
              </a:rPr>
              <a:t>Aire</a:t>
            </a:r>
            <a:endParaRPr lang="es-ES_tradnl" altLang="en-US" b="1" dirty="0">
              <a:latin typeface="Gill Sans MT" pitchFamily="34" charset="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400800" y="3962400"/>
            <a:ext cx="13858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sz="3200" b="1">
                <a:solidFill>
                  <a:srgbClr val="FF0000"/>
                </a:solidFill>
                <a:latin typeface="Gill Sans MT" pitchFamily="34" charset="0"/>
              </a:rPr>
              <a:t>Fuego</a:t>
            </a:r>
            <a:endParaRPr lang="es-ES_tradnl" altLang="en-US" b="1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33838" y="3857625"/>
            <a:ext cx="1252537" cy="107791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alt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28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altLang="en-US" dirty="0">
              <a:latin typeface="+mn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85875" y="3929063"/>
            <a:ext cx="13350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32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Agua</a:t>
            </a:r>
            <a:endParaRPr lang="es-ES_tradnl" altLang="en-US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29063" y="5929313"/>
            <a:ext cx="150018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Tierra</a:t>
            </a:r>
            <a:endParaRPr lang="es-ES_tradnl" altLang="en-US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b="1" dirty="0" smtClean="0"/>
              <a:t>Sistema de Salud en el Mundo Andino</a:t>
            </a:r>
            <a:endParaRPr lang="es-EC" b="1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1071563" y="4929188"/>
            <a:ext cx="6215062" cy="1285875"/>
          </a:xfrm>
        </p:spPr>
        <p:txBody>
          <a:bodyPr/>
          <a:lstStyle/>
          <a:p>
            <a:r>
              <a:rPr lang="es-EC" smtClean="0"/>
              <a:t>Red de servicios de salud de varios niveles que pervive hasta la actualidad.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2A6B5B-F423-4EBD-865F-8E872353915D}" type="datetime1">
              <a:rPr lang="es-ES" smtClean="0"/>
              <a:pPr>
                <a:defRPr/>
              </a:pPr>
              <a:t>28/05/2023</a:t>
            </a:fld>
            <a:endParaRPr lang="es-ES"/>
          </a:p>
        </p:txBody>
      </p:sp>
      <p:sp>
        <p:nvSpPr>
          <p:cNvPr id="26630" name="AutoShape 3"/>
          <p:cNvSpPr>
            <a:spLocks noChangeArrowheads="1"/>
          </p:cNvSpPr>
          <p:nvPr/>
        </p:nvSpPr>
        <p:spPr bwMode="auto">
          <a:xfrm>
            <a:off x="1714500" y="1484313"/>
            <a:ext cx="5000625" cy="337343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3571875" y="1857375"/>
            <a:ext cx="128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rgbClr val="006600"/>
                </a:solidFill>
                <a:latin typeface="Comic Sans MS" pitchFamily="66" charset="0"/>
              </a:rPr>
              <a:t>Sinchi Yahack</a:t>
            </a:r>
            <a:endParaRPr lang="es-ES" sz="20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3429000" y="44164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400" b="1">
                <a:solidFill>
                  <a:srgbClr val="006600"/>
                </a:solidFill>
                <a:latin typeface="Comic Sans MS" pitchFamily="66" charset="0"/>
              </a:rPr>
              <a:t>MADRES</a:t>
            </a:r>
            <a:endParaRPr lang="es-ES" sz="24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2428875" y="364331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rgbClr val="006600"/>
                </a:solidFill>
                <a:latin typeface="Comic Sans MS" pitchFamily="66" charset="0"/>
              </a:rPr>
              <a:t>Personas en contacto con varios tipos  curadores</a:t>
            </a:r>
            <a:endParaRPr lang="es-ES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2928938" y="3071813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600" b="1">
                <a:solidFill>
                  <a:srgbClr val="006600"/>
                </a:solidFill>
                <a:latin typeface="Comic Sans MS" pitchFamily="66" charset="0"/>
              </a:rPr>
              <a:t>Diferentes tipos de curadores</a:t>
            </a:r>
            <a:endParaRPr lang="es-ES" sz="16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3571875" y="257175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rgbClr val="006600"/>
                </a:solidFill>
                <a:latin typeface="Comic Sans MS" pitchFamily="66" charset="0"/>
              </a:rPr>
              <a:t>Yachak</a:t>
            </a:r>
            <a:endParaRPr lang="es-ES" sz="20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00438" y="2500313"/>
            <a:ext cx="142875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3143250" y="3000375"/>
            <a:ext cx="21431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auto">
          <a:xfrm>
            <a:off x="2643188" y="3643313"/>
            <a:ext cx="307181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26639" name="Line 12"/>
          <p:cNvSpPr>
            <a:spLocks noChangeShapeType="1"/>
          </p:cNvSpPr>
          <p:nvPr/>
        </p:nvSpPr>
        <p:spPr bwMode="auto">
          <a:xfrm>
            <a:off x="2143125" y="4286250"/>
            <a:ext cx="41433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Trayecto del </a:t>
            </a:r>
            <a:r>
              <a:rPr lang="es-EC" dirty="0" err="1" smtClean="0"/>
              <a:t>Yachak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80" y="5572140"/>
            <a:ext cx="1285884" cy="92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dirty="0" smtClean="0">
                <a:solidFill>
                  <a:srgbClr val="003300"/>
                </a:solidFill>
              </a:rPr>
              <a:t>Herborista</a:t>
            </a:r>
          </a:p>
          <a:p>
            <a:pPr>
              <a:buNone/>
            </a:pPr>
            <a:endParaRPr lang="es-EC" sz="1800" dirty="0" smtClean="0"/>
          </a:p>
          <a:p>
            <a:pPr>
              <a:buNone/>
            </a:pPr>
            <a:r>
              <a:rPr lang="es-EC" sz="1200" dirty="0" smtClean="0"/>
              <a:t>Vivir armónico</a:t>
            </a:r>
            <a:endParaRPr lang="es-EC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89422"/>
            <a:ext cx="1643074" cy="14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076" y="1285861"/>
            <a:ext cx="14575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1785918" y="2000240"/>
            <a:ext cx="5857916" cy="4714908"/>
            <a:chOff x="1785918" y="2000240"/>
            <a:chExt cx="5857916" cy="4714908"/>
          </a:xfrm>
        </p:grpSpPr>
        <p:sp>
          <p:nvSpPr>
            <p:cNvPr id="9" name="L-Shape 8"/>
            <p:cNvSpPr/>
            <p:nvPr/>
          </p:nvSpPr>
          <p:spPr>
            <a:xfrm rot="16200000">
              <a:off x="1909352" y="5520144"/>
              <a:ext cx="1071570" cy="1318438"/>
            </a:xfrm>
            <a:prstGeom prst="corner">
              <a:avLst>
                <a:gd name="adj1" fmla="val 13156"/>
                <a:gd name="adj2" fmla="val 1725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L-Shape 9"/>
            <p:cNvSpPr/>
            <p:nvPr/>
          </p:nvSpPr>
          <p:spPr>
            <a:xfrm rot="16200000">
              <a:off x="5403034" y="2259767"/>
              <a:ext cx="1285884" cy="1195457"/>
            </a:xfrm>
            <a:prstGeom prst="corner">
              <a:avLst>
                <a:gd name="adj1" fmla="val 13156"/>
                <a:gd name="adj2" fmla="val 1725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4399735" y="3377004"/>
              <a:ext cx="1071570" cy="1318438"/>
            </a:xfrm>
            <a:prstGeom prst="corner">
              <a:avLst>
                <a:gd name="adj1" fmla="val 13156"/>
                <a:gd name="adj2" fmla="val 1725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L-Shape 11"/>
            <p:cNvSpPr/>
            <p:nvPr/>
          </p:nvSpPr>
          <p:spPr>
            <a:xfrm rot="16200000">
              <a:off x="3154543" y="4375327"/>
              <a:ext cx="1071570" cy="1464931"/>
            </a:xfrm>
            <a:prstGeom prst="corner">
              <a:avLst>
                <a:gd name="adj1" fmla="val 13156"/>
                <a:gd name="adj2" fmla="val 1725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500826" y="2000240"/>
              <a:ext cx="1143008" cy="28575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928926" y="4429132"/>
            <a:ext cx="1357322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Interpretar el fuego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Clarividente</a:t>
            </a: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71934" y="3143248"/>
            <a:ext cx="1428760" cy="128588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Limpieza con el huevo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s-EC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enfermedades interpretando las formas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214942" y="2071678"/>
            <a:ext cx="1357322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kumimoji="0" lang="es-EC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Cuyta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Fichai</a:t>
            </a: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kumimoji="0" lang="es-EC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Dg.</a:t>
            </a:r>
            <a:r>
              <a:rPr kumimoji="0" lang="es-EC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Enfermedades en el cuy</a:t>
            </a: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15074" y="1285860"/>
            <a:ext cx="1428760" cy="78581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kumimoji="0" lang="es-EC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Sinchi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Yachak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lang="es-EC" b="1" dirty="0" err="1" smtClean="0">
                <a:solidFill>
                  <a:srgbClr val="003300"/>
                </a:solidFill>
              </a:rPr>
              <a:t>A</a:t>
            </a:r>
            <a:r>
              <a:rPr kumimoji="0" lang="es-EC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ltumisayuk</a:t>
            </a: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000" b="1" dirty="0" smtClean="0"/>
              <a:t> </a:t>
            </a:r>
            <a:r>
              <a:rPr lang="es-ES_tradnl" altLang="en-US" sz="4000" b="1" dirty="0" smtClean="0"/>
              <a:t>Visión Andina</a:t>
            </a:r>
            <a:r>
              <a:rPr lang="es-ES_tradnl" altLang="en-US" dirty="0" smtClean="0"/>
              <a:t> 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1643062"/>
          </a:xfrm>
          <a:ln w="12700"/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s-ES_tradnl" altLang="en-US" sz="2400" b="1" dirty="0" smtClean="0">
                <a:solidFill>
                  <a:srgbClr val="FF0000"/>
                </a:solidFill>
              </a:rPr>
              <a:t>Simetría </a:t>
            </a:r>
            <a:r>
              <a:rPr lang="es-ES_tradnl" altLang="en-US" sz="2400" b="1" dirty="0">
                <a:solidFill>
                  <a:srgbClr val="FF0000"/>
                </a:solidFill>
              </a:rPr>
              <a:t>espiral: los tejidos que se entretejen a si mismos</a:t>
            </a:r>
          </a:p>
          <a:p>
            <a:pPr marL="360363" indent="-360363" fontAlgn="auto">
              <a:spcAft>
                <a:spcPts val="0"/>
              </a:spcAft>
              <a:buFontTx/>
              <a:buChar char="•"/>
              <a:defRPr/>
            </a:pPr>
            <a:r>
              <a:rPr lang="es-ES_tradnl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Todo </a:t>
            </a:r>
            <a:r>
              <a:rPr lang="es-ES_tradnl" altLang="en-US" sz="2400" b="1" dirty="0">
                <a:solidFill>
                  <a:schemeClr val="accent1">
                    <a:lumMod val="75000"/>
                  </a:schemeClr>
                </a:solidFill>
              </a:rPr>
              <a:t>esta vivo: cosmos, planetas, seres, “pacha mama”</a:t>
            </a:r>
            <a:endParaRPr lang="es-ES_tradnl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60" name="Picture 3" descr="Conciencia natu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167063"/>
            <a:ext cx="41433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314324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G  R  A  C  I  A  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304800"/>
            <a:ext cx="8386762" cy="6096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8900" b="1" dirty="0" smtClean="0">
                <a:solidFill>
                  <a:schemeClr val="tx2">
                    <a:lumMod val="75000"/>
                  </a:schemeClr>
                </a:solidFill>
              </a:rPr>
              <a:t>Chacana</a:t>
            </a:r>
            <a:r>
              <a:rPr lang="es-ES_tradnl" altLang="en-US" sz="8900" b="1" dirty="0">
                <a:solidFill>
                  <a:schemeClr val="tx2">
                    <a:lumMod val="75000"/>
                  </a:schemeClr>
                </a:solidFill>
              </a:rPr>
              <a:t>: puente cósmico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_tradnl" altLang="en-US" sz="440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 </a:t>
            </a:r>
            <a:endParaRPr lang="es-ES_tradnl" alt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536627"/>
          </a:xfrm>
          <a:ln w="12700">
            <a:solidFill>
              <a:schemeClr val="bg1"/>
            </a:solidFill>
          </a:ln>
        </p:spPr>
        <p:txBody>
          <a:bodyPr rtlCol="0">
            <a:spAutoFit/>
          </a:bodyPr>
          <a:lstStyle/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S_tradnl" altLang="en-US" sz="2000" b="1" dirty="0">
              <a:solidFill>
                <a:srgbClr val="FFCC00"/>
              </a:solidFill>
            </a:endParaRPr>
          </a:p>
          <a:p>
            <a:pPr marL="261938" indent="-261938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Runa</a:t>
            </a:r>
            <a:r>
              <a:rPr lang="es-ES_tradnl" altLang="en-US" sz="2400" b="1" dirty="0">
                <a:solidFill>
                  <a:schemeClr val="tx2">
                    <a:lumMod val="75000"/>
                  </a:schemeClr>
                </a:solidFill>
              </a:rPr>
              <a:t>: ser humano, ser cósmico: SER-ESTAR-HACER     “Escucha - siente la tierra, el paisaje”.</a:t>
            </a:r>
            <a:endParaRPr lang="es-ES_tradnl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484" name="5 Grupo"/>
          <p:cNvGrpSpPr>
            <a:grpSpLocks/>
          </p:cNvGrpSpPr>
          <p:nvPr/>
        </p:nvGrpSpPr>
        <p:grpSpPr bwMode="auto">
          <a:xfrm>
            <a:off x="1331640" y="1844824"/>
            <a:ext cx="6178550" cy="3071812"/>
            <a:chOff x="1571604" y="2643182"/>
            <a:chExt cx="6178550" cy="3071813"/>
          </a:xfrm>
        </p:grpSpPr>
        <p:grpSp>
          <p:nvGrpSpPr>
            <p:cNvPr id="20485" name="12 Grupo"/>
            <p:cNvGrpSpPr>
              <a:grpSpLocks/>
            </p:cNvGrpSpPr>
            <p:nvPr/>
          </p:nvGrpSpPr>
          <p:grpSpPr bwMode="auto">
            <a:xfrm>
              <a:off x="1571604" y="2643182"/>
              <a:ext cx="6178550" cy="3071813"/>
              <a:chOff x="1571604" y="2643182"/>
              <a:chExt cx="6178550" cy="3071813"/>
            </a:xfrm>
          </p:grpSpPr>
          <p:grpSp>
            <p:nvGrpSpPr>
              <p:cNvPr id="20487" name="10 Grupo"/>
              <p:cNvGrpSpPr>
                <a:grpSpLocks/>
              </p:cNvGrpSpPr>
              <p:nvPr/>
            </p:nvGrpSpPr>
            <p:grpSpPr bwMode="auto">
              <a:xfrm>
                <a:off x="1571604" y="2643182"/>
                <a:ext cx="6178550" cy="3071813"/>
                <a:chOff x="1928813" y="1571625"/>
                <a:chExt cx="6178550" cy="3071813"/>
              </a:xfrm>
            </p:grpSpPr>
            <p:pic>
              <p:nvPicPr>
                <p:cNvPr id="20489" name="Picture 10" descr="http://usuarios.lycos.es/stelpelut/hpbimg/Sin%20titulo-2retopix.JPG"/>
                <p:cNvPicPr>
                  <a:picLocks noChangeAspect="1" noChangeArrowheads="1"/>
                </p:cNvPicPr>
                <p:nvPr/>
              </p:nvPicPr>
              <p:blipFill>
                <a:blip r:embed="rId2" r:link="rId3"/>
                <a:srcRect l="61121" t="34731"/>
                <a:stretch>
                  <a:fillRect/>
                </a:stretch>
              </p:blipFill>
              <p:spPr bwMode="auto">
                <a:xfrm>
                  <a:off x="1928813" y="2138363"/>
                  <a:ext cx="2533650" cy="179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90" name="Picture 15" descr="~AUT000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86438" y="1571625"/>
                  <a:ext cx="2320925" cy="3071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491" name="AutoShape 20"/>
                <p:cNvSpPr>
                  <a:spLocks noChangeArrowheads="1"/>
                </p:cNvSpPr>
                <p:nvPr/>
              </p:nvSpPr>
              <p:spPr bwMode="auto">
                <a:xfrm>
                  <a:off x="4500563" y="2714625"/>
                  <a:ext cx="1214437" cy="714375"/>
                </a:xfrm>
                <a:prstGeom prst="rightArrow">
                  <a:avLst>
                    <a:gd name="adj1" fmla="val 27833"/>
                    <a:gd name="adj2" fmla="val 5491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C">
                    <a:latin typeface="Gill Sans MT" pitchFamily="34" charset="0"/>
                  </a:endParaRPr>
                </a:p>
              </p:txBody>
            </p:sp>
            <p:sp>
              <p:nvSpPr>
                <p:cNvPr id="2049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71875" y="2809875"/>
                  <a:ext cx="385763" cy="69056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C"/>
                </a:p>
              </p:txBody>
            </p:sp>
          </p:grpSp>
          <p:sp>
            <p:nvSpPr>
              <p:cNvPr id="20488" name="Line 13"/>
              <p:cNvSpPr>
                <a:spLocks noChangeShapeType="1"/>
              </p:cNvSpPr>
              <p:nvPr/>
            </p:nvSpPr>
            <p:spPr bwMode="auto">
              <a:xfrm>
                <a:off x="3286119" y="4000504"/>
                <a:ext cx="357187" cy="2857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C"/>
              </a:p>
            </p:txBody>
          </p:sp>
        </p:grpSp>
        <p:pic>
          <p:nvPicPr>
            <p:cNvPr id="20486" name="Picture 16" descr="Image7.gif (2196 bytes)"/>
            <p:cNvPicPr>
              <a:picLocks noChangeAspect="1" noChangeArrowheads="1"/>
            </p:cNvPicPr>
            <p:nvPr/>
          </p:nvPicPr>
          <p:blipFill>
            <a:blip r:embed="rId5" r:link="rId6"/>
            <a:srcRect/>
            <a:stretch>
              <a:fillRect/>
            </a:stretch>
          </p:blipFill>
          <p:spPr bwMode="auto">
            <a:xfrm>
              <a:off x="5767407" y="3175009"/>
              <a:ext cx="1590675" cy="146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000" b="1" dirty="0" smtClean="0"/>
              <a:t> </a:t>
            </a:r>
            <a:r>
              <a:rPr lang="es-ES_tradnl" altLang="en-US" sz="4000" b="1" dirty="0" smtClean="0"/>
              <a:t>Visión Andina</a:t>
            </a:r>
            <a:r>
              <a:rPr lang="es-ES_tradnl" altLang="en-US" dirty="0" smtClean="0"/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500188"/>
            <a:ext cx="6734175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altLang="en-US" sz="2800" b="1" dirty="0">
                <a:solidFill>
                  <a:srgbClr val="00B050"/>
                </a:solidFill>
                <a:latin typeface="+mn-lt"/>
                <a:cs typeface="+mn-cs"/>
              </a:rPr>
              <a:t>Visión festiva - ritual – </a:t>
            </a:r>
            <a:r>
              <a:rPr lang="es-ES_tradnl" altLang="en-US" sz="2800" b="1" dirty="0" err="1">
                <a:solidFill>
                  <a:srgbClr val="00B050"/>
                </a:solidFill>
                <a:latin typeface="+mn-lt"/>
                <a:cs typeface="+mn-cs"/>
              </a:rPr>
              <a:t>transceptual</a:t>
            </a:r>
            <a:endParaRPr lang="es-ES_tradnl" altLang="en-US" sz="28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La realidad es “soñada”, “</a:t>
            </a:r>
            <a:r>
              <a:rPr lang="es-ES_tradnl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vivenciada</a:t>
            </a:r>
            <a:r>
              <a:rPr lang="es-ES_tradnl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”, “festiva”</a:t>
            </a:r>
          </a:p>
        </p:txBody>
      </p:sp>
      <p:pic>
        <p:nvPicPr>
          <p:cNvPr id="21508" name="Picture 2" descr="http://www.mamani-inca.com/gallerie/festa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00250" y="2890838"/>
            <a:ext cx="4649788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 fontScale="90000"/>
          </a:bodyPr>
          <a:lstStyle/>
          <a:p>
            <a:pPr marL="449263" indent="-449263" fontAlgn="auto">
              <a:spcAft>
                <a:spcPts val="0"/>
              </a:spcAft>
              <a:defRPr/>
            </a:pPr>
            <a:r>
              <a:rPr lang="es-ES_tradnl" altLang="en-US" b="1" dirty="0" smtClean="0"/>
              <a:t>Conceptos </a:t>
            </a:r>
            <a:r>
              <a:rPr lang="es-ES_tradnl" altLang="en-US" b="1" dirty="0" smtClean="0"/>
              <a:t>claves en la cosmovisión Andina</a:t>
            </a:r>
            <a:endParaRPr lang="es-ES_tradnl" altLang="en-US" dirty="0" smtClean="0"/>
          </a:p>
        </p:txBody>
      </p:sp>
      <p:grpSp>
        <p:nvGrpSpPr>
          <p:cNvPr id="22531" name="18 Grupo"/>
          <p:cNvGrpSpPr>
            <a:grpSpLocks/>
          </p:cNvGrpSpPr>
          <p:nvPr/>
        </p:nvGrpSpPr>
        <p:grpSpPr bwMode="auto">
          <a:xfrm>
            <a:off x="457200" y="1589088"/>
            <a:ext cx="7818438" cy="4502150"/>
            <a:chOff x="457200" y="1589107"/>
            <a:chExt cx="7819161" cy="4501806"/>
          </a:xfrm>
        </p:grpSpPr>
        <p:sp>
          <p:nvSpPr>
            <p:cNvPr id="22532" name="Text Box 13"/>
            <p:cNvSpPr txBox="1">
              <a:spLocks noChangeArrowheads="1"/>
            </p:cNvSpPr>
            <p:nvPr/>
          </p:nvSpPr>
          <p:spPr bwMode="auto">
            <a:xfrm>
              <a:off x="457200" y="3531719"/>
              <a:ext cx="1840568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Espacio tiempo</a:t>
              </a:r>
            </a:p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circular</a:t>
              </a:r>
              <a:endParaRPr lang="es-ES_tradnl" altLang="en-US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  <p:sp>
          <p:nvSpPr>
            <p:cNvPr id="22533" name="Text Box 14"/>
            <p:cNvSpPr txBox="1">
              <a:spLocks noChangeArrowheads="1"/>
            </p:cNvSpPr>
            <p:nvPr/>
          </p:nvSpPr>
          <p:spPr bwMode="auto">
            <a:xfrm>
              <a:off x="6643030" y="3531719"/>
              <a:ext cx="1633331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Tres  mundos</a:t>
              </a:r>
            </a:p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Runa</a:t>
              </a:r>
              <a:endParaRPr lang="es-ES_tradnl" altLang="en-US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  <p:sp>
          <p:nvSpPr>
            <p:cNvPr id="22534" name="Text Box 15"/>
            <p:cNvSpPr txBox="1">
              <a:spLocks noChangeArrowheads="1"/>
            </p:cNvSpPr>
            <p:nvPr/>
          </p:nvSpPr>
          <p:spPr bwMode="auto">
            <a:xfrm>
              <a:off x="3582973" y="1589107"/>
              <a:ext cx="1774845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Cruz del sur</a:t>
              </a:r>
            </a:p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Cruz cuadrada</a:t>
              </a:r>
              <a:endParaRPr lang="es-ES_tradnl" altLang="en-US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  <p:sp>
          <p:nvSpPr>
            <p:cNvPr id="22535" name="Text Box 16"/>
            <p:cNvSpPr txBox="1">
              <a:spLocks noChangeArrowheads="1"/>
            </p:cNvSpPr>
            <p:nvPr/>
          </p:nvSpPr>
          <p:spPr bwMode="auto">
            <a:xfrm>
              <a:off x="3726842" y="5444582"/>
              <a:ext cx="148810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Sabiduría</a:t>
              </a:r>
            </a:p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Aprendizaje</a:t>
              </a:r>
              <a:endParaRPr lang="es-ES_tradnl" altLang="en-US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  <p:pic>
          <p:nvPicPr>
            <p:cNvPr id="2253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0364" y="2471750"/>
              <a:ext cx="29051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Line 5"/>
            <p:cNvSpPr>
              <a:spLocks noChangeShapeType="1"/>
            </p:cNvSpPr>
            <p:nvPr/>
          </p:nvSpPr>
          <p:spPr bwMode="auto">
            <a:xfrm>
              <a:off x="4429124" y="2214554"/>
              <a:ext cx="45719" cy="32861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538" name="Line 6"/>
            <p:cNvSpPr>
              <a:spLocks noChangeShapeType="1"/>
            </p:cNvSpPr>
            <p:nvPr/>
          </p:nvSpPr>
          <p:spPr bwMode="auto">
            <a:xfrm rot="-5400000">
              <a:off x="4403631" y="1954296"/>
              <a:ext cx="0" cy="380666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22924" y="3559043"/>
              <a:ext cx="2221118" cy="58415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alt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Chacana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altLang="en-US" sz="1600" b="1" dirty="0" err="1">
                  <a:solidFill>
                    <a:srgbClr val="FF0000"/>
                  </a:solidFill>
                  <a:latin typeface="+mn-lt"/>
                  <a:cs typeface="+mn-cs"/>
                </a:rPr>
                <a:t>Relacionalidad</a:t>
              </a:r>
              <a:endParaRPr lang="es-ES_tradnl" altLang="en-US" sz="16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263" indent="-449263" fontAlgn="auto">
              <a:spcAft>
                <a:spcPts val="0"/>
              </a:spcAft>
              <a:defRPr/>
            </a:pPr>
            <a:r>
              <a:rPr lang="es-ES_tradnl" altLang="en-US" b="1" dirty="0" smtClean="0"/>
              <a:t>Conceptos </a:t>
            </a:r>
            <a:r>
              <a:rPr lang="es-ES_tradnl" altLang="en-US" b="1" dirty="0" smtClean="0"/>
              <a:t>claves en la cosmovisión Andina</a:t>
            </a:r>
            <a:endParaRPr lang="es-ES_tradnl" altLang="en-US" dirty="0" smtClean="0"/>
          </a:p>
        </p:txBody>
      </p:sp>
      <p:grpSp>
        <p:nvGrpSpPr>
          <p:cNvPr id="23555" name="10 Grupo"/>
          <p:cNvGrpSpPr>
            <a:grpSpLocks/>
          </p:cNvGrpSpPr>
          <p:nvPr/>
        </p:nvGrpSpPr>
        <p:grpSpPr bwMode="auto">
          <a:xfrm>
            <a:off x="457200" y="1589088"/>
            <a:ext cx="7818438" cy="4502150"/>
            <a:chOff x="457200" y="1589107"/>
            <a:chExt cx="7819161" cy="4501806"/>
          </a:xfrm>
        </p:grpSpPr>
        <p:sp>
          <p:nvSpPr>
            <p:cNvPr id="23557" name="Text Box 13"/>
            <p:cNvSpPr txBox="1">
              <a:spLocks noChangeArrowheads="1"/>
            </p:cNvSpPr>
            <p:nvPr/>
          </p:nvSpPr>
          <p:spPr bwMode="auto">
            <a:xfrm>
              <a:off x="457200" y="3531719"/>
              <a:ext cx="1840568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99FF"/>
                  </a:solidFill>
                  <a:latin typeface="Gill Sans MT" pitchFamily="34" charset="0"/>
                </a:rPr>
                <a:t>Espacio tiempo</a:t>
              </a:r>
            </a:p>
            <a:p>
              <a:pPr algn="ctr"/>
              <a:r>
                <a:rPr lang="es-ES_tradnl" altLang="en-US" b="1">
                  <a:solidFill>
                    <a:srgbClr val="FF99FF"/>
                  </a:solidFill>
                  <a:latin typeface="Gill Sans MT" pitchFamily="34" charset="0"/>
                </a:rPr>
                <a:t>circular</a:t>
              </a:r>
              <a:endParaRPr lang="es-ES_tradnl" altLang="en-US">
                <a:solidFill>
                  <a:srgbClr val="FF99FF"/>
                </a:solidFill>
                <a:latin typeface="Gill Sans MT" pitchFamily="34" charset="0"/>
              </a:endParaRPr>
            </a:p>
          </p:txBody>
        </p:sp>
        <p:sp>
          <p:nvSpPr>
            <p:cNvPr id="23558" name="Text Box 14"/>
            <p:cNvSpPr txBox="1">
              <a:spLocks noChangeArrowheads="1"/>
            </p:cNvSpPr>
            <p:nvPr/>
          </p:nvSpPr>
          <p:spPr bwMode="auto">
            <a:xfrm>
              <a:off x="6643030" y="3531719"/>
              <a:ext cx="1633331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Tres  mundos</a:t>
              </a:r>
            </a:p>
            <a:p>
              <a:pPr algn="ctr"/>
              <a:r>
                <a:rPr lang="es-ES_tradnl" altLang="en-US" b="1">
                  <a:solidFill>
                    <a:srgbClr val="FF0000"/>
                  </a:solidFill>
                  <a:latin typeface="Gill Sans MT" pitchFamily="34" charset="0"/>
                </a:rPr>
                <a:t>Runa</a:t>
              </a:r>
              <a:endParaRPr lang="es-ES_tradnl" altLang="en-US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  <p:sp>
          <p:nvSpPr>
            <p:cNvPr id="23559" name="Text Box 15"/>
            <p:cNvSpPr txBox="1">
              <a:spLocks noChangeArrowheads="1"/>
            </p:cNvSpPr>
            <p:nvPr/>
          </p:nvSpPr>
          <p:spPr bwMode="auto">
            <a:xfrm>
              <a:off x="3582973" y="1589107"/>
              <a:ext cx="1774845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99FF"/>
                  </a:solidFill>
                  <a:latin typeface="Gill Sans MT" pitchFamily="34" charset="0"/>
                </a:rPr>
                <a:t>Cruz del sur</a:t>
              </a:r>
            </a:p>
            <a:p>
              <a:pPr algn="ctr"/>
              <a:r>
                <a:rPr lang="es-ES_tradnl" altLang="en-US" b="1">
                  <a:solidFill>
                    <a:srgbClr val="FF99FF"/>
                  </a:solidFill>
                  <a:latin typeface="Gill Sans MT" pitchFamily="34" charset="0"/>
                </a:rPr>
                <a:t>Cruz cuadrada</a:t>
              </a:r>
              <a:endParaRPr lang="es-ES_tradnl" altLang="en-US">
                <a:solidFill>
                  <a:srgbClr val="FF99FF"/>
                </a:solidFill>
                <a:latin typeface="Gill Sans MT" pitchFamily="34" charset="0"/>
              </a:endParaRPr>
            </a:p>
          </p:txBody>
        </p:sp>
        <p:sp>
          <p:nvSpPr>
            <p:cNvPr id="23560" name="Text Box 16"/>
            <p:cNvSpPr txBox="1">
              <a:spLocks noChangeArrowheads="1"/>
            </p:cNvSpPr>
            <p:nvPr/>
          </p:nvSpPr>
          <p:spPr bwMode="auto">
            <a:xfrm>
              <a:off x="3726842" y="5444582"/>
              <a:ext cx="148810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altLang="en-US" b="1">
                  <a:solidFill>
                    <a:srgbClr val="FF99FF"/>
                  </a:solidFill>
                  <a:latin typeface="Gill Sans MT" pitchFamily="34" charset="0"/>
                </a:rPr>
                <a:t>Sabiduría</a:t>
              </a:r>
            </a:p>
            <a:p>
              <a:pPr algn="ctr"/>
              <a:r>
                <a:rPr lang="es-ES_tradnl" altLang="en-US" b="1">
                  <a:solidFill>
                    <a:srgbClr val="FF99FF"/>
                  </a:solidFill>
                  <a:latin typeface="Gill Sans MT" pitchFamily="34" charset="0"/>
                </a:rPr>
                <a:t>Aprendizaje</a:t>
              </a:r>
              <a:endParaRPr lang="es-ES_tradnl" altLang="en-US">
                <a:solidFill>
                  <a:srgbClr val="FF99FF"/>
                </a:solidFill>
                <a:latin typeface="Gill Sans MT" pitchFamily="34" charset="0"/>
              </a:endParaRPr>
            </a:p>
          </p:txBody>
        </p:sp>
        <p:pic>
          <p:nvPicPr>
            <p:cNvPr id="2356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0364" y="2471750"/>
              <a:ext cx="29051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Line 5"/>
            <p:cNvSpPr>
              <a:spLocks noChangeShapeType="1"/>
            </p:cNvSpPr>
            <p:nvPr/>
          </p:nvSpPr>
          <p:spPr bwMode="auto">
            <a:xfrm>
              <a:off x="4429124" y="2214554"/>
              <a:ext cx="45719" cy="3286148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22924" y="3559043"/>
              <a:ext cx="2221118" cy="58415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altLang="en-US" sz="1600" b="1" dirty="0">
                  <a:solidFill>
                    <a:srgbClr val="FF99FF"/>
                  </a:solidFill>
                  <a:latin typeface="+mn-lt"/>
                  <a:cs typeface="+mn-cs"/>
                </a:rPr>
                <a:t>Chacana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altLang="en-US" sz="1600" b="1" dirty="0" err="1">
                  <a:solidFill>
                    <a:srgbClr val="FF99FF"/>
                  </a:solidFill>
                  <a:latin typeface="+mn-lt"/>
                  <a:cs typeface="+mn-cs"/>
                </a:rPr>
                <a:t>Relacionalidad</a:t>
              </a:r>
              <a:endParaRPr lang="es-ES_tradnl" altLang="en-US" sz="1600" dirty="0">
                <a:solidFill>
                  <a:srgbClr val="FF99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Line 6"/>
          <p:cNvSpPr>
            <a:spLocks noChangeShapeType="1"/>
          </p:cNvSpPr>
          <p:nvPr/>
        </p:nvSpPr>
        <p:spPr bwMode="auto">
          <a:xfrm rot="-5400000">
            <a:off x="4403726" y="1954212"/>
            <a:ext cx="0" cy="3806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18316E-6 L -1.38889E-6 -2.1831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381000"/>
            <a:ext cx="87630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4.1.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Arial" charset="0"/>
                <a:ea typeface="+mj-ea"/>
                <a:cs typeface="Times" charset="0"/>
              </a:rPr>
              <a:t> 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Cosmovisión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Arial" charset="0"/>
                <a:ea typeface="+mj-ea"/>
                <a:cs typeface="Times" charset="0"/>
              </a:rPr>
              <a:t>: 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Los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Arial" charset="0"/>
                <a:ea typeface="+mj-ea"/>
                <a:cs typeface="Times" charset="0"/>
              </a:rPr>
              <a:t> 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tres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Arial" charset="0"/>
                <a:ea typeface="+mj-ea"/>
                <a:cs typeface="Times" charset="0"/>
              </a:rPr>
              <a:t> </a:t>
            </a:r>
            <a:r>
              <a:rPr lang="es-ES_tradnl" altLang="en-US" sz="4400" b="1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mundos</a:t>
            </a:r>
            <a:endParaRPr lang="es-ES_tradnl" altLang="en-US" sz="4400" dirty="0">
              <a:effectLst>
                <a:glow rad="101600">
                  <a:schemeClr val="tx2"/>
                </a:glow>
              </a:effectLst>
              <a:latin typeface="Arial" charset="0"/>
              <a:ea typeface="+mj-ea"/>
              <a:cs typeface="Times" charset="0"/>
            </a:endParaRPr>
          </a:p>
        </p:txBody>
      </p:sp>
      <p:sp>
        <p:nvSpPr>
          <p:cNvPr id="24579" name="Oval 7"/>
          <p:cNvSpPr>
            <a:spLocks noChangeArrowheads="1"/>
          </p:cNvSpPr>
          <p:nvPr/>
        </p:nvSpPr>
        <p:spPr bwMode="auto">
          <a:xfrm>
            <a:off x="3581400" y="1447800"/>
            <a:ext cx="1663700" cy="1663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0" name="Oval 10"/>
          <p:cNvSpPr>
            <a:spLocks noChangeArrowheads="1"/>
          </p:cNvSpPr>
          <p:nvPr/>
        </p:nvSpPr>
        <p:spPr bwMode="auto">
          <a:xfrm>
            <a:off x="3582988" y="3124200"/>
            <a:ext cx="1663700" cy="16637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1" name="Oval 11"/>
          <p:cNvSpPr>
            <a:spLocks noChangeArrowheads="1"/>
          </p:cNvSpPr>
          <p:nvPr/>
        </p:nvSpPr>
        <p:spPr bwMode="auto">
          <a:xfrm>
            <a:off x="3657600" y="4800600"/>
            <a:ext cx="1663700" cy="1663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3722688" y="2071688"/>
            <a:ext cx="14922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rgbClr val="000000"/>
                </a:solidFill>
                <a:latin typeface="Gill Sans MT" pitchFamily="34" charset="0"/>
              </a:rPr>
              <a:t>Jawa Pacha</a:t>
            </a:r>
            <a:endParaRPr lang="es-ES_tradnl" altLang="en-US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3760788" y="3733800"/>
            <a:ext cx="1597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rgbClr val="000000"/>
                </a:solidFill>
                <a:latin typeface="Gill Sans MT" pitchFamily="34" charset="0"/>
              </a:rPr>
              <a:t>Kay Pacha</a:t>
            </a:r>
            <a:endParaRPr lang="es-ES_tradnl" altLang="en-US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3786188" y="5472113"/>
            <a:ext cx="13652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solidFill>
                  <a:schemeClr val="bg1"/>
                </a:solidFill>
                <a:latin typeface="Gill Sans MT" pitchFamily="34" charset="0"/>
              </a:rPr>
              <a:t>Uku Pacha</a:t>
            </a:r>
            <a:endParaRPr lang="es-ES_tradnl" altLang="en-US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5867400" y="1981200"/>
            <a:ext cx="2486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Espacio de arriba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1219200" y="1905000"/>
            <a:ext cx="2054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Macro cosmos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7" name="Rectangle 20"/>
          <p:cNvSpPr>
            <a:spLocks noChangeArrowheads="1"/>
          </p:cNvSpPr>
          <p:nvPr/>
        </p:nvSpPr>
        <p:spPr bwMode="auto">
          <a:xfrm>
            <a:off x="1219200" y="3733800"/>
            <a:ext cx="1885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Meso cosmos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8" name="Rectangle 21"/>
          <p:cNvSpPr>
            <a:spLocks noChangeArrowheads="1"/>
          </p:cNvSpPr>
          <p:nvPr/>
        </p:nvSpPr>
        <p:spPr bwMode="auto">
          <a:xfrm>
            <a:off x="1219200" y="5410200"/>
            <a:ext cx="1985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Micro cosmos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89" name="Rectangle 22"/>
          <p:cNvSpPr>
            <a:spLocks noChangeArrowheads="1"/>
          </p:cNvSpPr>
          <p:nvPr/>
        </p:nvSpPr>
        <p:spPr bwMode="auto">
          <a:xfrm>
            <a:off x="5929313" y="3505200"/>
            <a:ext cx="31242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Espacio del aquí</a:t>
            </a:r>
          </a:p>
          <a:p>
            <a:r>
              <a:rPr lang="es-ES_tradnl" altLang="en-US" b="1">
                <a:latin typeface="Gill Sans MT" pitchFamily="34" charset="0"/>
              </a:rPr>
              <a:t>El poder del AHORA</a:t>
            </a:r>
            <a:endParaRPr lang="es-ES_tradnl" altLang="en-US">
              <a:latin typeface="Gill Sans MT" pitchFamily="34" charset="0"/>
            </a:endParaRPr>
          </a:p>
        </p:txBody>
      </p:sp>
      <p:sp>
        <p:nvSpPr>
          <p:cNvPr id="24590" name="Rectangle 23"/>
          <p:cNvSpPr>
            <a:spLocks noChangeArrowheads="1"/>
          </p:cNvSpPr>
          <p:nvPr/>
        </p:nvSpPr>
        <p:spPr bwMode="auto">
          <a:xfrm>
            <a:off x="5943600" y="5334000"/>
            <a:ext cx="2386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b="1">
                <a:latin typeface="Gill Sans MT" pitchFamily="34" charset="0"/>
              </a:rPr>
              <a:t>Espacio de abajo</a:t>
            </a:r>
            <a:endParaRPr lang="es-ES_tradnl" alt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263" indent="-449263" fontAlgn="auto">
              <a:spcAft>
                <a:spcPts val="0"/>
              </a:spcAft>
              <a:defRPr/>
            </a:pPr>
            <a:r>
              <a:rPr lang="es-ES_tradnl" altLang="en-US" b="1" dirty="0" smtClean="0"/>
              <a:t> </a:t>
            </a:r>
            <a:r>
              <a:rPr lang="es-ES_tradnl" altLang="en-US" b="1" dirty="0" smtClean="0"/>
              <a:t>Conceptos claves en la cosmovisión Andina</a:t>
            </a:r>
            <a:endParaRPr lang="es-ES_tradnl" altLang="en-US" dirty="0" smtClean="0"/>
          </a:p>
        </p:txBody>
      </p:sp>
      <p:grpSp>
        <p:nvGrpSpPr>
          <p:cNvPr id="25603" name="14 Grupo"/>
          <p:cNvGrpSpPr>
            <a:grpSpLocks/>
          </p:cNvGrpSpPr>
          <p:nvPr/>
        </p:nvGrpSpPr>
        <p:grpSpPr bwMode="auto">
          <a:xfrm>
            <a:off x="457200" y="1589088"/>
            <a:ext cx="7818438" cy="4502150"/>
            <a:chOff x="457200" y="1589107"/>
            <a:chExt cx="7819161" cy="4501806"/>
          </a:xfrm>
        </p:grpSpPr>
        <p:grpSp>
          <p:nvGrpSpPr>
            <p:cNvPr id="25605" name="10 Grupo"/>
            <p:cNvGrpSpPr>
              <a:grpSpLocks/>
            </p:cNvGrpSpPr>
            <p:nvPr/>
          </p:nvGrpSpPr>
          <p:grpSpPr bwMode="auto">
            <a:xfrm>
              <a:off x="457200" y="1589107"/>
              <a:ext cx="7819161" cy="4501806"/>
              <a:chOff x="457200" y="1589107"/>
              <a:chExt cx="7819161" cy="4501806"/>
            </a:xfrm>
          </p:grpSpPr>
          <p:sp>
            <p:nvSpPr>
              <p:cNvPr id="25608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3531719"/>
                <a:ext cx="184056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Espacio tiempo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circular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5609" name="Text Box 14"/>
              <p:cNvSpPr txBox="1">
                <a:spLocks noChangeArrowheads="1"/>
              </p:cNvSpPr>
              <p:nvPr/>
            </p:nvSpPr>
            <p:spPr bwMode="auto">
              <a:xfrm>
                <a:off x="6643030" y="3531719"/>
                <a:ext cx="1633331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Tres  mundos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Runa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5610" name="Text Box 15"/>
              <p:cNvSpPr txBox="1">
                <a:spLocks noChangeArrowheads="1"/>
              </p:cNvSpPr>
              <p:nvPr/>
            </p:nvSpPr>
            <p:spPr bwMode="auto">
              <a:xfrm>
                <a:off x="3582973" y="1589107"/>
                <a:ext cx="1774845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0000"/>
                    </a:solidFill>
                    <a:latin typeface="Gill Sans MT" pitchFamily="34" charset="0"/>
                  </a:rPr>
                  <a:t>Cruz del sur</a:t>
                </a:r>
              </a:p>
              <a:p>
                <a:pPr algn="ctr"/>
                <a:r>
                  <a:rPr lang="es-ES_tradnl" altLang="en-US" b="1">
                    <a:solidFill>
                      <a:srgbClr val="FF0000"/>
                    </a:solidFill>
                    <a:latin typeface="Gill Sans MT" pitchFamily="34" charset="0"/>
                  </a:rPr>
                  <a:t>Cruz cuadrada</a:t>
                </a:r>
                <a:endParaRPr lang="es-ES_tradnl" altLang="en-US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5611" name="Text Box 16"/>
              <p:cNvSpPr txBox="1">
                <a:spLocks noChangeArrowheads="1"/>
              </p:cNvSpPr>
              <p:nvPr/>
            </p:nvSpPr>
            <p:spPr bwMode="auto">
              <a:xfrm>
                <a:off x="3726842" y="5444582"/>
                <a:ext cx="148810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Sabiduría</a:t>
                </a:r>
              </a:p>
              <a:p>
                <a:pPr algn="ctr"/>
                <a:r>
                  <a:rPr lang="es-ES_tradnl" altLang="en-US" b="1">
                    <a:solidFill>
                      <a:srgbClr val="FF99FF"/>
                    </a:solidFill>
                    <a:latin typeface="Gill Sans MT" pitchFamily="34" charset="0"/>
                  </a:rPr>
                  <a:t>Aprendizaje</a:t>
                </a:r>
                <a:endParaRPr lang="es-ES_tradnl" altLang="en-US">
                  <a:solidFill>
                    <a:srgbClr val="FF99FF"/>
                  </a:solidFill>
                  <a:latin typeface="Gill Sans MT" pitchFamily="34" charset="0"/>
                </a:endParaRPr>
              </a:p>
            </p:txBody>
          </p:sp>
          <p:pic>
            <p:nvPicPr>
              <p:cNvPr id="2561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00364" y="2471750"/>
                <a:ext cx="29051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rot="-5400000">
              <a:off x="4403631" y="1954296"/>
              <a:ext cx="0" cy="3806665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422924" y="3559043"/>
              <a:ext cx="2221118" cy="58415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altLang="en-US" sz="1600" b="1" dirty="0">
                  <a:solidFill>
                    <a:srgbClr val="FF99FF"/>
                  </a:solidFill>
                  <a:latin typeface="+mn-lt"/>
                  <a:cs typeface="+mn-cs"/>
                </a:rPr>
                <a:t>Chacana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altLang="en-US" sz="1600" b="1" dirty="0" err="1">
                  <a:solidFill>
                    <a:srgbClr val="FF99FF"/>
                  </a:solidFill>
                  <a:latin typeface="+mn-lt"/>
                  <a:cs typeface="+mn-cs"/>
                </a:rPr>
                <a:t>Relacionalidad</a:t>
              </a:r>
              <a:endParaRPr lang="es-ES_tradnl" altLang="en-US" sz="1600" dirty="0">
                <a:solidFill>
                  <a:srgbClr val="FF99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429125" y="2214563"/>
            <a:ext cx="46038" cy="328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25161 L -1.38889E-6 4.8473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9438" y="2441575"/>
            <a:ext cx="2905125" cy="2743200"/>
          </a:xfrm>
        </p:spPr>
      </p:pic>
      <p:sp>
        <p:nvSpPr>
          <p:cNvPr id="26627" name="AutoShape 7"/>
          <p:cNvSpPr>
            <a:spLocks noChangeArrowheads="1"/>
          </p:cNvSpPr>
          <p:nvPr/>
        </p:nvSpPr>
        <p:spPr bwMode="auto">
          <a:xfrm>
            <a:off x="6553200" y="1981200"/>
            <a:ext cx="519113" cy="8763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>
              <a:latin typeface="Gill Sans MT" pitchFamily="34" charset="0"/>
            </a:endParaRPr>
          </a:p>
        </p:txBody>
      </p:sp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2071688" y="2071688"/>
            <a:ext cx="685800" cy="6096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 altLang="en-US" b="1">
              <a:latin typeface="Gill Sans MT" pitchFamily="34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965200" y="1981200"/>
            <a:ext cx="6588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chemeClr val="tx2"/>
                </a:solidFill>
                <a:latin typeface="Gill Sans MT" pitchFamily="34" charset="0"/>
              </a:rPr>
              <a:t>Inti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latin typeface="Gill Sans MT" pitchFamily="34" charset="0"/>
              </a:rPr>
              <a:t>Sol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7356475" y="1981200"/>
            <a:ext cx="8794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rgbClr val="00FFFF"/>
                </a:solidFill>
                <a:latin typeface="Gill Sans MT" pitchFamily="34" charset="0"/>
              </a:rPr>
              <a:t>Killa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latin typeface="Gill Sans MT" pitchFamily="34" charset="0"/>
              </a:rPr>
              <a:t>Luna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669925" y="5181600"/>
            <a:ext cx="15382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chemeClr val="tx2"/>
                </a:solidFill>
                <a:latin typeface="Gill Sans MT" pitchFamily="34" charset="0"/>
              </a:rPr>
              <a:t>Paña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latin typeface="Gill Sans MT" pitchFamily="34" charset="0"/>
              </a:rPr>
              <a:t>Derecha</a:t>
            </a:r>
          </a:p>
          <a:p>
            <a:pPr algn="ctr"/>
            <a:r>
              <a:rPr lang="es-ES_tradnl" altLang="en-US" b="1">
                <a:latin typeface="Gill Sans MT" pitchFamily="34" charset="0"/>
              </a:rPr>
              <a:t>Masculino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6942138" y="5181600"/>
            <a:ext cx="1274762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rgbClr val="00FFFF"/>
                </a:solidFill>
                <a:latin typeface="Gill Sans MT" pitchFamily="34" charset="0"/>
              </a:rPr>
              <a:t>Lluqui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latin typeface="Gill Sans MT" pitchFamily="34" charset="0"/>
              </a:rPr>
              <a:t>Izquierda</a:t>
            </a:r>
          </a:p>
          <a:p>
            <a:pPr algn="ctr"/>
            <a:r>
              <a:rPr lang="es-ES_tradnl" altLang="en-US" b="1">
                <a:latin typeface="Gill Sans MT" pitchFamily="34" charset="0"/>
              </a:rPr>
              <a:t>Femenino</a:t>
            </a:r>
          </a:p>
        </p:txBody>
      </p:sp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609600" y="3276600"/>
            <a:ext cx="16033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rgbClr val="FFCC66"/>
                </a:solidFill>
                <a:latin typeface="Gill Sans MT" pitchFamily="34" charset="0"/>
              </a:rPr>
              <a:t>Antisuyu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solidFill>
                  <a:srgbClr val="FF0000"/>
                </a:solidFill>
                <a:latin typeface="Gill Sans MT" pitchFamily="34" charset="0"/>
              </a:rPr>
              <a:t>Kari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latin typeface="Gill Sans MT" pitchFamily="34" charset="0"/>
              </a:rPr>
              <a:t>Patriarcal</a:t>
            </a:r>
          </a:p>
          <a:p>
            <a:pPr algn="ctr"/>
            <a:r>
              <a:rPr lang="es-ES_tradnl" altLang="en-US" b="1">
                <a:latin typeface="Gill Sans MT" pitchFamily="34" charset="0"/>
              </a:rPr>
              <a:t>Matriarcal</a:t>
            </a:r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6783388" y="3276600"/>
            <a:ext cx="16033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solidFill>
                  <a:srgbClr val="FFCC66"/>
                </a:solidFill>
                <a:latin typeface="Gill Sans MT" pitchFamily="34" charset="0"/>
              </a:rPr>
              <a:t>Kuntisuyu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solidFill>
                  <a:srgbClr val="FF0000"/>
                </a:solidFill>
                <a:latin typeface="Gill Sans MT" pitchFamily="34" charset="0"/>
              </a:rPr>
              <a:t>Huarmi</a:t>
            </a:r>
            <a:endParaRPr lang="es-ES_tradnl" altLang="en-US" b="1">
              <a:latin typeface="Gill Sans MT" pitchFamily="34" charset="0"/>
            </a:endParaRPr>
          </a:p>
          <a:p>
            <a:pPr algn="ctr"/>
            <a:r>
              <a:rPr lang="es-ES_tradnl" altLang="en-US" b="1">
                <a:latin typeface="Gill Sans MT" pitchFamily="34" charset="0"/>
              </a:rPr>
              <a:t>Matriarcal</a:t>
            </a:r>
          </a:p>
          <a:p>
            <a:pPr algn="ctr"/>
            <a:r>
              <a:rPr lang="es-ES_tradnl" altLang="en-US" b="1">
                <a:latin typeface="Gill Sans MT" pitchFamily="34" charset="0"/>
              </a:rPr>
              <a:t>Patriarcal</a:t>
            </a:r>
          </a:p>
        </p:txBody>
      </p: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3411538" y="1600200"/>
            <a:ext cx="182562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latin typeface="Gill Sans MT" pitchFamily="34" charset="0"/>
              </a:rPr>
              <a:t>Jawa Pacha</a:t>
            </a:r>
          </a:p>
          <a:p>
            <a:pPr algn="ctr"/>
            <a:r>
              <a:rPr lang="es-ES_tradnl" altLang="en-US" b="1">
                <a:solidFill>
                  <a:srgbClr val="FFCC66"/>
                </a:solidFill>
                <a:latin typeface="Gill Sans MT" pitchFamily="34" charset="0"/>
              </a:rPr>
              <a:t>Chinchay suyu</a:t>
            </a:r>
            <a:endParaRPr lang="es-ES_tradnl" altLang="en-US" b="1">
              <a:latin typeface="Gill Sans MT" pitchFamily="34" charset="0"/>
            </a:endParaRPr>
          </a:p>
        </p:txBody>
      </p:sp>
      <p:sp>
        <p:nvSpPr>
          <p:cNvPr id="26636" name="Text Box 18"/>
          <p:cNvSpPr txBox="1">
            <a:spLocks noChangeArrowheads="1"/>
          </p:cNvSpPr>
          <p:nvPr/>
        </p:nvSpPr>
        <p:spPr bwMode="auto">
          <a:xfrm>
            <a:off x="3849688" y="5854700"/>
            <a:ext cx="136525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n-US" b="1">
                <a:latin typeface="Gill Sans MT" pitchFamily="34" charset="0"/>
              </a:rPr>
              <a:t>Uku Pacha</a:t>
            </a:r>
          </a:p>
          <a:p>
            <a:pPr algn="ctr"/>
            <a:r>
              <a:rPr lang="es-ES_tradnl" altLang="en-US" b="1">
                <a:solidFill>
                  <a:srgbClr val="FFCC66"/>
                </a:solidFill>
                <a:latin typeface="Gill Sans MT" pitchFamily="34" charset="0"/>
              </a:rPr>
              <a:t>Qollasuyu</a:t>
            </a:r>
            <a:endParaRPr lang="es-ES_tradnl" altLang="en-US" b="1">
              <a:latin typeface="Gill Sans MT" pitchFamily="34" charset="0"/>
            </a:endParaRPr>
          </a:p>
        </p:txBody>
      </p:sp>
      <p:sp>
        <p:nvSpPr>
          <p:cNvPr id="26637" name="Line 5"/>
          <p:cNvSpPr>
            <a:spLocks noChangeShapeType="1"/>
          </p:cNvSpPr>
          <p:nvPr/>
        </p:nvSpPr>
        <p:spPr bwMode="auto">
          <a:xfrm>
            <a:off x="4572000" y="2214563"/>
            <a:ext cx="0" cy="3657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6638" name="Line 6"/>
          <p:cNvSpPr>
            <a:spLocks noChangeShapeType="1"/>
          </p:cNvSpPr>
          <p:nvPr/>
        </p:nvSpPr>
        <p:spPr bwMode="auto">
          <a:xfrm rot="-5400000">
            <a:off x="4400550" y="1957388"/>
            <a:ext cx="0" cy="3657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6639" name="Text Box 20"/>
          <p:cNvSpPr txBox="1">
            <a:spLocks noChangeArrowheads="1"/>
          </p:cNvSpPr>
          <p:nvPr/>
        </p:nvSpPr>
        <p:spPr bwMode="auto">
          <a:xfrm>
            <a:off x="3514725" y="3357563"/>
            <a:ext cx="2057400" cy="9239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n-US" b="1">
                <a:solidFill>
                  <a:schemeClr val="bg2"/>
                </a:solidFill>
                <a:latin typeface="Gill Sans MT" pitchFamily="34" charset="0"/>
              </a:rPr>
              <a:t>Taw</a:t>
            </a:r>
            <a:r>
              <a:rPr lang="en-US" b="1">
                <a:solidFill>
                  <a:schemeClr val="bg2"/>
                </a:solidFill>
                <a:latin typeface="Gill Sans MT" pitchFamily="34" charset="0"/>
              </a:rPr>
              <a:t>antinsuyu</a:t>
            </a:r>
            <a:r>
              <a:rPr lang="en-US" b="1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s-ES_tradnl" altLang="en-US" b="1">
                <a:solidFill>
                  <a:srgbClr val="000000"/>
                </a:solidFill>
                <a:latin typeface="Gill Sans MT" pitchFamily="34" charset="0"/>
              </a:rPr>
              <a:t>Kay Pacha</a:t>
            </a:r>
          </a:p>
          <a:p>
            <a:pPr algn="ctr"/>
            <a:r>
              <a:rPr lang="es-ES_tradnl" altLang="en-US" b="1">
                <a:solidFill>
                  <a:srgbClr val="000000"/>
                </a:solidFill>
                <a:latin typeface="Gill Sans MT" pitchFamily="34" charset="0"/>
              </a:rPr>
              <a:t>Aquí y ahora</a:t>
            </a:r>
            <a:endParaRPr lang="es-ES_tradnl" altLang="en-US" b="1">
              <a:latin typeface="Gill Sans MT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12800" indent="-812800" fontAlgn="auto">
              <a:spcAft>
                <a:spcPts val="0"/>
              </a:spcAft>
              <a:defRPr/>
            </a:pPr>
            <a:r>
              <a:rPr lang="es-ES_tradnl" altLang="en-US" b="1" dirty="0" smtClean="0"/>
              <a:t>La </a:t>
            </a:r>
            <a:r>
              <a:rPr lang="es-ES_tradnl" altLang="en-US" b="1" dirty="0" smtClean="0"/>
              <a:t>cruz cuadrada: el gran ordenador</a:t>
            </a:r>
            <a:endParaRPr lang="es-ES_tradnl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taña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Montaña</Template>
  <TotalTime>389</TotalTime>
  <Words>435</Words>
  <Application>Microsoft Office PowerPoint</Application>
  <PresentationFormat>Presentación en pantalla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Calibri</vt:lpstr>
      <vt:lpstr>Comic Sans MS</vt:lpstr>
      <vt:lpstr>Gill Sans MT</vt:lpstr>
      <vt:lpstr>Times</vt:lpstr>
      <vt:lpstr>Wingdings 2</vt:lpstr>
      <vt:lpstr>Montaña</vt:lpstr>
      <vt:lpstr>Cosmovisión andina</vt:lpstr>
      <vt:lpstr> Visión Andina </vt:lpstr>
      <vt:lpstr>Presentación de PowerPoint</vt:lpstr>
      <vt:lpstr> Visión Andina </vt:lpstr>
      <vt:lpstr>Conceptos claves en la cosmovisión Andina</vt:lpstr>
      <vt:lpstr>Conceptos claves en la cosmovisión Andina</vt:lpstr>
      <vt:lpstr>Presentación de PowerPoint</vt:lpstr>
      <vt:lpstr> Conceptos claves en la cosmovisión Andina</vt:lpstr>
      <vt:lpstr>La cruz cuadrada: el gran ordenador</vt:lpstr>
      <vt:lpstr>Conceptos claves en la cosmovisión Andina</vt:lpstr>
      <vt:lpstr>Presentación de PowerPoint</vt:lpstr>
      <vt:lpstr>Conceptos claves en la cosmovisión Andina</vt:lpstr>
      <vt:lpstr>Presentación de PowerPoint</vt:lpstr>
      <vt:lpstr>Conceptos claves en la cosmovisión Andina</vt:lpstr>
      <vt:lpstr>Presentación de PowerPoint</vt:lpstr>
      <vt:lpstr>Presentación de PowerPoint</vt:lpstr>
      <vt:lpstr>Presentación de PowerPoint</vt:lpstr>
      <vt:lpstr>Sistema de Salud en el Mundo Andino</vt:lpstr>
      <vt:lpstr>Trayecto del Yachak</vt:lpstr>
      <vt:lpstr>G  R  A  C  I  A  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PatricioInca</dc:creator>
  <cp:lastModifiedBy>SYSTEMarket</cp:lastModifiedBy>
  <cp:revision>20</cp:revision>
  <dcterms:created xsi:type="dcterms:W3CDTF">2011-04-25T04:09:50Z</dcterms:created>
  <dcterms:modified xsi:type="dcterms:W3CDTF">2023-05-28T17:14:34Z</dcterms:modified>
</cp:coreProperties>
</file>