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5" r:id="rId10"/>
    <p:sldId id="266" r:id="rId11"/>
    <p:sldId id="267" r:id="rId12"/>
    <p:sldId id="268" r:id="rId13"/>
    <p:sldId id="269" r:id="rId14"/>
    <p:sldId id="273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71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A8267-6E05-438C-A742-5CCD4671C191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2B47-1F38-4B83-A64F-88F768DB5B08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0536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A8267-6E05-438C-A742-5CCD4671C191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2B47-1F38-4B83-A64F-88F768DB5B0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784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A8267-6E05-438C-A742-5CCD4671C191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2B47-1F38-4B83-A64F-88F768DB5B0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08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A8267-6E05-438C-A742-5CCD4671C191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2B47-1F38-4B83-A64F-88F768DB5B0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971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A8267-6E05-438C-A742-5CCD4671C191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2B47-1F38-4B83-A64F-88F768DB5B08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0017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A8267-6E05-438C-A742-5CCD4671C191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2B47-1F38-4B83-A64F-88F768DB5B0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530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A8267-6E05-438C-A742-5CCD4671C191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2B47-1F38-4B83-A64F-88F768DB5B0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422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A8267-6E05-438C-A742-5CCD4671C191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2B47-1F38-4B83-A64F-88F768DB5B0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834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A8267-6E05-438C-A742-5CCD4671C191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2B47-1F38-4B83-A64F-88F768DB5B0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36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C4A8267-6E05-438C-A742-5CCD4671C191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C92B47-1F38-4B83-A64F-88F768DB5B0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411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A8267-6E05-438C-A742-5CCD4671C191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2B47-1F38-4B83-A64F-88F768DB5B0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562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C4A8267-6E05-438C-A742-5CCD4671C191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9C92B47-1F38-4B83-A64F-88F768DB5B08}" type="slidenum">
              <a:rPr lang="en-US" smtClean="0"/>
              <a:t>‹Nº›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8526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VERIFICACIÓN DE LOS SUPUESTOS DEL MODELO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71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6E6BFBD4-A422-D573-80E3-F01595F925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0237" y="1885180"/>
            <a:ext cx="8391525" cy="4371975"/>
          </a:xfrm>
          <a:prstGeom prst="rect">
            <a:avLst/>
          </a:prstGeom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375B060D-0251-5B5F-9270-A906B80D8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000125"/>
            <a:ext cx="10058400" cy="737235"/>
          </a:xfrm>
        </p:spPr>
        <p:txBody>
          <a:bodyPr/>
          <a:lstStyle/>
          <a:p>
            <a:r>
              <a:rPr lang="es-ES" dirty="0"/>
              <a:t>Pasos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904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AEDE9600-CA9C-8B6B-B014-BD0C006FF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000125"/>
            <a:ext cx="10058400" cy="737235"/>
          </a:xfrm>
        </p:spPr>
        <p:txBody>
          <a:bodyPr/>
          <a:lstStyle/>
          <a:p>
            <a:r>
              <a:rPr lang="es-ES" dirty="0"/>
              <a:t>Pasos </a:t>
            </a:r>
            <a:endParaRPr lang="en-US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2CFDF0D-3999-6A2A-39BF-73DB14F4DE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1187" y="1737360"/>
            <a:ext cx="8135581" cy="4565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3898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06F2367C-725C-1AAD-98AD-F50198406A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0712" y="1928812"/>
            <a:ext cx="8410575" cy="3000375"/>
          </a:xfrm>
          <a:prstGeom prst="rect">
            <a:avLst/>
          </a:prstGeo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44FD44A0-106C-4039-1304-983A6D5D8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000125"/>
            <a:ext cx="10058400" cy="737235"/>
          </a:xfrm>
        </p:spPr>
        <p:txBody>
          <a:bodyPr/>
          <a:lstStyle/>
          <a:p>
            <a:r>
              <a:rPr lang="es-ES" dirty="0"/>
              <a:t>Pasos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791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000" b="1" dirty="0"/>
              <a:t>PRUEBA DE INDEPENDENCIA DE LOS RESIDUOS</a:t>
            </a:r>
            <a:endParaRPr lang="en-US" sz="40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81192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s-ES" sz="2400" dirty="0"/>
              <a:t>La violación de este supuesto indica deficiencias en la planeación y ejecución del experimento.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ES" sz="2400" dirty="0"/>
              <a:t>Podría indicar que no se aplicó la aleatorización, o se hizo en forma incorrecta.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ES" sz="2400" dirty="0"/>
              <a:t>También podría ser que durante las pruebas experimentales hubo factores que afectaron la variable respuesta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ES" sz="2400" dirty="0"/>
              <a:t>Bajo las condiciones anteriores, las conclusiones serían débiles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ES" sz="2400" dirty="0"/>
              <a:t>Por ello en caso de no cumplir con estos supuestos será importante detectar el origen de las fallas y tomar decisiones sobre la forma de trabajar durante la planeación y la experimentación</a:t>
            </a:r>
          </a:p>
          <a:p>
            <a:pPr algn="just"/>
            <a:endParaRPr lang="es-ES" sz="2400" dirty="0"/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477914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PRUEBA DE DURBIN WATSON</a:t>
            </a:r>
            <a:br>
              <a:rPr lang="es-ES" b="1" dirty="0"/>
            </a:b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45733"/>
                <a:ext cx="10058400" cy="4659569"/>
              </a:xfrm>
            </p:spPr>
            <p:txBody>
              <a:bodyPr>
                <a:normAutofit lnSpcReduction="10000"/>
              </a:bodyPr>
              <a:lstStyle/>
              <a:p>
                <a:pPr algn="just"/>
                <a:r>
                  <a:rPr lang="es-ES" dirty="0"/>
                  <a:t>Esta prueba permite diagnosticar si existe correlación (</a:t>
                </a:r>
                <a:r>
                  <a:rPr lang="es-ES" dirty="0" err="1"/>
                  <a:t>autocorrelación</a:t>
                </a:r>
                <a:r>
                  <a:rPr lang="es-ES" dirty="0"/>
                  <a:t>) entre los residuos consecutivos ordenados en el tiempo, como posible falta de independencia.</a:t>
                </a:r>
              </a:p>
              <a:p>
                <a:pPr algn="just"/>
                <a:r>
                  <a:rPr lang="es-ES" dirty="0"/>
                  <a:t>La </a:t>
                </a:r>
                <a:r>
                  <a:rPr lang="es-ES" dirty="0" err="1"/>
                  <a:t>autocorrelación</a:t>
                </a:r>
                <a:r>
                  <a:rPr lang="es-ES" dirty="0"/>
                  <a:t> se presenta en experimentos en los que cada nueva medición se contamina de la medición inmediata anterior, lo cual implica que no se cumple el supuesto de independencia.</a:t>
                </a:r>
              </a:p>
              <a:p>
                <a:pPr algn="just"/>
                <a:r>
                  <a:rPr lang="es-ES" dirty="0"/>
                  <a:t>De nuevo la importancia de la aleatorización de los tratamientos o de los experimentos</a:t>
                </a:r>
              </a:p>
              <a:p>
                <a:pPr algn="just"/>
                <a:r>
                  <a:rPr lang="es-ES" b="1" dirty="0"/>
                  <a:t>Pasos para realizar una prueba de </a:t>
                </a:r>
                <a:r>
                  <a:rPr lang="es-ES" b="1" dirty="0" err="1"/>
                  <a:t>Durbin</a:t>
                </a:r>
                <a:r>
                  <a:rPr lang="es-ES" b="1" dirty="0"/>
                  <a:t>-Watson</a:t>
                </a:r>
              </a:p>
              <a:p>
                <a:pPr algn="just"/>
                <a:r>
                  <a:rPr lang="es-ES" b="1" dirty="0"/>
                  <a:t>1. Plantear las hipótesis</a:t>
                </a:r>
              </a:p>
              <a:p>
                <a:pPr algn="just"/>
                <a:r>
                  <a:rPr lang="es-ES" b="1" dirty="0"/>
                  <a:t>H </a:t>
                </a:r>
                <a:r>
                  <a:rPr lang="es-ES" b="1" baseline="-25000" dirty="0"/>
                  <a:t>0</a:t>
                </a:r>
                <a:r>
                  <a:rPr lang="es-ES" b="1" dirty="0"/>
                  <a:t> (hipótesis nula):</a:t>
                </a:r>
                <a:r>
                  <a:rPr lang="es-ES" dirty="0"/>
                  <a:t> La correlación entre residuos consecutivos es independiente.</a:t>
                </a:r>
              </a:p>
              <a:p>
                <a:pPr algn="just"/>
                <a:r>
                  <a:rPr lang="en-US" b="1" dirty="0"/>
                  <a:t>H </a:t>
                </a:r>
                <a:r>
                  <a:rPr lang="en-US" b="1" baseline="-25000" dirty="0"/>
                  <a:t>A</a:t>
                </a:r>
                <a:r>
                  <a:rPr lang="en-US" b="1" dirty="0"/>
                  <a:t> (</a:t>
                </a:r>
                <a:r>
                  <a:rPr lang="en-US" b="1" dirty="0" err="1"/>
                  <a:t>hipótesis</a:t>
                </a:r>
                <a:r>
                  <a:rPr lang="en-US" b="1" dirty="0"/>
                  <a:t> </a:t>
                </a:r>
                <a:r>
                  <a:rPr lang="en-US" b="1" dirty="0" err="1"/>
                  <a:t>alternativa</a:t>
                </a:r>
                <a:r>
                  <a:rPr lang="en-US" b="1" dirty="0"/>
                  <a:t>):</a:t>
                </a:r>
                <a:r>
                  <a:rPr lang="en-US" dirty="0"/>
                  <a:t> </a:t>
                </a:r>
                <a:r>
                  <a:rPr lang="es-ES" dirty="0"/>
                  <a:t> La correlación entre residuos consecutivos es dependiente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0: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/>
                  <a:t>(</a:t>
                </a:r>
                <a:r>
                  <a:rPr lang="en-US" dirty="0" err="1"/>
                  <a:t>es</a:t>
                </a:r>
                <a:r>
                  <a:rPr lang="en-US" dirty="0"/>
                  <a:t> </a:t>
                </a:r>
                <a:r>
                  <a:rPr lang="en-US" dirty="0" err="1"/>
                  <a:t>independiente</a:t>
                </a:r>
                <a:r>
                  <a:rPr lang="en-US" dirty="0"/>
                  <a:t>)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1: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&gt;0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45733"/>
                <a:ext cx="10058400" cy="4659569"/>
              </a:xfrm>
              <a:blipFill>
                <a:blip r:embed="rId2"/>
                <a:stretch>
                  <a:fillRect l="-1515" t="-1963" r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77487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1018903"/>
            <a:ext cx="10058400" cy="718457"/>
          </a:xfrm>
        </p:spPr>
        <p:txBody>
          <a:bodyPr>
            <a:normAutofit/>
          </a:bodyPr>
          <a:lstStyle/>
          <a:p>
            <a:r>
              <a:rPr lang="es-ES" sz="3200" b="1" dirty="0"/>
              <a:t>Pasos para realizar una prueba de </a:t>
            </a:r>
            <a:r>
              <a:rPr lang="es-ES" sz="3200" b="1" dirty="0" err="1"/>
              <a:t>Durbin</a:t>
            </a:r>
            <a:r>
              <a:rPr lang="es-ES" sz="3200" b="1" dirty="0"/>
              <a:t>-Watson</a:t>
            </a:r>
            <a:endParaRPr lang="en-US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907177"/>
                <a:ext cx="10058400" cy="4519749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s-ES" dirty="0"/>
                  <a:t>2.- Calcular el estadístico de prueba para la prueba de </a:t>
                </a:r>
                <a:r>
                  <a:rPr lang="es-ES" dirty="0" err="1"/>
                  <a:t>Durbin</a:t>
                </a:r>
                <a:r>
                  <a:rPr lang="es-ES" dirty="0"/>
                  <a:t>-Watson, normalmente denotado </a:t>
                </a:r>
                <a:r>
                  <a:rPr lang="es-ES" b="1" dirty="0"/>
                  <a:t>d</a:t>
                </a:r>
                <a:r>
                  <a:rPr lang="es-ES" dirty="0"/>
                  <a:t>:</a:t>
                </a:r>
              </a:p>
              <a:p>
                <a14:m>
                  <m:oMath xmlns:m="http://schemas.openxmlformats.org/officeDocument/2006/math">
                    <m:r>
                      <a:rPr lang="es-ES" sz="28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s-ES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ctrlPr>
                              <a:rPr lang="es-ES" sz="2800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s-ES" sz="28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s-ES" sz="2800" b="0" i="1" smtClean="0">
                                <a:latin typeface="Cambria Math" panose="02040503050406030204" pitchFamily="18" charset="0"/>
                              </a:rPr>
                              <m:t>=2</m:t>
                            </m:r>
                          </m:sub>
                          <m:sup>
                            <m:r>
                              <a:rPr lang="es-ES" sz="2800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sup>
                          <m:e>
                            <m:sSup>
                              <m:sSupPr>
                                <m:ctrlPr>
                                  <a:rPr lang="es-E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s-ES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s-ES" sz="2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ES" sz="2800" b="0" i="1" smtClean="0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e>
                                      <m:sub>
                                        <m:r>
                                          <a:rPr lang="es-ES" sz="2800" b="0" i="1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s-ES" sz="28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s-ES" sz="2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ES" sz="2800" b="0" i="1" smtClean="0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e>
                                      <m:sub>
                                        <m:r>
                                          <a:rPr lang="es-ES" sz="2800" b="0" i="1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es-ES" sz="2800" b="0" i="1" smtClean="0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p>
                                <m:r>
                                  <a:rPr lang="es-ES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ctrlPr>
                              <a:rPr lang="es-ES" sz="2800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s-ES" sz="28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s-ES" sz="2800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s-ES" sz="2800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sup>
                          <m:e>
                            <m:sSubSup>
                              <m:sSubSupPr>
                                <m:ctrlPr>
                                  <a:rPr lang="es-E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s-ES" sz="28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b>
                                <m:r>
                                  <a:rPr lang="es-ES" sz="28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s-ES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e>
                        </m:nary>
                      </m:den>
                    </m:f>
                  </m:oMath>
                </a14:m>
                <a:endParaRPr lang="en-US" dirty="0"/>
              </a:p>
              <a:p>
                <a:r>
                  <a:rPr lang="es-ES" dirty="0"/>
                  <a:t>N=número total de observaciones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=El n-</a:t>
                </a:r>
                <a:r>
                  <a:rPr lang="en-US" dirty="0" err="1"/>
                  <a:t>ésimo</a:t>
                </a:r>
                <a:r>
                  <a:rPr lang="en-US" dirty="0"/>
                  <a:t> residual del </a:t>
                </a:r>
                <a:r>
                  <a:rPr lang="en-US" dirty="0" err="1"/>
                  <a:t>modelo</a:t>
                </a:r>
                <a:r>
                  <a:rPr lang="en-US" dirty="0"/>
                  <a:t> de regression</a:t>
                </a:r>
              </a:p>
              <a:p>
                <a:r>
                  <a:rPr lang="es-ES" b="1" dirty="0"/>
                  <a:t>La estadística de prueba siempre varía de 0 a 4 donde:</a:t>
                </a:r>
              </a:p>
              <a:p>
                <a:r>
                  <a:rPr lang="es-ES" b="1" dirty="0"/>
                  <a:t>Regla de decisión:</a:t>
                </a:r>
              </a:p>
              <a:p>
                <a:r>
                  <a:rPr lang="es-ES" dirty="0"/>
                  <a:t>Si d &lt; dl se rechaza H0</a:t>
                </a:r>
              </a:p>
              <a:p>
                <a:r>
                  <a:rPr lang="es-ES" dirty="0"/>
                  <a:t>Si d &gt; du no se rechaza H0</a:t>
                </a:r>
              </a:p>
              <a:p>
                <a:r>
                  <a:rPr lang="es-ES" dirty="0"/>
                  <a:t>Si </a:t>
                </a:r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𝑑𝑙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𝑑𝑢</m:t>
                    </m:r>
                  </m:oMath>
                </a14:m>
                <a:r>
                  <a:rPr lang="en-US" dirty="0"/>
                  <a:t> Sin decision</a:t>
                </a:r>
              </a:p>
              <a:p>
                <a:r>
                  <a:rPr lang="es-ES" dirty="0"/>
                  <a:t>dl= límite inferior</a:t>
                </a:r>
              </a:p>
              <a:p>
                <a:r>
                  <a:rPr lang="es-ES" dirty="0"/>
                  <a:t>du= límite superior</a:t>
                </a:r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907177"/>
                <a:ext cx="10058400" cy="4519749"/>
              </a:xfrm>
              <a:blipFill>
                <a:blip r:embed="rId2"/>
                <a:stretch>
                  <a:fillRect l="-364" t="-2024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utoShape 2" descr="Estadístico de prueba de Durbin Watson"/>
          <p:cNvSpPr>
            <a:spLocks noChangeAspect="1" noChangeArrowheads="1"/>
          </p:cNvSpPr>
          <p:nvPr/>
        </p:nvSpPr>
        <p:spPr bwMode="auto">
          <a:xfrm flipV="1">
            <a:off x="42863" y="326571"/>
            <a:ext cx="1876425" cy="143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255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Verificación de los supuestos del modelo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algn="just"/>
                <a:r>
                  <a:rPr lang="es-ES" dirty="0"/>
                  <a:t>La validez de los resultados obtenidos en cualquier análisis de varianza queda supeditado a que los supuestos del modelo se cumplan. Estos supuestos son: Normalidad, Homocedasticidad (varianza constante(igual varianza de los tratamientos, Independencia).</a:t>
                </a:r>
              </a:p>
              <a:p>
                <a:pPr algn="just"/>
                <a:r>
                  <a:rPr lang="es-ES" dirty="0"/>
                  <a:t>Estos es, la respuesta (Y) se debe distribuir de manera normal, con la misma varianza en cada tratamiento y las mediciones deben ser independientes.</a:t>
                </a:r>
              </a:p>
              <a:p>
                <a:pPr algn="just"/>
                <a:endParaRPr lang="es-ES" dirty="0"/>
              </a:p>
              <a:p>
                <a:pPr algn="just"/>
                <a:r>
                  <a:rPr lang="es-ES" dirty="0"/>
                  <a:t>Estos supuestos sobre (Y) se traducen en supuestos sobre el término error </a:t>
                </a:r>
                <a:r>
                  <a:rPr lang="es-ES" dirty="0">
                    <a:sym typeface="Symbol" panose="05050102010706020507" pitchFamily="18" charset="2"/>
                  </a:rPr>
                  <a:t> en el modelo </a:t>
                </a: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endParaRPr lang="en-US" dirty="0"/>
              </a:p>
              <a:p>
                <a:pPr algn="just"/>
                <a:endParaRPr lang="es-ES" dirty="0"/>
              </a:p>
              <a:p>
                <a:pPr algn="just"/>
                <a:r>
                  <a:rPr lang="es-ES" dirty="0"/>
                  <a:t>Es una práctica común utilizar la muestra de residuos para comprobar los supuestos del modelo, ya que si los supuestos cumplen, los residuos o residuales se pueden ver como una muestra aleatoria de una distribución normal con media cero y varianza constante.</a:t>
                </a:r>
                <a:endParaRPr lang="en-US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45" t="-1970" r="-1455" b="-19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3033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pPr algn="just"/>
                <a:r>
                  <a:rPr lang="es-ES" dirty="0"/>
                  <a:t>Los residuos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dirty="0"/>
                  <a:t> se </a:t>
                </a:r>
                <a:r>
                  <a:rPr lang="en-US" dirty="0" err="1"/>
                  <a:t>definen</a:t>
                </a:r>
                <a:r>
                  <a:rPr lang="en-US" dirty="0"/>
                  <a:t> </a:t>
                </a:r>
                <a:r>
                  <a:rPr lang="en-US" dirty="0" err="1"/>
                  <a:t>como</a:t>
                </a:r>
                <a:r>
                  <a:rPr lang="en-US" dirty="0"/>
                  <a:t> la </a:t>
                </a:r>
                <a:r>
                  <a:rPr lang="en-US" dirty="0" err="1"/>
                  <a:t>diferencia</a:t>
                </a:r>
                <a:r>
                  <a:rPr lang="en-US" dirty="0"/>
                  <a:t> entre la </a:t>
                </a:r>
                <a:r>
                  <a:rPr lang="en-US" dirty="0" err="1"/>
                  <a:t>respuesta</a:t>
                </a:r>
                <a:r>
                  <a:rPr lang="en-US" dirty="0"/>
                  <a:t> </a:t>
                </a:r>
                <a:r>
                  <a:rPr lang="en-US" dirty="0" err="1"/>
                  <a:t>observada</a:t>
                </a:r>
                <a:r>
                  <a:rPr lang="en-US" dirty="0"/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dirty="0"/>
                  <a:t>) y la </a:t>
                </a:r>
                <a:r>
                  <a:rPr lang="en-US" dirty="0" err="1"/>
                  <a:t>respuesta</a:t>
                </a:r>
                <a:r>
                  <a:rPr lang="en-US" dirty="0"/>
                  <a:t> </a:t>
                </a:r>
                <a:r>
                  <a:rPr lang="en-US" dirty="0" err="1"/>
                  <a:t>predicha</a:t>
                </a:r>
                <a:r>
                  <a:rPr lang="en-US" dirty="0"/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</m:acc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lo </a:t>
                </a:r>
                <a:r>
                  <a:rPr lang="en-US" dirty="0" err="1"/>
                  <a:t>cual</a:t>
                </a:r>
                <a:r>
                  <a:rPr lang="en-US" dirty="0"/>
                  <a:t> </a:t>
                </a:r>
                <a:r>
                  <a:rPr lang="en-US" dirty="0" err="1"/>
                  <a:t>permite</a:t>
                </a:r>
                <a:r>
                  <a:rPr lang="en-US" dirty="0"/>
                  <a:t> </a:t>
                </a:r>
                <a:r>
                  <a:rPr lang="en-US" dirty="0" err="1"/>
                  <a:t>hacer</a:t>
                </a:r>
                <a:r>
                  <a:rPr lang="en-US" dirty="0"/>
                  <a:t> un </a:t>
                </a:r>
                <a:r>
                  <a:rPr lang="en-US" dirty="0" err="1"/>
                  <a:t>diagnóstico</a:t>
                </a:r>
                <a:r>
                  <a:rPr lang="en-US" dirty="0"/>
                  <a:t> </a:t>
                </a:r>
                <a:r>
                  <a:rPr lang="en-US" dirty="0" err="1"/>
                  <a:t>más</a:t>
                </a:r>
                <a:r>
                  <a:rPr lang="en-US" dirty="0"/>
                  <a:t> </a:t>
                </a:r>
                <a:r>
                  <a:rPr lang="en-US" dirty="0" err="1"/>
                  <a:t>directo</a:t>
                </a:r>
                <a:r>
                  <a:rPr lang="en-US" dirty="0"/>
                  <a:t> de la </a:t>
                </a:r>
                <a:r>
                  <a:rPr lang="en-US" dirty="0" err="1"/>
                  <a:t>calidad</a:t>
                </a:r>
                <a:r>
                  <a:rPr lang="en-US" dirty="0"/>
                  <a:t> del </a:t>
                </a:r>
                <a:r>
                  <a:rPr lang="en-US" dirty="0" err="1"/>
                  <a:t>modelo</a:t>
                </a:r>
                <a:r>
                  <a:rPr lang="en-US" dirty="0"/>
                  <a:t>, </a:t>
                </a:r>
                <a:r>
                  <a:rPr lang="en-US" dirty="0" err="1"/>
                  <a:t>ya</a:t>
                </a:r>
                <a:r>
                  <a:rPr lang="en-US" dirty="0"/>
                  <a:t> que </a:t>
                </a:r>
                <a:r>
                  <a:rPr lang="en-US" dirty="0" err="1"/>
                  <a:t>su</a:t>
                </a:r>
                <a:r>
                  <a:rPr lang="en-US" dirty="0"/>
                  <a:t> </a:t>
                </a:r>
                <a:r>
                  <a:rPr lang="en-US" dirty="0" err="1"/>
                  <a:t>magnitud</a:t>
                </a:r>
                <a:r>
                  <a:rPr lang="en-US" dirty="0"/>
                  <a:t> </a:t>
                </a:r>
                <a:r>
                  <a:rPr lang="en-US" dirty="0" err="1"/>
                  <a:t>señala</a:t>
                </a:r>
                <a:r>
                  <a:rPr lang="en-US" dirty="0"/>
                  <a:t> </a:t>
                </a:r>
                <a:r>
                  <a:rPr lang="en-US" dirty="0" err="1"/>
                  <a:t>qué</a:t>
                </a:r>
                <a:r>
                  <a:rPr lang="en-US" dirty="0"/>
                  <a:t> tan </a:t>
                </a:r>
                <a:r>
                  <a:rPr lang="en-US" dirty="0" err="1"/>
                  <a:t>bien</a:t>
                </a:r>
                <a:r>
                  <a:rPr lang="en-US" dirty="0"/>
                  <a:t> describe a </a:t>
                </a:r>
                <a:r>
                  <a:rPr lang="en-US" dirty="0" err="1"/>
                  <a:t>los</a:t>
                </a:r>
                <a:r>
                  <a:rPr lang="en-US" dirty="0"/>
                  <a:t> </a:t>
                </a:r>
                <a:r>
                  <a:rPr lang="en-US" dirty="0" err="1"/>
                  <a:t>datos</a:t>
                </a:r>
                <a:r>
                  <a:rPr lang="en-US" dirty="0"/>
                  <a:t> el </a:t>
                </a:r>
                <a:r>
                  <a:rPr lang="en-US" dirty="0" err="1"/>
                  <a:t>modelo</a:t>
                </a:r>
                <a:r>
                  <a:rPr lang="en-US" dirty="0"/>
                  <a:t>.</a:t>
                </a:r>
              </a:p>
              <a:p>
                <a:pPr algn="just"/>
                <a:r>
                  <a:rPr lang="es-ES" dirty="0"/>
                  <a:t>Recordemos que el modelo: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s-E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endParaRPr lang="en-US" dirty="0"/>
              </a:p>
              <a:p>
                <a:pPr algn="just"/>
                <a:r>
                  <a:rPr lang="es-ES" dirty="0"/>
                  <a:t>Donde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dirty="0"/>
                  <a:t> (</a:t>
                </a:r>
                <a:r>
                  <a:rPr lang="en-US" dirty="0" err="1"/>
                  <a:t>i</a:t>
                </a:r>
                <a:r>
                  <a:rPr lang="en-US" dirty="0"/>
                  <a:t>=1,2,…,k; j=1,2,…,n) </a:t>
                </a:r>
                <a:r>
                  <a:rPr lang="en-US" dirty="0" err="1"/>
                  <a:t>es</a:t>
                </a:r>
                <a:r>
                  <a:rPr lang="en-US" dirty="0"/>
                  <a:t> el j-</a:t>
                </a:r>
                <a:r>
                  <a:rPr lang="en-US" dirty="0" err="1"/>
                  <a:t>ésimo</a:t>
                </a:r>
                <a:r>
                  <a:rPr lang="en-US" dirty="0"/>
                  <a:t> dado </a:t>
                </a:r>
                <a:r>
                  <a:rPr lang="en-US" dirty="0" err="1"/>
                  <a:t>en</a:t>
                </a:r>
                <a:r>
                  <a:rPr lang="en-US" dirty="0"/>
                  <a:t> el </a:t>
                </a:r>
                <a:r>
                  <a:rPr lang="en-US" dirty="0" err="1"/>
                  <a:t>tratamiento</a:t>
                </a:r>
                <a:r>
                  <a:rPr lang="en-US" dirty="0"/>
                  <a:t> </a:t>
                </a:r>
                <a:r>
                  <a:rPr lang="en-US" dirty="0" err="1"/>
                  <a:t>i</a:t>
                </a:r>
                <a:r>
                  <a:rPr lang="en-US" dirty="0"/>
                  <a:t>; </a:t>
                </a:r>
                <a14:m>
                  <m:oMath xmlns:m="http://schemas.openxmlformats.org/officeDocument/2006/math">
                    <m:r>
                      <a:rPr lang="es-E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es</a:t>
                </a:r>
                <a:r>
                  <a:rPr lang="en-US" dirty="0"/>
                  <a:t> la media global,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es</a:t>
                </a:r>
                <a:r>
                  <a:rPr lang="en-US" dirty="0"/>
                  <a:t> el </a:t>
                </a:r>
                <a:r>
                  <a:rPr lang="en-US" dirty="0" err="1"/>
                  <a:t>efecto</a:t>
                </a:r>
                <a:r>
                  <a:rPr lang="en-US" dirty="0"/>
                  <a:t> del </a:t>
                </a:r>
                <a:r>
                  <a:rPr lang="en-US" dirty="0" err="1"/>
                  <a:t>tratamiento</a:t>
                </a:r>
                <a:r>
                  <a:rPr lang="en-US" dirty="0"/>
                  <a:t> </a:t>
                </a:r>
                <a:r>
                  <a:rPr lang="en-US" dirty="0" err="1"/>
                  <a:t>i</a:t>
                </a:r>
                <a:r>
                  <a:rPr lang="en-US" dirty="0"/>
                  <a:t> 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representa</a:t>
                </a:r>
                <a:r>
                  <a:rPr lang="en-US" dirty="0"/>
                  <a:t> el error </a:t>
                </a:r>
                <a:r>
                  <a:rPr lang="en-US" dirty="0" err="1"/>
                  <a:t>aleatorio</a:t>
                </a:r>
                <a:r>
                  <a:rPr lang="en-US" dirty="0"/>
                  <a:t> con la </a:t>
                </a:r>
                <a:r>
                  <a:rPr lang="en-US" dirty="0" err="1"/>
                  <a:t>observación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dirty="0"/>
                  <a:t>. </a:t>
                </a:r>
                <a:r>
                  <a:rPr lang="en-US" dirty="0" err="1"/>
                  <a:t>Cuando</a:t>
                </a:r>
                <a:r>
                  <a:rPr lang="en-US" dirty="0"/>
                  <a:t> se </a:t>
                </a:r>
                <a:r>
                  <a:rPr lang="en-US" dirty="0" err="1"/>
                  <a:t>realiza</a:t>
                </a:r>
                <a:r>
                  <a:rPr lang="en-US" dirty="0"/>
                  <a:t> el ANOVA, y solo </a:t>
                </a:r>
                <a:r>
                  <a:rPr lang="en-US" dirty="0" err="1"/>
                  <a:t>cuando</a:t>
                </a:r>
                <a:r>
                  <a:rPr lang="en-US" dirty="0"/>
                  <a:t> </a:t>
                </a:r>
                <a:r>
                  <a:rPr lang="en-US" dirty="0" err="1"/>
                  <a:t>éste</a:t>
                </a:r>
                <a:r>
                  <a:rPr lang="en-US" dirty="0"/>
                  <a:t> </a:t>
                </a:r>
                <a:r>
                  <a:rPr lang="en-US" dirty="0" err="1"/>
                  <a:t>resulta</a:t>
                </a:r>
                <a:r>
                  <a:rPr lang="en-US" dirty="0"/>
                  <a:t> </a:t>
                </a:r>
                <a:r>
                  <a:rPr lang="en-US" dirty="0" err="1"/>
                  <a:t>significativo</a:t>
                </a:r>
                <a:r>
                  <a:rPr lang="en-US" dirty="0"/>
                  <a:t>, </a:t>
                </a:r>
                <a:r>
                  <a:rPr lang="en-US" dirty="0" err="1"/>
                  <a:t>etonces</a:t>
                </a:r>
                <a:r>
                  <a:rPr lang="en-US" dirty="0"/>
                  <a:t> se </a:t>
                </a:r>
                <a:r>
                  <a:rPr lang="en-US" dirty="0" err="1"/>
                  <a:t>procede</a:t>
                </a:r>
                <a:r>
                  <a:rPr lang="en-US" dirty="0"/>
                  <a:t> a </a:t>
                </a:r>
                <a:r>
                  <a:rPr lang="en-US" dirty="0" err="1"/>
                  <a:t>estimar</a:t>
                </a:r>
                <a:r>
                  <a:rPr lang="en-US" dirty="0"/>
                  <a:t> el </a:t>
                </a:r>
                <a:r>
                  <a:rPr lang="en-US" dirty="0" err="1"/>
                  <a:t>modelo</a:t>
                </a:r>
                <a:r>
                  <a:rPr lang="en-US" dirty="0"/>
                  <a:t> </a:t>
                </a:r>
                <a:r>
                  <a:rPr lang="en-US" dirty="0" err="1"/>
                  <a:t>ajustado</a:t>
                </a:r>
                <a:r>
                  <a:rPr lang="en-US" dirty="0"/>
                  <a:t> o </a:t>
                </a:r>
                <a:r>
                  <a:rPr lang="en-US" dirty="0" err="1"/>
                  <a:t>modelo</a:t>
                </a:r>
                <a:r>
                  <a:rPr lang="en-US" dirty="0"/>
                  <a:t> de </a:t>
                </a:r>
                <a:r>
                  <a:rPr lang="en-US" dirty="0" err="1"/>
                  <a:t>trabajo</a:t>
                </a:r>
                <a:r>
                  <a:rPr lang="en-US" dirty="0"/>
                  <a:t> dado </a:t>
                </a:r>
                <a:r>
                  <a:rPr lang="en-US" dirty="0" err="1"/>
                  <a:t>por</a:t>
                </a:r>
                <a:r>
                  <a:rPr lang="en-US" dirty="0"/>
                  <a:t>:</a:t>
                </a: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</m:acc>
                    <m:r>
                      <a:rPr lang="es-E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s-E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𝜏</m:t>
                            </m:r>
                          </m:e>
                        </m:acc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dirty="0"/>
              </a:p>
              <a:p>
                <a:pPr algn="just"/>
                <a:r>
                  <a:rPr lang="es-ES" dirty="0"/>
                  <a:t>Donde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es</a:t>
                </a:r>
                <a:r>
                  <a:rPr lang="en-US" dirty="0"/>
                  <a:t> la </a:t>
                </a:r>
                <a:r>
                  <a:rPr lang="en-US" dirty="0" err="1"/>
                  <a:t>respuesta</a:t>
                </a:r>
                <a:r>
                  <a:rPr lang="en-US" dirty="0"/>
                  <a:t> </a:t>
                </a:r>
                <a:r>
                  <a:rPr lang="en-US" dirty="0" err="1"/>
                  <a:t>predicha</a:t>
                </a:r>
                <a:r>
                  <a:rPr lang="en-US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es</a:t>
                </a:r>
                <a:r>
                  <a:rPr lang="en-US" dirty="0"/>
                  <a:t> la media global </a:t>
                </a:r>
                <a:r>
                  <a:rPr lang="en-US" dirty="0" err="1"/>
                  <a:t>estimada</a:t>
                </a:r>
                <a:r>
                  <a:rPr lang="en-US" dirty="0"/>
                  <a:t> 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𝜏</m:t>
                            </m:r>
                          </m:e>
                        </m:acc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es</a:t>
                </a:r>
                <a:r>
                  <a:rPr lang="en-US" dirty="0"/>
                  <a:t> el </a:t>
                </a:r>
                <a:r>
                  <a:rPr lang="en-US" dirty="0" err="1"/>
                  <a:t>efecto</a:t>
                </a:r>
                <a:r>
                  <a:rPr lang="en-US" dirty="0"/>
                  <a:t> </a:t>
                </a:r>
                <a:r>
                  <a:rPr lang="en-US" dirty="0" err="1"/>
                  <a:t>estimado</a:t>
                </a:r>
                <a:r>
                  <a:rPr lang="en-US" dirty="0"/>
                  <a:t> del </a:t>
                </a:r>
                <a:r>
                  <a:rPr lang="en-US" dirty="0" err="1"/>
                  <a:t>tratamiento</a:t>
                </a:r>
                <a:r>
                  <a:rPr lang="en-US" dirty="0"/>
                  <a:t> </a:t>
                </a:r>
                <a:r>
                  <a:rPr lang="en-US" dirty="0" err="1"/>
                  <a:t>i</a:t>
                </a:r>
                <a:r>
                  <a:rPr lang="en-US" dirty="0"/>
                  <a:t>; </a:t>
                </a:r>
                <a:r>
                  <a:rPr lang="en-US" dirty="0" err="1"/>
                  <a:t>los</a:t>
                </a:r>
                <a:r>
                  <a:rPr lang="en-US" dirty="0"/>
                  <a:t> </a:t>
                </a:r>
                <a:r>
                  <a:rPr lang="en-US" dirty="0" err="1"/>
                  <a:t>gorros</a:t>
                </a:r>
                <a:r>
                  <a:rPr lang="en-US" dirty="0"/>
                  <a:t> </a:t>
                </a:r>
                <a:r>
                  <a:rPr lang="en-US" dirty="0" err="1"/>
                  <a:t>indica</a:t>
                </a:r>
                <a:r>
                  <a:rPr lang="en-US" dirty="0"/>
                  <a:t> que son </a:t>
                </a:r>
                <a:r>
                  <a:rPr lang="en-US" dirty="0" err="1"/>
                  <a:t>estimadores</a:t>
                </a:r>
                <a:r>
                  <a:rPr lang="en-US" dirty="0"/>
                  <a:t>, </a:t>
                </a:r>
                <a:r>
                  <a:rPr lang="en-US" dirty="0" err="1"/>
                  <a:t>es</a:t>
                </a:r>
                <a:r>
                  <a:rPr lang="en-US" dirty="0"/>
                  <a:t> </a:t>
                </a:r>
                <a:r>
                  <a:rPr lang="en-US" dirty="0" err="1"/>
                  <a:t>decir</a:t>
                </a:r>
                <a:r>
                  <a:rPr lang="en-US" dirty="0"/>
                  <a:t>, </a:t>
                </a:r>
                <a:r>
                  <a:rPr lang="en-US" dirty="0" err="1"/>
                  <a:t>valores</a:t>
                </a:r>
                <a:r>
                  <a:rPr lang="en-US" dirty="0"/>
                  <a:t> </a:t>
                </a:r>
                <a:r>
                  <a:rPr lang="en-US" dirty="0" err="1"/>
                  <a:t>calculados</a:t>
                </a:r>
                <a:r>
                  <a:rPr lang="en-US" dirty="0"/>
                  <a:t> a </a:t>
                </a:r>
                <a:r>
                  <a:rPr lang="en-US" dirty="0" err="1"/>
                  <a:t>partir</a:t>
                </a:r>
                <a:r>
                  <a:rPr lang="en-US" dirty="0"/>
                  <a:t> de </a:t>
                </a:r>
                <a:r>
                  <a:rPr lang="en-US" dirty="0" err="1"/>
                  <a:t>los</a:t>
                </a:r>
                <a:r>
                  <a:rPr lang="en-US" dirty="0"/>
                  <a:t> </a:t>
                </a:r>
                <a:r>
                  <a:rPr lang="en-US" dirty="0" err="1"/>
                  <a:t>datos</a:t>
                </a:r>
                <a:r>
                  <a:rPr lang="en-US" dirty="0"/>
                  <a:t> del experiment . El </a:t>
                </a:r>
                <a:r>
                  <a:rPr lang="en-US" dirty="0" err="1"/>
                  <a:t>término</a:t>
                </a:r>
                <a:r>
                  <a:rPr lang="en-US" dirty="0"/>
                  <a:t> del error </a:t>
                </a:r>
                <a:r>
                  <a:rPr lang="en-US" dirty="0" err="1"/>
                  <a:t>desaparece</a:t>
                </a:r>
                <a:r>
                  <a:rPr lang="en-US" dirty="0"/>
                  <a:t> del </a:t>
                </a:r>
                <a:r>
                  <a:rPr lang="en-US" dirty="0" err="1"/>
                  <a:t>modelo</a:t>
                </a:r>
                <a:r>
                  <a:rPr lang="en-US" dirty="0"/>
                  <a:t> </a:t>
                </a:r>
                <a:r>
                  <a:rPr lang="en-US" dirty="0" err="1"/>
                  <a:t>estimado</a:t>
                </a:r>
                <a:r>
                  <a:rPr lang="en-US" dirty="0"/>
                  <a:t>, </a:t>
                </a:r>
                <a:r>
                  <a:rPr lang="en-US" dirty="0" err="1"/>
                  <a:t>por</a:t>
                </a:r>
                <a:r>
                  <a:rPr lang="en-US" dirty="0"/>
                  <a:t> el </a:t>
                </a:r>
                <a:r>
                  <a:rPr lang="en-US" dirty="0" err="1"/>
                  <a:t>hecho</a:t>
                </a:r>
                <a:r>
                  <a:rPr lang="en-US" dirty="0"/>
                  <a:t> de que </a:t>
                </a:r>
                <a:r>
                  <a:rPr lang="en-US" dirty="0" err="1"/>
                  <a:t>su</a:t>
                </a:r>
                <a:r>
                  <a:rPr lang="en-US" dirty="0"/>
                  <a:t> valor </a:t>
                </a:r>
                <a:r>
                  <a:rPr lang="en-US" dirty="0" err="1"/>
                  <a:t>esperado</a:t>
                </a:r>
                <a:r>
                  <a:rPr lang="en-US" dirty="0"/>
                  <a:t> </a:t>
                </a:r>
                <a:r>
                  <a:rPr lang="en-US" dirty="0" err="1"/>
                  <a:t>es</a:t>
                </a:r>
                <a:r>
                  <a:rPr lang="en-US" dirty="0"/>
                  <a:t> </a:t>
                </a:r>
                <a:r>
                  <a:rPr lang="en-US" dirty="0" err="1"/>
                  <a:t>igual</a:t>
                </a:r>
                <a:r>
                  <a:rPr lang="en-US" dirty="0"/>
                  <a:t> a cero (</a:t>
                </a:r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)=0. Como la media global se </a:t>
                </a:r>
                <a:r>
                  <a:rPr lang="en-US" dirty="0" err="1"/>
                  <a:t>estima</a:t>
                </a:r>
                <a:r>
                  <a:rPr lang="en-US" dirty="0"/>
                  <a:t> con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</m:acc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..</m:t>
                        </m:r>
                      </m:sub>
                    </m:sSub>
                  </m:oMath>
                </a14:m>
                <a:r>
                  <a:rPr lang="en-US" dirty="0"/>
                  <a:t> y </a:t>
                </a:r>
                <a:r>
                  <a:rPr lang="en-US" dirty="0" err="1"/>
                  <a:t>es</a:t>
                </a:r>
                <a:r>
                  <a:rPr lang="en-US" dirty="0"/>
                  <a:t> el </a:t>
                </a:r>
                <a:r>
                  <a:rPr lang="en-US" dirty="0" err="1"/>
                  <a:t>efecto</a:t>
                </a:r>
                <a:r>
                  <a:rPr lang="en-US" dirty="0"/>
                  <a:t> del </a:t>
                </a:r>
                <a:r>
                  <a:rPr lang="en-US" dirty="0" err="1"/>
                  <a:t>tratamiento</a:t>
                </a:r>
                <a:r>
                  <a:rPr lang="en-US" dirty="0"/>
                  <a:t> con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</m:acc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.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s-E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</m:acc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..</m:t>
                        </m:r>
                      </m:sub>
                    </m:sSub>
                  </m:oMath>
                </a14:m>
                <a:r>
                  <a:rPr lang="en-US" dirty="0"/>
                  <a:t> el </a:t>
                </a:r>
                <a:r>
                  <a:rPr lang="en-US" dirty="0" err="1"/>
                  <a:t>modelo</a:t>
                </a:r>
                <a:r>
                  <a:rPr lang="en-US" dirty="0"/>
                  <a:t> </a:t>
                </a:r>
                <a:r>
                  <a:rPr lang="en-US" dirty="0" err="1"/>
                  <a:t>ajustado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</m:acc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s-E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</m:acc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..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</m:e>
                            </m:acc>
                          </m:e>
                          <m:sub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.</m:t>
                            </m:r>
                          </m:sub>
                        </m:sSub>
                        <m:r>
                          <a:rPr lang="es-ES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s-ES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</m:e>
                            </m:acc>
                          </m:e>
                          <m:sub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..</m:t>
                            </m:r>
                          </m:sub>
                        </m:sSub>
                      </m:e>
                    </m:d>
                    <m:r>
                      <a:rPr lang="es-ES" b="0" i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</m:acc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.</m:t>
                        </m:r>
                      </m:sub>
                    </m:sSub>
                  </m:oMath>
                </a14:m>
                <a:endParaRPr lang="en-US" dirty="0"/>
              </a:p>
              <a:p>
                <a:pPr algn="just"/>
                <a:r>
                  <a:rPr lang="es-ES" dirty="0"/>
                  <a:t>Esto es, la respuesta predicha para cada observación es la media </a:t>
                </a:r>
                <a:r>
                  <a:rPr lang="es-ES" dirty="0" err="1"/>
                  <a:t>muestral</a:t>
                </a:r>
                <a:r>
                  <a:rPr lang="es-ES" dirty="0"/>
                  <a:t> del tratamiento correspondiente. De esta manera, el residual asociado a la observación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está</a:t>
                </a:r>
                <a:r>
                  <a:rPr lang="en-US" dirty="0"/>
                  <a:t> dada </a:t>
                </a:r>
                <a:r>
                  <a:rPr lang="en-US" dirty="0" err="1"/>
                  <a:t>por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dirty="0"/>
                  <a:t>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</m:acc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dirty="0"/>
                  <a:t>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</m:acc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.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364" t="-1818" r="-1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097280" y="887495"/>
            <a:ext cx="10058400" cy="771488"/>
          </a:xfrm>
        </p:spPr>
        <p:txBody>
          <a:bodyPr/>
          <a:lstStyle/>
          <a:p>
            <a:r>
              <a:rPr lang="es-ES" dirty="0"/>
              <a:t>Verificación de los supuestos del modelo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836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algn="just"/>
                <a:r>
                  <a:rPr lang="es-ES" sz="2400" dirty="0"/>
                  <a:t>Los supuestos del modelo lineal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24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s-ES" sz="2400" i="1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es-E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s-E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s-E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s-E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s-E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s-E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s-E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en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términos</a:t>
                </a:r>
                <a:r>
                  <a:rPr lang="en-US" sz="2400" dirty="0"/>
                  <a:t> de </a:t>
                </a:r>
                <a:r>
                  <a:rPr lang="en-US" sz="2400" dirty="0" err="1"/>
                  <a:t>los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residuos,son</a:t>
                </a:r>
                <a:r>
                  <a:rPr lang="en-US" sz="2400" dirty="0"/>
                  <a:t>:</a:t>
                </a:r>
              </a:p>
              <a:p>
                <a:pPr algn="just"/>
                <a:r>
                  <a:rPr lang="es-ES" sz="2400" dirty="0"/>
                  <a:t>1) los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2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s-ES" sz="2400" i="1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siguen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una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distribución</a:t>
                </a:r>
                <a:r>
                  <a:rPr lang="en-US" sz="2400" dirty="0"/>
                  <a:t> normal, con media cero</a:t>
                </a:r>
              </a:p>
              <a:p>
                <a:pPr algn="just"/>
                <a:r>
                  <a:rPr lang="es-ES" sz="2400" dirty="0"/>
                  <a:t>2) Los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2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s-ES" sz="2400" i="1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sz="2400" dirty="0"/>
                  <a:t> son </a:t>
                </a:r>
                <a:r>
                  <a:rPr lang="en-US" sz="2400" dirty="0" err="1"/>
                  <a:t>independientes</a:t>
                </a:r>
                <a:r>
                  <a:rPr lang="en-US" sz="2400" dirty="0"/>
                  <a:t> entre </a:t>
                </a:r>
                <a:r>
                  <a:rPr lang="en-US" sz="2400" dirty="0" err="1"/>
                  <a:t>si</a:t>
                </a:r>
                <a:endParaRPr lang="en-US" sz="2400" dirty="0"/>
              </a:p>
              <a:p>
                <a:pPr algn="just"/>
                <a:r>
                  <a:rPr lang="es-ES" sz="2400" dirty="0"/>
                  <a:t>3) Los residuos de cada tratamiento tienen la misma varianza</a:t>
                </a:r>
              </a:p>
              <a:p>
                <a:pPr algn="just"/>
                <a:r>
                  <a:rPr lang="es-ES" sz="2400" dirty="0"/>
                  <a:t>Para comprobar cada supuesto existe pruebas analíticas y gráficas.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09" t="-1818" r="-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097280" y="887495"/>
            <a:ext cx="10058400" cy="771488"/>
          </a:xfrm>
        </p:spPr>
        <p:txBody>
          <a:bodyPr/>
          <a:lstStyle/>
          <a:p>
            <a:r>
              <a:rPr lang="es-ES" dirty="0"/>
              <a:t>Verificación de los supuestos del modelo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014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NORMALIDAD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Un procedimiento gráfico para verificar el cumplimiento del supuesto de normalidad de los residuos consiste en graficar los residuos en papel o en la gráfica de probabilidad normal.</a:t>
            </a:r>
          </a:p>
          <a:p>
            <a:r>
              <a:rPr lang="es-ES" dirty="0"/>
              <a:t>Esta gráfica del tipo X-Y tiene las escalas de tal manera que si los residuos siguen una distribución normal, al graficarlos tienden a quedar alineados en una línea recta; por lo tanto, si claramente no se alinean se concluye que el supuesto de normalidad no es correcto.</a:t>
            </a:r>
          </a:p>
          <a:p>
            <a:r>
              <a:rPr lang="es-ES" dirty="0"/>
              <a:t>Cabe enfatizar el hecho de que el ajuste de los puntos a una recta no tiene que ser perfecto, dado que el análisis de varianza resiste pequeñas y moderadas desviaciones al supuesto de normalidad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516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NORMALIDAD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algn="just"/>
                <a:r>
                  <a:rPr lang="es-ES" dirty="0"/>
                  <a:t>Consideremos los N residuos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que </a:t>
                </a:r>
                <a:r>
                  <a:rPr lang="en-US" dirty="0" err="1"/>
                  <a:t>resultan</a:t>
                </a:r>
                <a:r>
                  <a:rPr lang="en-US" dirty="0"/>
                  <a:t> del </a:t>
                </a:r>
                <a:r>
                  <a:rPr lang="en-US" dirty="0" err="1"/>
                  <a:t>análisis</a:t>
                </a:r>
                <a:r>
                  <a:rPr lang="en-US" dirty="0"/>
                  <a:t> de </a:t>
                </a:r>
                <a:r>
                  <a:rPr lang="en-US" dirty="0" err="1"/>
                  <a:t>una</a:t>
                </a:r>
                <a:r>
                  <a:rPr lang="en-US" dirty="0"/>
                  <a:t> </a:t>
                </a:r>
                <a:r>
                  <a:rPr lang="en-US" dirty="0" err="1"/>
                  <a:t>varianza</a:t>
                </a:r>
                <a:r>
                  <a:rPr lang="en-US" dirty="0"/>
                  <a:t>, o </a:t>
                </a:r>
                <a:r>
                  <a:rPr lang="en-US" dirty="0" err="1"/>
                  <a:t>cualquier</a:t>
                </a:r>
                <a:r>
                  <a:rPr lang="en-US" dirty="0"/>
                  <a:t> </a:t>
                </a:r>
                <a:r>
                  <a:rPr lang="en-US" dirty="0" err="1"/>
                  <a:t>conjunto</a:t>
                </a:r>
                <a:r>
                  <a:rPr lang="en-US" dirty="0"/>
                  <a:t> de N </a:t>
                </a:r>
                <a:r>
                  <a:rPr lang="en-US" dirty="0" err="1"/>
                  <a:t>datos</a:t>
                </a:r>
                <a:r>
                  <a:rPr lang="en-US" dirty="0"/>
                  <a:t> de </a:t>
                </a:r>
                <a:r>
                  <a:rPr lang="en-US" dirty="0" err="1"/>
                  <a:t>los</a:t>
                </a:r>
                <a:r>
                  <a:rPr lang="en-US" dirty="0"/>
                  <a:t> </a:t>
                </a:r>
                <a:r>
                  <a:rPr lang="en-US" dirty="0" err="1"/>
                  <a:t>cuales</a:t>
                </a:r>
                <a:r>
                  <a:rPr lang="en-US" dirty="0"/>
                  <a:t> se </a:t>
                </a:r>
                <a:r>
                  <a:rPr lang="en-US" dirty="0" err="1"/>
                  <a:t>quiere</a:t>
                </a:r>
                <a:r>
                  <a:rPr lang="en-US" dirty="0"/>
                  <a:t> </a:t>
                </a:r>
                <a:r>
                  <a:rPr lang="en-US" dirty="0" err="1"/>
                  <a:t>verificar</a:t>
                </a:r>
                <a:r>
                  <a:rPr lang="en-US" dirty="0"/>
                  <a:t> </a:t>
                </a:r>
                <a:r>
                  <a:rPr lang="en-US" dirty="0" err="1"/>
                  <a:t>su</a:t>
                </a:r>
                <a:r>
                  <a:rPr lang="en-US" dirty="0"/>
                  <a:t> </a:t>
                </a:r>
                <a:r>
                  <a:rPr lang="en-US" dirty="0" err="1"/>
                  <a:t>procedencia</a:t>
                </a:r>
                <a:r>
                  <a:rPr lang="en-US" dirty="0"/>
                  <a:t> de </a:t>
                </a:r>
                <a:r>
                  <a:rPr lang="en-US" dirty="0" err="1"/>
                  <a:t>una</a:t>
                </a:r>
                <a:r>
                  <a:rPr lang="en-US" dirty="0"/>
                  <a:t> </a:t>
                </a:r>
                <a:r>
                  <a:rPr lang="en-US" dirty="0" err="1"/>
                  <a:t>distribuciónnormal</a:t>
                </a:r>
                <a:r>
                  <a:rPr lang="en-US" dirty="0"/>
                  <a:t>. Los </a:t>
                </a:r>
                <a:r>
                  <a:rPr lang="en-US" dirty="0" err="1"/>
                  <a:t>pasos</a:t>
                </a:r>
                <a:r>
                  <a:rPr lang="en-US" dirty="0"/>
                  <a:t> </a:t>
                </a:r>
                <a:r>
                  <a:rPr lang="en-US" dirty="0" err="1"/>
                  <a:t>en</a:t>
                </a:r>
                <a:r>
                  <a:rPr lang="en-US" dirty="0"/>
                  <a:t> la </a:t>
                </a:r>
                <a:r>
                  <a:rPr lang="en-US" dirty="0" err="1"/>
                  <a:t>construcción</a:t>
                </a:r>
                <a:r>
                  <a:rPr lang="en-US" dirty="0"/>
                  <a:t> de la </a:t>
                </a:r>
                <a:r>
                  <a:rPr lang="en-US" dirty="0" err="1"/>
                  <a:t>gráfica</a:t>
                </a:r>
                <a:r>
                  <a:rPr lang="en-US" dirty="0"/>
                  <a:t> de </a:t>
                </a:r>
                <a:r>
                  <a:rPr lang="en-US" dirty="0" err="1"/>
                  <a:t>probabilidad</a:t>
                </a:r>
                <a:r>
                  <a:rPr lang="en-US" dirty="0"/>
                  <a:t> normal para </a:t>
                </a:r>
                <a:r>
                  <a:rPr lang="en-US" dirty="0" err="1"/>
                  <a:t>los</a:t>
                </a:r>
                <a:r>
                  <a:rPr lang="en-US" dirty="0"/>
                  <a:t> </a:t>
                </a:r>
                <a:r>
                  <a:rPr lang="en-US" dirty="0" err="1"/>
                  <a:t>residuos</a:t>
                </a:r>
                <a:r>
                  <a:rPr lang="en-US" dirty="0"/>
                  <a:t> son </a:t>
                </a:r>
                <a:r>
                  <a:rPr lang="en-US" dirty="0" err="1"/>
                  <a:t>los</a:t>
                </a:r>
                <a:r>
                  <a:rPr lang="en-US" dirty="0"/>
                  <a:t> </a:t>
                </a:r>
                <a:r>
                  <a:rPr lang="en-US" dirty="0" err="1"/>
                  <a:t>siguientes</a:t>
                </a:r>
                <a:r>
                  <a:rPr lang="en-US" dirty="0"/>
                  <a:t>:</a:t>
                </a:r>
              </a:p>
              <a:p>
                <a:pPr algn="just"/>
                <a:r>
                  <a:rPr lang="es-ES" dirty="0"/>
                  <a:t>1) Ordenan los N valores del menor al mayor y asignarles los rangos de 1 a N</a:t>
                </a:r>
                <a:r>
                  <a:rPr lang="en-US" dirty="0"/>
                  <a:t>. Sean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s-ES" dirty="0"/>
                  <a:t>, i=1,2,…,N los datos en orden creciente</a:t>
                </a:r>
              </a:p>
              <a:p>
                <a:pPr algn="just"/>
                <a:r>
                  <a:rPr lang="es-ES" dirty="0"/>
                  <a:t>2) Calcular la expresión en función de su rango y del total de observaciones como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s-E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−0,5</m:t>
                            </m:r>
                          </m:e>
                        </m:d>
                      </m:num>
                      <m:den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  <m:r>
                      <a:rPr lang="es-E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=1,2,…,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s-ES" dirty="0"/>
              </a:p>
              <a:p>
                <a:pPr algn="just"/>
                <a:r>
                  <a:rPr lang="es-ES" dirty="0"/>
                  <a:t>3) Obtener el valor normal estandarizado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s-ES" dirty="0"/>
                  <a:t> que cumple la relación: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−0,5</m:t>
                            </m:r>
                          </m:e>
                        </m:d>
                      </m:num>
                      <m:den>
                        <m:r>
                          <a:rPr lang="es-ES" i="1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  <m:r>
                      <a:rPr lang="es-E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&lt;</m:t>
                        </m:r>
                        <m:sSub>
                          <m:sSubPr>
                            <m:ctrlPr>
                              <a:rPr lang="es-E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s-E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s-ES" dirty="0">
                    <a:sym typeface="Symbol" panose="05050102010706020507" pitchFamily="18" charset="2"/>
                  </a:rPr>
                  <a:t>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ES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s-ES" i="1" dirty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bPr>
                          <m:e>
                            <m:r>
                              <a:rPr lang="es-ES" b="0" i="1" dirty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𝑍</m:t>
                            </m:r>
                          </m:e>
                          <m:sub>
                            <m:r>
                              <a:rPr lang="es-ES" b="0" i="1" dirty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s-ES" dirty="0"/>
                  <a:t> donde </a:t>
                </a:r>
                <a:r>
                  <a:rPr lang="es-ES" dirty="0">
                    <a:sym typeface="Symbol" panose="05050102010706020507" pitchFamily="18" charset="2"/>
                  </a:rPr>
                  <a:t>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ES" i="1" dirty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s-ES" i="1" dirty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bPr>
                          <m:e>
                            <m:r>
                              <a:rPr lang="es-ES" i="1" dirty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𝑍</m:t>
                            </m:r>
                          </m:e>
                          <m:sub>
                            <m:r>
                              <a:rPr lang="es-ES" i="1" dirty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s-ES" dirty="0"/>
                  <a:t> es la función de distribución normal estándar acumulada 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s-ES" dirty="0"/>
                  <a:t>. Es decir</a:t>
                </a:r>
              </a:p>
              <a:p>
                <a:pPr algn="just"/>
                <a:r>
                  <a:rPr lang="es-E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s-ES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s-ES" dirty="0">
                            <a:sym typeface="Symbol" panose="05050102010706020507" pitchFamily="18" charset="2"/>
                          </a:rPr>
                          <m:t>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f>
                      <m:f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−0,5</m:t>
                        </m:r>
                      </m:num>
                      <m:den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</m:oMath>
                </a14:m>
                <a:r>
                  <a:rPr lang="es-ES" dirty="0"/>
                  <a:t> , las parejas a dibujar son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s-ES" dirty="0"/>
                  <a:t>)</a:t>
                </a:r>
              </a:p>
              <a:p>
                <a:pPr algn="just"/>
                <a:r>
                  <a:rPr lang="es-ES" dirty="0"/>
                  <a:t>4) Dibujar una línea recta sobre los puntos para tratar de dilucidar si se ajustan a ella o no. La interpretación gráfica es subjetiva, pero muchas veces es suficiente para llegar a una conclusión razonable sobre la distribución que siguen los datos</a:t>
                </a:r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45" t="-2576" r="-1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4410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HOMOCEDASTICIDAD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dirty="0">
                <a:solidFill>
                  <a:schemeClr val="tx1"/>
                </a:solidFill>
              </a:rPr>
              <a:t>En estadística, la </a:t>
            </a:r>
            <a:r>
              <a:rPr lang="es-ES" b="1" dirty="0">
                <a:solidFill>
                  <a:schemeClr val="tx1"/>
                </a:solidFill>
              </a:rPr>
              <a:t>prueba de Bartlett</a:t>
            </a:r>
            <a:r>
              <a:rPr lang="es-ES" dirty="0">
                <a:solidFill>
                  <a:schemeClr val="tx1"/>
                </a:solidFill>
              </a:rPr>
              <a:t> se utiliza para probar si </a:t>
            </a:r>
            <a:r>
              <a:rPr lang="es-ES" i="1" dirty="0">
                <a:solidFill>
                  <a:schemeClr val="tx1"/>
                </a:solidFill>
              </a:rPr>
              <a:t>k</a:t>
            </a:r>
            <a:r>
              <a:rPr lang="es-ES" dirty="0">
                <a:solidFill>
                  <a:schemeClr val="tx1"/>
                </a:solidFill>
              </a:rPr>
              <a:t> muestras provienen de poblaciones con la misma varianza. A las varianzas iguales a través de las muestras se llama homocedasticidad u homogeneidad de varianzas. Algunas pruebas estadísticas, por ejemplo, el análisis de la varianza ANOVA, suponen que las varianzas son iguales en todos los grupos o muestras. La prueba de Bartlett se puede utilizar para verificar esa suposición.</a:t>
            </a:r>
          </a:p>
          <a:p>
            <a:pPr algn="just"/>
            <a:r>
              <a:rPr lang="es-ES" dirty="0">
                <a:solidFill>
                  <a:schemeClr val="tx1"/>
                </a:solidFill>
              </a:rPr>
              <a:t>La prueba de Bartlett se utiliza para probar las hipótesis nula, H0: todas las varianzas de una población k son iguales, frente a la alternativa de que al menos dos son diferentes</a:t>
            </a:r>
          </a:p>
          <a:p>
            <a:pPr algn="just"/>
            <a:endParaRPr lang="es-ES" dirty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AutoShape 4" descr="H_0"/>
          <p:cNvSpPr>
            <a:spLocks noChangeAspect="1" noChangeArrowheads="1"/>
          </p:cNvSpPr>
          <p:nvPr/>
        </p:nvSpPr>
        <p:spPr bwMode="auto">
          <a:xfrm>
            <a:off x="35274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195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Marcador de contenido 3"/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45734"/>
                <a:ext cx="10058400" cy="4437500"/>
              </a:xfrm>
            </p:spPr>
            <p:txBody>
              <a:bodyPr>
                <a:normAutofit/>
              </a:bodyPr>
              <a:lstStyle/>
              <a:p>
                <a:r>
                  <a:rPr lang="es-ES" dirty="0"/>
                  <a:t>Si hay </a:t>
                </a:r>
                <a:r>
                  <a:rPr lang="es-ES" i="1" dirty="0"/>
                  <a:t>k</a:t>
                </a:r>
                <a:r>
                  <a:rPr lang="es-ES" dirty="0"/>
                  <a:t> muestras con tamaño 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s-ES" dirty="0"/>
                  <a:t> y varianzas de las muestras 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s-E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s-ES" dirty="0"/>
                  <a:t> entonces estadístico de prueba de Bartlett es: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ln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i="1">
                            <a:latin typeface="Cambria Math" panose="02040503050406030204" pitchFamily="18" charset="0"/>
                          </a:rPr>
                          <m:t>)−</m:t>
                        </m:r>
                        <m:nary>
                          <m:naryPr>
                            <m:chr m:val="∑"/>
                            <m:limLoc m:val="subSup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𝑙𝑛</m:t>
                            </m:r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1+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3(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−1)</m:t>
                            </m:r>
                          </m:den>
                        </m:f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nary>
                              <m:naryPr>
                                <m:chr m:val="∑"/>
                                <m:limLoc m:val="undOvr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p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−1)</m:t>
                                    </m:r>
                                  </m:den>
                                </m:f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den>
                                </m:f>
                              </m:e>
                            </m:nary>
                          </m:e>
                        </m:d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s-ES" dirty="0"/>
                  <a:t>donde </a:t>
                </a:r>
                <a14:m>
                  <m:oMath xmlns:m="http://schemas.openxmlformats.org/officeDocument/2006/math">
                    <m:r>
                      <a:rPr lang="es-ES" i="1">
                        <a:latin typeface="Cambria Math" panose="02040503050406030204" pitchFamily="18" charset="0"/>
                      </a:rPr>
                      <m:t>𝑁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limLoc m:val="subSup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s-ES" i="1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s-ES" dirty="0"/>
                  <a:t>     y 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  <m:sup>
                        <m:r>
                          <a:rPr lang="es-E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s-E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ES" i="1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𝑘</m:t>
                        </m:r>
                      </m:den>
                    </m:f>
                    <m:nary>
                      <m:naryPr>
                        <m:chr m:val="∑"/>
                        <m:limLoc m:val="undOvr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s-ES" i="1">
                            <a:latin typeface="Cambria Math" panose="02040503050406030204" pitchFamily="18" charset="0"/>
                          </a:rPr>
                          <m:t>−1)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nary>
                  </m:oMath>
                </a14:m>
                <a:r>
                  <a:rPr lang="es-ES" dirty="0"/>
                  <a:t>    es la estimación combinada de la varianza</a:t>
                </a:r>
              </a:p>
              <a:p>
                <a:r>
                  <a:rPr lang="es-ES" dirty="0"/>
                  <a:t>El estadístico de prueba tiene aproximadamente una distribución 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  <m:sup>
                        <m:r>
                          <a:rPr lang="es-E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s-ES" dirty="0"/>
                  <a:t>  . Así, la hipótesis nula se rechaza si 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s-E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ES" i="1">
                        <a:latin typeface="Cambria Math" panose="02040503050406030204" pitchFamily="18" charset="0"/>
                      </a:rPr>
                      <m:t>&gt;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  <m:sup>
                        <m:r>
                          <a:rPr lang="es-E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s-ES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s-ES" dirty="0"/>
                  <a:t>      (donde 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  <m:sup>
                        <m:r>
                          <a:rPr lang="es-E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s-ES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s-ES" dirty="0"/>
                  <a:t>  es el valor crítico de la cola superior para la distribución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  <m:sup>
                        <m:r>
                          <a:rPr lang="es-E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s-ES" dirty="0"/>
                  <a:t>).</a:t>
                </a:r>
                <a:endParaRPr lang="en-US" dirty="0"/>
              </a:p>
              <a:p>
                <a:r>
                  <a:rPr lang="es-ES" dirty="0"/>
                  <a:t>La prueba de Bartlett es una modificación de la correspondiente prueba de razón verosimilitud diseñada para hacer que la aproximación a la distribución 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  <m:sup>
                        <m:r>
                          <a:rPr lang="es-E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s-ES" dirty="0"/>
                  <a:t> sea mejor</a:t>
                </a:r>
                <a:endParaRPr lang="en-US" dirty="0"/>
              </a:p>
            </p:txBody>
          </p:sp>
        </mc:Choice>
        <mc:Fallback xmlns="">
          <p:sp>
            <p:nvSpPr>
              <p:cNvPr id="4" name="Marcador de contenido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45734"/>
                <a:ext cx="10058400" cy="4437500"/>
              </a:xfrm>
              <a:blipFill>
                <a:blip r:embed="rId2"/>
                <a:stretch>
                  <a:fillRect l="-606" t="-1099" r="-1576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uadroTexto 4"/>
          <p:cNvSpPr txBox="1"/>
          <p:nvPr/>
        </p:nvSpPr>
        <p:spPr>
          <a:xfrm>
            <a:off x="1240971" y="1097280"/>
            <a:ext cx="6949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Prueba de </a:t>
            </a:r>
            <a:r>
              <a:rPr lang="es-ES" sz="2800" b="1" dirty="0" err="1"/>
              <a:t>Barlett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244310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1000125"/>
            <a:ext cx="10058400" cy="737235"/>
          </a:xfrm>
        </p:spPr>
        <p:txBody>
          <a:bodyPr/>
          <a:lstStyle/>
          <a:p>
            <a:r>
              <a:rPr lang="es-ES" dirty="0"/>
              <a:t>Ejemplo_ pasos </a:t>
            </a:r>
            <a:endParaRPr lang="en-US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2BFBD79-A516-D98D-1330-7E7A374B79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24037"/>
            <a:ext cx="8362950" cy="433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32890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1082</TotalTime>
  <Words>1371</Words>
  <Application>Microsoft Office PowerPoint</Application>
  <PresentationFormat>Panorámica</PresentationFormat>
  <Paragraphs>75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Calibri</vt:lpstr>
      <vt:lpstr>Calibri Light</vt:lpstr>
      <vt:lpstr>Cambria Math</vt:lpstr>
      <vt:lpstr>Wingdings</vt:lpstr>
      <vt:lpstr>Retrospección</vt:lpstr>
      <vt:lpstr>VERIFICACIÓN DE LOS SUPUESTOS DEL MODELO</vt:lpstr>
      <vt:lpstr>Verificación de los supuestos del modelo</vt:lpstr>
      <vt:lpstr>Verificación de los supuestos del modelo</vt:lpstr>
      <vt:lpstr>Verificación de los supuestos del modelo</vt:lpstr>
      <vt:lpstr>NORMALIDAD</vt:lpstr>
      <vt:lpstr>NORMALIDAD</vt:lpstr>
      <vt:lpstr>HOMOCEDASTICIDAD</vt:lpstr>
      <vt:lpstr>Presentación de PowerPoint</vt:lpstr>
      <vt:lpstr>Ejemplo_ pasos </vt:lpstr>
      <vt:lpstr>Pasos </vt:lpstr>
      <vt:lpstr>Pasos </vt:lpstr>
      <vt:lpstr>Pasos </vt:lpstr>
      <vt:lpstr>PRUEBA DE INDEPENDENCIA DE LOS RESIDUOS</vt:lpstr>
      <vt:lpstr>PRUEBA DE DURBIN WATSON </vt:lpstr>
      <vt:lpstr>Pasos para realizar una prueba de Durbin-Watson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VERIFICACIÓN DE LOS SUPUESTOS DEL MODELO</dc:title>
  <dc:creator>PCMery</dc:creator>
  <cp:lastModifiedBy>mery manzano</cp:lastModifiedBy>
  <cp:revision>36</cp:revision>
  <dcterms:created xsi:type="dcterms:W3CDTF">2022-12-02T14:09:06Z</dcterms:created>
  <dcterms:modified xsi:type="dcterms:W3CDTF">2022-12-08T03:18:43Z</dcterms:modified>
</cp:coreProperties>
</file>