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embeddedFontLst>
    <p:embeddedFont>
      <p:font typeface="Dela Gothic One" panose="020B0604020202020204" charset="-128"/>
      <p:regular r:id="rId11"/>
    </p:embeddedFont>
    <p:embeddedFont>
      <p:font typeface="DM Sans" pitchFamily="2"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p:scale>
          <a:sx n="53" d="100"/>
          <a:sy n="53" d="100"/>
        </p:scale>
        <p:origin x="74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294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A0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A0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A0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A0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A0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A0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A0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A0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44709" y="2241352"/>
            <a:ext cx="7627382" cy="2138124"/>
          </a:xfrm>
          <a:prstGeom prst="rect">
            <a:avLst/>
          </a:prstGeom>
          <a:noFill/>
          <a:ln/>
        </p:spPr>
        <p:txBody>
          <a:bodyPr wrap="square" lIns="0" tIns="0" rIns="0" bIns="0" rtlCol="0" anchor="t"/>
          <a:lstStyle/>
          <a:p>
            <a:pPr marL="0" indent="0" algn="l">
              <a:lnSpc>
                <a:spcPts val="5600"/>
              </a:lnSpc>
              <a:buNone/>
            </a:pPr>
            <a:r>
              <a:rPr lang="en-US" sz="4450" dirty="0">
                <a:solidFill>
                  <a:srgbClr val="FAEBEB"/>
                </a:solidFill>
                <a:latin typeface="Dela Gothic One" pitchFamily="34" charset="0"/>
                <a:ea typeface="Dela Gothic One" pitchFamily="34" charset="-122"/>
                <a:cs typeface="Dela Gothic One" pitchFamily="34" charset="-120"/>
              </a:rPr>
              <a:t>Introducción a la Anatomía y Fisiología Humana</a:t>
            </a:r>
            <a:endParaRPr lang="en-US" sz="4450" dirty="0"/>
          </a:p>
        </p:txBody>
      </p:sp>
      <p:sp>
        <p:nvSpPr>
          <p:cNvPr id="4" name="Text 1"/>
          <p:cNvSpPr/>
          <p:nvPr/>
        </p:nvSpPr>
        <p:spPr>
          <a:xfrm>
            <a:off x="6244709" y="4704398"/>
            <a:ext cx="7627382" cy="693420"/>
          </a:xfrm>
          <a:prstGeom prst="rect">
            <a:avLst/>
          </a:prstGeom>
          <a:noFill/>
          <a:ln/>
        </p:spPr>
        <p:txBody>
          <a:bodyPr wrap="square" lIns="0" tIns="0" rIns="0" bIns="0" rtlCol="0" anchor="t"/>
          <a:lstStyle/>
          <a:p>
            <a:pPr marL="0" indent="0" algn="l">
              <a:lnSpc>
                <a:spcPts val="2700"/>
              </a:lnSpc>
              <a:buNone/>
            </a:pPr>
            <a:r>
              <a:rPr lang="en-US" sz="1700" dirty="0">
                <a:solidFill>
                  <a:srgbClr val="FFE5E5"/>
                </a:solidFill>
                <a:latin typeface="DM Sans" pitchFamily="34" charset="0"/>
                <a:ea typeface="DM Sans" pitchFamily="34" charset="-122"/>
                <a:cs typeface="DM Sans" pitchFamily="34" charset="-120"/>
              </a:rPr>
              <a:t>La anatomía estudia la estructura del cuerpo humano. La fisiología analiza sus funciones. Su relación es clave para comprender la salud.</a:t>
            </a:r>
            <a:endParaRPr lang="en-US" sz="1700" dirty="0"/>
          </a:p>
        </p:txBody>
      </p:sp>
      <p:sp>
        <p:nvSpPr>
          <p:cNvPr id="5" name="Text 2"/>
          <p:cNvSpPr/>
          <p:nvPr/>
        </p:nvSpPr>
        <p:spPr>
          <a:xfrm>
            <a:off x="6244709" y="5641538"/>
            <a:ext cx="7627382" cy="346710"/>
          </a:xfrm>
          <a:prstGeom prst="rect">
            <a:avLst/>
          </a:prstGeom>
          <a:noFill/>
          <a:ln/>
        </p:spPr>
        <p:txBody>
          <a:bodyPr wrap="none" lIns="0" tIns="0" rIns="0" bIns="0" rtlCol="0" anchor="t"/>
          <a:lstStyle/>
          <a:p>
            <a:pPr marL="0" indent="0" algn="l">
              <a:lnSpc>
                <a:spcPts val="2700"/>
              </a:lnSpc>
              <a:buNone/>
            </a:pPr>
            <a:r>
              <a:rPr lang="en-US" sz="1700" dirty="0">
                <a:solidFill>
                  <a:srgbClr val="FFE5E5"/>
                </a:solidFill>
                <a:latin typeface="DM Sans" pitchFamily="34" charset="0"/>
                <a:ea typeface="DM Sans" pitchFamily="34" charset="-122"/>
                <a:cs typeface="DM Sans" pitchFamily="34" charset="-120"/>
              </a:rPr>
              <a:t>Son disciplinas fundamentales para la medicina y ciencias de la salud.</a:t>
            </a:r>
            <a:endParaRPr lang="en-US" sz="1700" dirty="0"/>
          </a:p>
        </p:txBody>
      </p:sp>
      <p:graphicFrame>
        <p:nvGraphicFramePr>
          <p:cNvPr id="6" name="Table 5">
            <a:extLst>
              <a:ext uri="{FF2B5EF4-FFF2-40B4-BE49-F238E27FC236}">
                <a16:creationId xmlns:a16="http://schemas.microsoft.com/office/drawing/2014/main" id="{F23ABE90-9410-75D5-FB9F-68A768435CA8}"/>
              </a:ext>
            </a:extLst>
          </p:cNvPr>
          <p:cNvGraphicFramePr>
            <a:graphicFrameLocks noGrp="1"/>
          </p:cNvGraphicFramePr>
          <p:nvPr>
            <p:extLst>
              <p:ext uri="{D42A27DB-BD31-4B8C-83A1-F6EECF244321}">
                <p14:modId xmlns:p14="http://schemas.microsoft.com/office/powerpoint/2010/main" val="1585644285"/>
              </p:ext>
            </p:extLst>
          </p:nvPr>
        </p:nvGraphicFramePr>
        <p:xfrm>
          <a:off x="5486400" y="7802820"/>
          <a:ext cx="9144000" cy="426780"/>
        </p:xfrm>
        <a:graphic>
          <a:graphicData uri="http://schemas.openxmlformats.org/drawingml/2006/table">
            <a:tbl>
              <a:tblPr firstRow="1" bandRow="1">
                <a:tableStyleId>{073A0DAA-6AF3-43AB-8588-CEC1D06C72B9}</a:tableStyleId>
              </a:tblPr>
              <a:tblGrid>
                <a:gridCol w="9144000">
                  <a:extLst>
                    <a:ext uri="{9D8B030D-6E8A-4147-A177-3AD203B41FA5}">
                      <a16:colId xmlns:a16="http://schemas.microsoft.com/office/drawing/2014/main" val="230883741"/>
                    </a:ext>
                  </a:extLst>
                </a:gridCol>
              </a:tblGrid>
              <a:tr h="426780">
                <a:tc>
                  <a:txBody>
                    <a:bodyPr/>
                    <a:lstStyle/>
                    <a:p>
                      <a:endParaRPr lang="en-US" dirty="0"/>
                    </a:p>
                  </a:txBody>
                  <a:tcPr/>
                </a:tc>
                <a:extLst>
                  <a:ext uri="{0D108BD9-81ED-4DB2-BD59-A6C34878D82A}">
                    <a16:rowId xmlns:a16="http://schemas.microsoft.com/office/drawing/2014/main" val="3630227935"/>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708196"/>
          </a:xfrm>
          <a:prstGeom prst="rect">
            <a:avLst/>
          </a:prstGeom>
        </p:spPr>
      </p:pic>
      <p:sp>
        <p:nvSpPr>
          <p:cNvPr id="3" name="Text 0"/>
          <p:cNvSpPr/>
          <p:nvPr/>
        </p:nvSpPr>
        <p:spPr>
          <a:xfrm>
            <a:off x="758309" y="3909893"/>
            <a:ext cx="7903488" cy="712708"/>
          </a:xfrm>
          <a:prstGeom prst="rect">
            <a:avLst/>
          </a:prstGeom>
          <a:noFill/>
          <a:ln/>
        </p:spPr>
        <p:txBody>
          <a:bodyPr wrap="none" lIns="0" tIns="0" rIns="0" bIns="0" rtlCol="0" anchor="t"/>
          <a:lstStyle/>
          <a:p>
            <a:pPr marL="0" indent="0" algn="l">
              <a:lnSpc>
                <a:spcPts val="5600"/>
              </a:lnSpc>
              <a:buNone/>
            </a:pPr>
            <a:r>
              <a:rPr lang="en-US" sz="4450" dirty="0">
                <a:solidFill>
                  <a:srgbClr val="FAEBEB"/>
                </a:solidFill>
                <a:latin typeface="Dela Gothic One" pitchFamily="34" charset="0"/>
                <a:ea typeface="Dela Gothic One" pitchFamily="34" charset="-122"/>
                <a:cs typeface="Dela Gothic One" pitchFamily="34" charset="-120"/>
              </a:rPr>
              <a:t>Historia de la Fisiología</a:t>
            </a:r>
            <a:endParaRPr lang="en-US" sz="4450" dirty="0"/>
          </a:p>
        </p:txBody>
      </p:sp>
      <p:sp>
        <p:nvSpPr>
          <p:cNvPr id="4" name="Text 1"/>
          <p:cNvSpPr/>
          <p:nvPr/>
        </p:nvSpPr>
        <p:spPr>
          <a:xfrm>
            <a:off x="758309" y="4947523"/>
            <a:ext cx="13113782" cy="2080260"/>
          </a:xfrm>
          <a:prstGeom prst="rect">
            <a:avLst/>
          </a:prstGeom>
          <a:noFill/>
          <a:ln/>
        </p:spPr>
        <p:txBody>
          <a:bodyPr wrap="square" lIns="0" tIns="0" rIns="0" bIns="0" rtlCol="0" anchor="t"/>
          <a:lstStyle/>
          <a:p>
            <a:pPr marL="0" indent="0" algn="l">
              <a:lnSpc>
                <a:spcPts val="2700"/>
              </a:lnSpc>
              <a:buNone/>
            </a:pPr>
            <a:r>
              <a:rPr lang="en-US" sz="2000" dirty="0">
                <a:solidFill>
                  <a:srgbClr val="FFE5E5"/>
                </a:solidFill>
                <a:latin typeface="DM Sans" pitchFamily="34" charset="0"/>
                <a:ea typeface="DM Sans" pitchFamily="34" charset="-122"/>
                <a:cs typeface="DM Sans" pitchFamily="34" charset="-120"/>
              </a:rPr>
              <a:t>Durante la mayor parte de la historia, a los seres humanos les ha interesado cómo funciona su cuerpo. Los textos de los antiguos egipcios, indios y chinos describen los intentos de sus médicos para tratar las enfermedades y devolver la salud. Aunque algunos remedios antiguos, como </a:t>
            </a:r>
            <a:r>
              <a:rPr lang="en-US" sz="2000" dirty="0" err="1">
                <a:solidFill>
                  <a:srgbClr val="FFE5E5"/>
                </a:solidFill>
                <a:latin typeface="DM Sans" pitchFamily="34" charset="0"/>
                <a:ea typeface="DM Sans" pitchFamily="34" charset="-122"/>
                <a:cs typeface="DM Sans" pitchFamily="34" charset="-120"/>
              </a:rPr>
              <a:t>el</a:t>
            </a:r>
            <a:r>
              <a:rPr lang="en-US" sz="2000" dirty="0">
                <a:solidFill>
                  <a:srgbClr val="FFE5E5"/>
                </a:solidFill>
                <a:latin typeface="DM Sans" pitchFamily="34" charset="0"/>
                <a:ea typeface="DM Sans" pitchFamily="34" charset="-122"/>
                <a:cs typeface="DM Sans" pitchFamily="34" charset="-120"/>
              </a:rPr>
              <a:t> excremento de camello y el polvo de cuernos de </a:t>
            </a:r>
            <a:r>
              <a:rPr lang="en-US" sz="2000" dirty="0" err="1">
                <a:solidFill>
                  <a:srgbClr val="FFE5E5"/>
                </a:solidFill>
                <a:latin typeface="DM Sans" pitchFamily="34" charset="0"/>
                <a:ea typeface="DM Sans" pitchFamily="34" charset="-122"/>
                <a:cs typeface="DM Sans" pitchFamily="34" charset="-120"/>
              </a:rPr>
              <a:t>vaca</a:t>
            </a:r>
            <a:r>
              <a:rPr lang="en-US" sz="2000" dirty="0">
                <a:solidFill>
                  <a:srgbClr val="FFE5E5"/>
                </a:solidFill>
                <a:latin typeface="DM Sans" pitchFamily="34" charset="0"/>
                <a:ea typeface="DM Sans" pitchFamily="34" charset="-122"/>
                <a:cs typeface="DM Sans" pitchFamily="34" charset="-120"/>
              </a:rPr>
              <a:t>, pueden parecer extraños, aún utilizamos otros, como las sanguijuelas y las sustancias químicas derivadas de las plantas medicinales. La forma en que usamos estos tratamientos cambió a medida que aprendíamos más sobre el cuerpo humano. Para tratar las enfermedades y las lesiones de manera adecuada, debemos primero comprender al cuerpo humano en estado de salud</a:t>
            </a:r>
            <a:endParaRPr lang="en-US" sz="2000" dirty="0"/>
          </a:p>
        </p:txBody>
      </p:sp>
      <p:graphicFrame>
        <p:nvGraphicFramePr>
          <p:cNvPr id="5" name="Table 4">
            <a:extLst>
              <a:ext uri="{FF2B5EF4-FFF2-40B4-BE49-F238E27FC236}">
                <a16:creationId xmlns:a16="http://schemas.microsoft.com/office/drawing/2014/main" id="{7691509A-E8B6-35AE-C4AE-4793BB237B96}"/>
              </a:ext>
            </a:extLst>
          </p:cNvPr>
          <p:cNvGraphicFramePr>
            <a:graphicFrameLocks noGrp="1"/>
          </p:cNvGraphicFramePr>
          <p:nvPr>
            <p:extLst>
              <p:ext uri="{D42A27DB-BD31-4B8C-83A1-F6EECF244321}">
                <p14:modId xmlns:p14="http://schemas.microsoft.com/office/powerpoint/2010/main" val="2643496715"/>
              </p:ext>
            </p:extLst>
          </p:nvPr>
        </p:nvGraphicFramePr>
        <p:xfrm>
          <a:off x="5486400" y="7802820"/>
          <a:ext cx="9144000" cy="426780"/>
        </p:xfrm>
        <a:graphic>
          <a:graphicData uri="http://schemas.openxmlformats.org/drawingml/2006/table">
            <a:tbl>
              <a:tblPr firstRow="1" bandRow="1">
                <a:tableStyleId>{073A0DAA-6AF3-43AB-8588-CEC1D06C72B9}</a:tableStyleId>
              </a:tblPr>
              <a:tblGrid>
                <a:gridCol w="9144000">
                  <a:extLst>
                    <a:ext uri="{9D8B030D-6E8A-4147-A177-3AD203B41FA5}">
                      <a16:colId xmlns:a16="http://schemas.microsoft.com/office/drawing/2014/main" val="230883741"/>
                    </a:ext>
                  </a:extLst>
                </a:gridCol>
              </a:tblGrid>
              <a:tr h="426780">
                <a:tc>
                  <a:txBody>
                    <a:bodyPr/>
                    <a:lstStyle/>
                    <a:p>
                      <a:endParaRPr lang="en-US" dirty="0"/>
                    </a:p>
                  </a:txBody>
                  <a:tcPr/>
                </a:tc>
                <a:extLst>
                  <a:ext uri="{0D108BD9-81ED-4DB2-BD59-A6C34878D82A}">
                    <a16:rowId xmlns:a16="http://schemas.microsoft.com/office/drawing/2014/main" val="3630227935"/>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58309" y="1728192"/>
            <a:ext cx="13113782" cy="1425416"/>
          </a:xfrm>
          <a:prstGeom prst="rect">
            <a:avLst/>
          </a:prstGeom>
          <a:noFill/>
          <a:ln/>
        </p:spPr>
        <p:txBody>
          <a:bodyPr wrap="square" lIns="0" tIns="0" rIns="0" bIns="0" rtlCol="0" anchor="t"/>
          <a:lstStyle/>
          <a:p>
            <a:pPr marL="0" indent="0" algn="l">
              <a:lnSpc>
                <a:spcPts val="5600"/>
              </a:lnSpc>
              <a:buNone/>
            </a:pPr>
            <a:r>
              <a:rPr lang="en-US" sz="4450" dirty="0">
                <a:solidFill>
                  <a:srgbClr val="FAEBEB"/>
                </a:solidFill>
                <a:latin typeface="Dela Gothic One" pitchFamily="34" charset="0"/>
                <a:ea typeface="Dela Gothic One" pitchFamily="34" charset="-122"/>
                <a:cs typeface="Dela Gothic One" pitchFamily="34" charset="-120"/>
              </a:rPr>
              <a:t>Antecedentes de la anatomía y fisiología</a:t>
            </a:r>
            <a:endParaRPr lang="en-US" sz="4450" dirty="0"/>
          </a:p>
        </p:txBody>
      </p:sp>
      <p:sp>
        <p:nvSpPr>
          <p:cNvPr id="3" name="Text 1"/>
          <p:cNvSpPr/>
          <p:nvPr/>
        </p:nvSpPr>
        <p:spPr>
          <a:xfrm>
            <a:off x="758309" y="3586877"/>
            <a:ext cx="13113782" cy="346710"/>
          </a:xfrm>
          <a:prstGeom prst="rect">
            <a:avLst/>
          </a:prstGeom>
          <a:noFill/>
          <a:ln/>
        </p:spPr>
        <p:txBody>
          <a:bodyPr wrap="none" lIns="0" tIns="0" rIns="0" bIns="0" rtlCol="0" anchor="t"/>
          <a:lstStyle/>
          <a:p>
            <a:pPr marL="0" indent="0" algn="l">
              <a:lnSpc>
                <a:spcPts val="2700"/>
              </a:lnSpc>
              <a:buNone/>
            </a:pPr>
            <a:r>
              <a:rPr lang="en-US" dirty="0">
                <a:solidFill>
                  <a:srgbClr val="FFE5E5"/>
                </a:solidFill>
                <a:latin typeface="DM Sans" pitchFamily="34" charset="0"/>
                <a:ea typeface="DM Sans" pitchFamily="34" charset="-122"/>
                <a:cs typeface="DM Sans" pitchFamily="34" charset="-120"/>
              </a:rPr>
              <a:t>Los primeros conocimientos sobre anatomía provienen de Grecia.</a:t>
            </a:r>
            <a:endParaRPr lang="en-US" dirty="0"/>
          </a:p>
        </p:txBody>
      </p:sp>
      <p:sp>
        <p:nvSpPr>
          <p:cNvPr id="4" name="Text 2"/>
          <p:cNvSpPr/>
          <p:nvPr/>
        </p:nvSpPr>
        <p:spPr>
          <a:xfrm>
            <a:off x="758309" y="4177308"/>
            <a:ext cx="13113782" cy="1040130"/>
          </a:xfrm>
          <a:prstGeom prst="rect">
            <a:avLst/>
          </a:prstGeom>
          <a:noFill/>
          <a:ln/>
        </p:spPr>
        <p:txBody>
          <a:bodyPr wrap="square" lIns="0" tIns="0" rIns="0" bIns="0" rtlCol="0" anchor="t"/>
          <a:lstStyle/>
          <a:p>
            <a:pPr marL="0" indent="0" algn="l">
              <a:lnSpc>
                <a:spcPts val="2700"/>
              </a:lnSpc>
              <a:buNone/>
            </a:pPr>
            <a:r>
              <a:rPr lang="en-US" dirty="0">
                <a:solidFill>
                  <a:srgbClr val="FFE5E5"/>
                </a:solidFill>
                <a:latin typeface="DM Sans" pitchFamily="34" charset="0"/>
                <a:ea typeface="DM Sans" pitchFamily="34" charset="-122"/>
                <a:cs typeface="DM Sans" pitchFamily="34" charset="-120"/>
              </a:rPr>
              <a:t>Herófilo de Calcedonia y Erasístrato, médicos griegos, iniciaron el estudio de la anatomía y fisiología en el diglo III a. C. Se dedicaron a hacer disecciones en cadáveres humanos, enfocados a los sistemas nervioso y muscular. Galeno, otro médico griego (aproximadamente 160 a.C.) también contribuyó al estudio de la anatomía, mediante disecciones hechas en animales domésticos.</a:t>
            </a:r>
            <a:endParaRPr lang="en-US" dirty="0"/>
          </a:p>
        </p:txBody>
      </p:sp>
      <p:sp>
        <p:nvSpPr>
          <p:cNvPr id="5" name="Text 3"/>
          <p:cNvSpPr/>
          <p:nvPr/>
        </p:nvSpPr>
        <p:spPr>
          <a:xfrm>
            <a:off x="758309" y="5738990"/>
            <a:ext cx="13113782" cy="1040130"/>
          </a:xfrm>
          <a:prstGeom prst="rect">
            <a:avLst/>
          </a:prstGeom>
          <a:noFill/>
          <a:ln/>
        </p:spPr>
        <p:txBody>
          <a:bodyPr wrap="square" lIns="0" tIns="0" rIns="0" bIns="0" rtlCol="0" anchor="t"/>
          <a:lstStyle/>
          <a:p>
            <a:pPr marL="0" indent="0" algn="l">
              <a:lnSpc>
                <a:spcPts val="2700"/>
              </a:lnSpc>
              <a:buNone/>
            </a:pPr>
            <a:r>
              <a:rPr lang="en-US" dirty="0">
                <a:solidFill>
                  <a:srgbClr val="FFE5E5"/>
                </a:solidFill>
                <a:latin typeface="DM Sans" pitchFamily="34" charset="0"/>
                <a:ea typeface="DM Sans" pitchFamily="34" charset="-122"/>
                <a:cs typeface="DM Sans" pitchFamily="34" charset="-120"/>
              </a:rPr>
              <a:t>Es importante mencionar también a Andrés Vesalio (1514-1564), estudió la anatomía por medio de disecciones, además de realizar dibujos de los órganos, en donde estableció las bases de la anatomía moderna con su De Humanis Corporisfabrica. Después de Vesalio, los descubrimientos se sucedieron: Eustaquio, Ingrassia, Colombo, Bartholin, Aselli y otros, que siguieron sus huellas.</a:t>
            </a:r>
            <a:endParaRPr lang="en-US" dirty="0"/>
          </a:p>
        </p:txBody>
      </p:sp>
      <p:graphicFrame>
        <p:nvGraphicFramePr>
          <p:cNvPr id="6" name="Table 5">
            <a:extLst>
              <a:ext uri="{FF2B5EF4-FFF2-40B4-BE49-F238E27FC236}">
                <a16:creationId xmlns:a16="http://schemas.microsoft.com/office/drawing/2014/main" id="{3C89A20E-C2E3-AEB6-7B7B-BDAAF5ECBEB8}"/>
              </a:ext>
            </a:extLst>
          </p:cNvPr>
          <p:cNvGraphicFramePr>
            <a:graphicFrameLocks noGrp="1"/>
          </p:cNvGraphicFramePr>
          <p:nvPr>
            <p:extLst>
              <p:ext uri="{D42A27DB-BD31-4B8C-83A1-F6EECF244321}">
                <p14:modId xmlns:p14="http://schemas.microsoft.com/office/powerpoint/2010/main" val="2643496715"/>
              </p:ext>
            </p:extLst>
          </p:nvPr>
        </p:nvGraphicFramePr>
        <p:xfrm>
          <a:off x="5486400" y="7802820"/>
          <a:ext cx="9144000" cy="426780"/>
        </p:xfrm>
        <a:graphic>
          <a:graphicData uri="http://schemas.openxmlformats.org/drawingml/2006/table">
            <a:tbl>
              <a:tblPr firstRow="1" bandRow="1">
                <a:tableStyleId>{073A0DAA-6AF3-43AB-8588-CEC1D06C72B9}</a:tableStyleId>
              </a:tblPr>
              <a:tblGrid>
                <a:gridCol w="9144000">
                  <a:extLst>
                    <a:ext uri="{9D8B030D-6E8A-4147-A177-3AD203B41FA5}">
                      <a16:colId xmlns:a16="http://schemas.microsoft.com/office/drawing/2014/main" val="230883741"/>
                    </a:ext>
                  </a:extLst>
                </a:gridCol>
              </a:tblGrid>
              <a:tr h="426780">
                <a:tc>
                  <a:txBody>
                    <a:bodyPr/>
                    <a:lstStyle/>
                    <a:p>
                      <a:endParaRPr lang="en-US" dirty="0"/>
                    </a:p>
                  </a:txBody>
                  <a:tcPr/>
                </a:tc>
                <a:extLst>
                  <a:ext uri="{0D108BD9-81ED-4DB2-BD59-A6C34878D82A}">
                    <a16:rowId xmlns:a16="http://schemas.microsoft.com/office/drawing/2014/main" val="3630227935"/>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58309" y="1881426"/>
            <a:ext cx="7627382" cy="1425416"/>
          </a:xfrm>
          <a:prstGeom prst="rect">
            <a:avLst/>
          </a:prstGeom>
          <a:noFill/>
          <a:ln/>
        </p:spPr>
        <p:txBody>
          <a:bodyPr wrap="square" lIns="0" tIns="0" rIns="0" bIns="0" rtlCol="0" anchor="t"/>
          <a:lstStyle/>
          <a:p>
            <a:pPr marL="0" indent="0" algn="l">
              <a:lnSpc>
                <a:spcPts val="5600"/>
              </a:lnSpc>
              <a:buNone/>
            </a:pPr>
            <a:r>
              <a:rPr lang="en-US" sz="4450" dirty="0">
                <a:solidFill>
                  <a:srgbClr val="FAEBEB"/>
                </a:solidFill>
                <a:latin typeface="Dela Gothic One" pitchFamily="34" charset="0"/>
                <a:ea typeface="Dela Gothic One" pitchFamily="34" charset="-122"/>
                <a:cs typeface="Dela Gothic One" pitchFamily="34" charset="-120"/>
              </a:rPr>
              <a:t>Etimología de Anatomía y Fisiología</a:t>
            </a:r>
            <a:endParaRPr lang="en-US" sz="4450" dirty="0"/>
          </a:p>
        </p:txBody>
      </p:sp>
      <p:sp>
        <p:nvSpPr>
          <p:cNvPr id="4" name="Shape 1"/>
          <p:cNvSpPr/>
          <p:nvPr/>
        </p:nvSpPr>
        <p:spPr>
          <a:xfrm>
            <a:off x="758309" y="3875484"/>
            <a:ext cx="487442" cy="487442"/>
          </a:xfrm>
          <a:prstGeom prst="roundRect">
            <a:avLst>
              <a:gd name="adj" fmla="val 18669"/>
            </a:avLst>
          </a:prstGeom>
          <a:solidFill>
            <a:srgbClr val="740B0B"/>
          </a:solidFill>
          <a:ln w="7620">
            <a:solidFill>
              <a:srgbClr val="8D2424"/>
            </a:solidFill>
            <a:prstDash val="solid"/>
          </a:ln>
        </p:spPr>
        <p:txBody>
          <a:bodyPr/>
          <a:lstStyle/>
          <a:p>
            <a:endParaRPr lang="en-US"/>
          </a:p>
        </p:txBody>
      </p:sp>
      <p:sp>
        <p:nvSpPr>
          <p:cNvPr id="5" name="Text 2"/>
          <p:cNvSpPr/>
          <p:nvPr/>
        </p:nvSpPr>
        <p:spPr>
          <a:xfrm>
            <a:off x="1462326" y="3875484"/>
            <a:ext cx="2850713" cy="356235"/>
          </a:xfrm>
          <a:prstGeom prst="rect">
            <a:avLst/>
          </a:prstGeom>
          <a:noFill/>
          <a:ln/>
        </p:spPr>
        <p:txBody>
          <a:bodyPr wrap="none" lIns="0" tIns="0" rIns="0" bIns="0" rtlCol="0" anchor="t"/>
          <a:lstStyle/>
          <a:p>
            <a:pPr marL="0" indent="0" algn="l">
              <a:lnSpc>
                <a:spcPts val="2800"/>
              </a:lnSpc>
              <a:buNone/>
            </a:pPr>
            <a:r>
              <a:rPr lang="en-US" sz="2200" dirty="0">
                <a:solidFill>
                  <a:srgbClr val="FFE5E5"/>
                </a:solidFill>
                <a:latin typeface="Dela Gothic One" pitchFamily="34" charset="0"/>
                <a:ea typeface="Dela Gothic One" pitchFamily="34" charset="-122"/>
                <a:cs typeface="Dela Gothic One" pitchFamily="34" charset="-120"/>
              </a:rPr>
              <a:t>Anatomía</a:t>
            </a:r>
            <a:endParaRPr lang="en-US" sz="2200" dirty="0"/>
          </a:p>
        </p:txBody>
      </p:sp>
      <p:sp>
        <p:nvSpPr>
          <p:cNvPr id="6" name="Text 3"/>
          <p:cNvSpPr/>
          <p:nvPr/>
        </p:nvSpPr>
        <p:spPr>
          <a:xfrm>
            <a:off x="1462326" y="4361617"/>
            <a:ext cx="6923365" cy="346710"/>
          </a:xfrm>
          <a:prstGeom prst="rect">
            <a:avLst/>
          </a:prstGeom>
          <a:noFill/>
          <a:ln/>
        </p:spPr>
        <p:txBody>
          <a:bodyPr wrap="none" lIns="0" tIns="0" rIns="0" bIns="0" rtlCol="0" anchor="t"/>
          <a:lstStyle/>
          <a:p>
            <a:pPr marL="0" indent="0" algn="l">
              <a:lnSpc>
                <a:spcPts val="2700"/>
              </a:lnSpc>
              <a:buNone/>
            </a:pPr>
            <a:r>
              <a:rPr lang="en-US" sz="1700" dirty="0">
                <a:solidFill>
                  <a:srgbClr val="FFE5E5"/>
                </a:solidFill>
                <a:latin typeface="DM Sans" pitchFamily="34" charset="0"/>
                <a:ea typeface="DM Sans" pitchFamily="34" charset="-122"/>
                <a:cs typeface="DM Sans" pitchFamily="34" charset="-120"/>
              </a:rPr>
              <a:t>Del griego “ana” (arriba) y “tome” (corte): estudiar cuerpo a detalle.</a:t>
            </a:r>
            <a:endParaRPr lang="en-US" sz="1700" dirty="0"/>
          </a:p>
        </p:txBody>
      </p:sp>
      <p:sp>
        <p:nvSpPr>
          <p:cNvPr id="7" name="Shape 4"/>
          <p:cNvSpPr/>
          <p:nvPr/>
        </p:nvSpPr>
        <p:spPr>
          <a:xfrm>
            <a:off x="758309" y="5168622"/>
            <a:ext cx="487442" cy="487442"/>
          </a:xfrm>
          <a:prstGeom prst="roundRect">
            <a:avLst>
              <a:gd name="adj" fmla="val 18669"/>
            </a:avLst>
          </a:prstGeom>
          <a:solidFill>
            <a:srgbClr val="740B0B"/>
          </a:solidFill>
          <a:ln w="7620">
            <a:solidFill>
              <a:srgbClr val="8D2424"/>
            </a:solidFill>
            <a:prstDash val="solid"/>
          </a:ln>
        </p:spPr>
        <p:txBody>
          <a:bodyPr/>
          <a:lstStyle/>
          <a:p>
            <a:endParaRPr lang="en-US"/>
          </a:p>
        </p:txBody>
      </p:sp>
      <p:sp>
        <p:nvSpPr>
          <p:cNvPr id="8" name="Text 5"/>
          <p:cNvSpPr/>
          <p:nvPr/>
        </p:nvSpPr>
        <p:spPr>
          <a:xfrm>
            <a:off x="1462326" y="5168622"/>
            <a:ext cx="2850713" cy="356235"/>
          </a:xfrm>
          <a:prstGeom prst="rect">
            <a:avLst/>
          </a:prstGeom>
          <a:noFill/>
          <a:ln/>
        </p:spPr>
        <p:txBody>
          <a:bodyPr wrap="none" lIns="0" tIns="0" rIns="0" bIns="0" rtlCol="0" anchor="t"/>
          <a:lstStyle/>
          <a:p>
            <a:pPr marL="0" indent="0" algn="l">
              <a:lnSpc>
                <a:spcPts val="2800"/>
              </a:lnSpc>
              <a:buNone/>
            </a:pPr>
            <a:r>
              <a:rPr lang="en-US" sz="2200" dirty="0">
                <a:solidFill>
                  <a:srgbClr val="FFE5E5"/>
                </a:solidFill>
                <a:latin typeface="Dela Gothic One" pitchFamily="34" charset="0"/>
                <a:ea typeface="Dela Gothic One" pitchFamily="34" charset="-122"/>
                <a:cs typeface="Dela Gothic One" pitchFamily="34" charset="-120"/>
              </a:rPr>
              <a:t>Fisiología</a:t>
            </a:r>
            <a:endParaRPr lang="en-US" sz="2200" dirty="0"/>
          </a:p>
        </p:txBody>
      </p:sp>
      <p:sp>
        <p:nvSpPr>
          <p:cNvPr id="9" name="Text 6"/>
          <p:cNvSpPr/>
          <p:nvPr/>
        </p:nvSpPr>
        <p:spPr>
          <a:xfrm>
            <a:off x="1462326" y="5654754"/>
            <a:ext cx="6923365" cy="693420"/>
          </a:xfrm>
          <a:prstGeom prst="rect">
            <a:avLst/>
          </a:prstGeom>
          <a:noFill/>
          <a:ln/>
        </p:spPr>
        <p:txBody>
          <a:bodyPr wrap="square" lIns="0" tIns="0" rIns="0" bIns="0" rtlCol="0" anchor="t"/>
          <a:lstStyle/>
          <a:p>
            <a:pPr marL="0" indent="0" algn="l">
              <a:lnSpc>
                <a:spcPts val="2700"/>
              </a:lnSpc>
              <a:buNone/>
            </a:pPr>
            <a:r>
              <a:rPr lang="en-US" sz="1700" dirty="0">
                <a:solidFill>
                  <a:srgbClr val="FFE5E5"/>
                </a:solidFill>
                <a:latin typeface="DM Sans" pitchFamily="34" charset="0"/>
                <a:ea typeface="DM Sans" pitchFamily="34" charset="-122"/>
                <a:cs typeface="DM Sans" pitchFamily="34" charset="-120"/>
              </a:rPr>
              <a:t>Del griego “physis” (naturaleza) y “logos” (estudio): función natural del cuerpo.</a:t>
            </a:r>
            <a:endParaRPr lang="en-US" sz="1700" dirty="0"/>
          </a:p>
        </p:txBody>
      </p:sp>
      <p:graphicFrame>
        <p:nvGraphicFramePr>
          <p:cNvPr id="10" name="Table 9">
            <a:extLst>
              <a:ext uri="{FF2B5EF4-FFF2-40B4-BE49-F238E27FC236}">
                <a16:creationId xmlns:a16="http://schemas.microsoft.com/office/drawing/2014/main" id="{79875225-34AC-2F4D-E9A6-1C561F22F6DE}"/>
              </a:ext>
            </a:extLst>
          </p:cNvPr>
          <p:cNvGraphicFramePr>
            <a:graphicFrameLocks noGrp="1"/>
          </p:cNvGraphicFramePr>
          <p:nvPr>
            <p:extLst>
              <p:ext uri="{D42A27DB-BD31-4B8C-83A1-F6EECF244321}">
                <p14:modId xmlns:p14="http://schemas.microsoft.com/office/powerpoint/2010/main" val="2643496715"/>
              </p:ext>
            </p:extLst>
          </p:nvPr>
        </p:nvGraphicFramePr>
        <p:xfrm>
          <a:off x="5486400" y="7802820"/>
          <a:ext cx="9144000" cy="426780"/>
        </p:xfrm>
        <a:graphic>
          <a:graphicData uri="http://schemas.openxmlformats.org/drawingml/2006/table">
            <a:tbl>
              <a:tblPr firstRow="1" bandRow="1">
                <a:tableStyleId>{073A0DAA-6AF3-43AB-8588-CEC1D06C72B9}</a:tableStyleId>
              </a:tblPr>
              <a:tblGrid>
                <a:gridCol w="9144000">
                  <a:extLst>
                    <a:ext uri="{9D8B030D-6E8A-4147-A177-3AD203B41FA5}">
                      <a16:colId xmlns:a16="http://schemas.microsoft.com/office/drawing/2014/main" val="230883741"/>
                    </a:ext>
                  </a:extLst>
                </a:gridCol>
              </a:tblGrid>
              <a:tr h="426780">
                <a:tc>
                  <a:txBody>
                    <a:bodyPr/>
                    <a:lstStyle/>
                    <a:p>
                      <a:endParaRPr lang="en-US" dirty="0"/>
                    </a:p>
                  </a:txBody>
                  <a:tcPr/>
                </a:tc>
                <a:extLst>
                  <a:ext uri="{0D108BD9-81ED-4DB2-BD59-A6C34878D82A}">
                    <a16:rowId xmlns:a16="http://schemas.microsoft.com/office/drawing/2014/main" val="3630227935"/>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44709" y="1676757"/>
            <a:ext cx="7627382" cy="1425416"/>
          </a:xfrm>
          <a:prstGeom prst="rect">
            <a:avLst/>
          </a:prstGeom>
          <a:noFill/>
          <a:ln/>
        </p:spPr>
        <p:txBody>
          <a:bodyPr wrap="square" lIns="0" tIns="0" rIns="0" bIns="0" rtlCol="0" anchor="t"/>
          <a:lstStyle/>
          <a:p>
            <a:pPr marL="0" indent="0" algn="l">
              <a:lnSpc>
                <a:spcPts val="5600"/>
              </a:lnSpc>
              <a:buNone/>
            </a:pPr>
            <a:r>
              <a:rPr lang="en-US" sz="4450" dirty="0">
                <a:solidFill>
                  <a:srgbClr val="FAEBEB"/>
                </a:solidFill>
                <a:latin typeface="Dela Gothic One" pitchFamily="34" charset="0"/>
                <a:ea typeface="Dela Gothic One" pitchFamily="34" charset="-122"/>
                <a:cs typeface="Dela Gothic One" pitchFamily="34" charset="-120"/>
              </a:rPr>
              <a:t>Importancia de la Morfofisiología</a:t>
            </a:r>
            <a:endParaRPr lang="en-US" sz="4450" dirty="0"/>
          </a:p>
        </p:txBody>
      </p:sp>
      <p:sp>
        <p:nvSpPr>
          <p:cNvPr id="4" name="Shape 1"/>
          <p:cNvSpPr/>
          <p:nvPr/>
        </p:nvSpPr>
        <p:spPr>
          <a:xfrm>
            <a:off x="6244709" y="3427095"/>
            <a:ext cx="3705463" cy="1627942"/>
          </a:xfrm>
          <a:prstGeom prst="roundRect">
            <a:avLst>
              <a:gd name="adj" fmla="val 5590"/>
            </a:avLst>
          </a:prstGeom>
          <a:solidFill>
            <a:srgbClr val="740B0B"/>
          </a:solidFill>
          <a:ln w="7620">
            <a:solidFill>
              <a:srgbClr val="8D2424"/>
            </a:solidFill>
            <a:prstDash val="solid"/>
          </a:ln>
        </p:spPr>
        <p:txBody>
          <a:bodyPr/>
          <a:lstStyle/>
          <a:p>
            <a:endParaRPr lang="en-US"/>
          </a:p>
        </p:txBody>
      </p:sp>
      <p:sp>
        <p:nvSpPr>
          <p:cNvPr id="5" name="Text 2"/>
          <p:cNvSpPr/>
          <p:nvPr/>
        </p:nvSpPr>
        <p:spPr>
          <a:xfrm>
            <a:off x="6468904" y="3651290"/>
            <a:ext cx="2850713" cy="356235"/>
          </a:xfrm>
          <a:prstGeom prst="rect">
            <a:avLst/>
          </a:prstGeom>
          <a:noFill/>
          <a:ln/>
        </p:spPr>
        <p:txBody>
          <a:bodyPr wrap="none" lIns="0" tIns="0" rIns="0" bIns="0" rtlCol="0" anchor="t"/>
          <a:lstStyle/>
          <a:p>
            <a:pPr marL="0" indent="0" algn="l">
              <a:lnSpc>
                <a:spcPts val="2800"/>
              </a:lnSpc>
              <a:buNone/>
            </a:pPr>
            <a:r>
              <a:rPr lang="en-US" sz="2200" dirty="0">
                <a:solidFill>
                  <a:srgbClr val="FFE5E5"/>
                </a:solidFill>
                <a:latin typeface="Dela Gothic One" pitchFamily="34" charset="0"/>
                <a:ea typeface="Dela Gothic One" pitchFamily="34" charset="-122"/>
                <a:cs typeface="Dela Gothic One" pitchFamily="34" charset="-120"/>
              </a:rPr>
              <a:t>Integración</a:t>
            </a:r>
            <a:endParaRPr lang="en-US" sz="2200" dirty="0"/>
          </a:p>
        </p:txBody>
      </p:sp>
      <p:sp>
        <p:nvSpPr>
          <p:cNvPr id="6" name="Text 3"/>
          <p:cNvSpPr/>
          <p:nvPr/>
        </p:nvSpPr>
        <p:spPr>
          <a:xfrm>
            <a:off x="6468904" y="4137422"/>
            <a:ext cx="3257074" cy="693420"/>
          </a:xfrm>
          <a:prstGeom prst="rect">
            <a:avLst/>
          </a:prstGeom>
          <a:noFill/>
          <a:ln/>
        </p:spPr>
        <p:txBody>
          <a:bodyPr wrap="square" lIns="0" tIns="0" rIns="0" bIns="0" rtlCol="0" anchor="t"/>
          <a:lstStyle/>
          <a:p>
            <a:pPr marL="0" indent="0" algn="l">
              <a:lnSpc>
                <a:spcPts val="2700"/>
              </a:lnSpc>
              <a:buNone/>
            </a:pPr>
            <a:r>
              <a:rPr lang="en-US" sz="1700" dirty="0">
                <a:solidFill>
                  <a:srgbClr val="FFE5E5"/>
                </a:solidFill>
                <a:latin typeface="DM Sans" pitchFamily="34" charset="0"/>
                <a:ea typeface="DM Sans" pitchFamily="34" charset="-122"/>
                <a:cs typeface="DM Sans" pitchFamily="34" charset="-120"/>
              </a:rPr>
              <a:t>Une estructura y función en el estudio del cuerpo.</a:t>
            </a:r>
            <a:endParaRPr lang="en-US" sz="1700" dirty="0"/>
          </a:p>
        </p:txBody>
      </p:sp>
      <p:sp>
        <p:nvSpPr>
          <p:cNvPr id="7" name="Shape 4"/>
          <p:cNvSpPr/>
          <p:nvPr/>
        </p:nvSpPr>
        <p:spPr>
          <a:xfrm>
            <a:off x="10166747" y="3427095"/>
            <a:ext cx="3705463" cy="1627942"/>
          </a:xfrm>
          <a:prstGeom prst="roundRect">
            <a:avLst>
              <a:gd name="adj" fmla="val 5590"/>
            </a:avLst>
          </a:prstGeom>
          <a:solidFill>
            <a:srgbClr val="740B0B"/>
          </a:solidFill>
          <a:ln w="7620">
            <a:solidFill>
              <a:srgbClr val="8D2424"/>
            </a:solidFill>
            <a:prstDash val="solid"/>
          </a:ln>
        </p:spPr>
        <p:txBody>
          <a:bodyPr/>
          <a:lstStyle/>
          <a:p>
            <a:endParaRPr lang="en-US"/>
          </a:p>
        </p:txBody>
      </p:sp>
      <p:sp>
        <p:nvSpPr>
          <p:cNvPr id="8" name="Text 5"/>
          <p:cNvSpPr/>
          <p:nvPr/>
        </p:nvSpPr>
        <p:spPr>
          <a:xfrm>
            <a:off x="10390942" y="3651290"/>
            <a:ext cx="2850713" cy="356235"/>
          </a:xfrm>
          <a:prstGeom prst="rect">
            <a:avLst/>
          </a:prstGeom>
          <a:noFill/>
          <a:ln/>
        </p:spPr>
        <p:txBody>
          <a:bodyPr wrap="none" lIns="0" tIns="0" rIns="0" bIns="0" rtlCol="0" anchor="t"/>
          <a:lstStyle/>
          <a:p>
            <a:pPr marL="0" indent="0" algn="l">
              <a:lnSpc>
                <a:spcPts val="2800"/>
              </a:lnSpc>
              <a:buNone/>
            </a:pPr>
            <a:r>
              <a:rPr lang="en-US" sz="2200" dirty="0">
                <a:solidFill>
                  <a:srgbClr val="FFE5E5"/>
                </a:solidFill>
                <a:latin typeface="Dela Gothic One" pitchFamily="34" charset="0"/>
                <a:ea typeface="Dela Gothic One" pitchFamily="34" charset="-122"/>
                <a:cs typeface="Dela Gothic One" pitchFamily="34" charset="-120"/>
              </a:rPr>
              <a:t>Diagnóstico</a:t>
            </a:r>
            <a:endParaRPr lang="en-US" sz="2200" dirty="0"/>
          </a:p>
        </p:txBody>
      </p:sp>
      <p:sp>
        <p:nvSpPr>
          <p:cNvPr id="9" name="Text 6"/>
          <p:cNvSpPr/>
          <p:nvPr/>
        </p:nvSpPr>
        <p:spPr>
          <a:xfrm>
            <a:off x="10390942" y="4137422"/>
            <a:ext cx="3257074" cy="693420"/>
          </a:xfrm>
          <a:prstGeom prst="rect">
            <a:avLst/>
          </a:prstGeom>
          <a:noFill/>
          <a:ln/>
        </p:spPr>
        <p:txBody>
          <a:bodyPr wrap="square" lIns="0" tIns="0" rIns="0" bIns="0" rtlCol="0" anchor="t"/>
          <a:lstStyle/>
          <a:p>
            <a:pPr marL="0" indent="0" algn="l">
              <a:lnSpc>
                <a:spcPts val="2700"/>
              </a:lnSpc>
              <a:buNone/>
            </a:pPr>
            <a:r>
              <a:rPr lang="en-US" sz="1700" dirty="0">
                <a:solidFill>
                  <a:srgbClr val="FFE5E5"/>
                </a:solidFill>
                <a:latin typeface="DM Sans" pitchFamily="34" charset="0"/>
                <a:ea typeface="DM Sans" pitchFamily="34" charset="-122"/>
                <a:cs typeface="DM Sans" pitchFamily="34" charset="-120"/>
              </a:rPr>
              <a:t>Entender alteraciones permite detectar enfermedades.</a:t>
            </a:r>
            <a:endParaRPr lang="en-US" sz="1700" dirty="0"/>
          </a:p>
        </p:txBody>
      </p:sp>
      <p:sp>
        <p:nvSpPr>
          <p:cNvPr id="10" name="Shape 7"/>
          <p:cNvSpPr/>
          <p:nvPr/>
        </p:nvSpPr>
        <p:spPr>
          <a:xfrm>
            <a:off x="6244709" y="5271611"/>
            <a:ext cx="7627382" cy="1281232"/>
          </a:xfrm>
          <a:prstGeom prst="roundRect">
            <a:avLst>
              <a:gd name="adj" fmla="val 7102"/>
            </a:avLst>
          </a:prstGeom>
          <a:solidFill>
            <a:srgbClr val="740B0B"/>
          </a:solidFill>
          <a:ln w="7620">
            <a:solidFill>
              <a:srgbClr val="8D2424"/>
            </a:solidFill>
            <a:prstDash val="solid"/>
          </a:ln>
        </p:spPr>
        <p:txBody>
          <a:bodyPr/>
          <a:lstStyle/>
          <a:p>
            <a:endParaRPr lang="en-US"/>
          </a:p>
        </p:txBody>
      </p:sp>
      <p:sp>
        <p:nvSpPr>
          <p:cNvPr id="11" name="Text 8"/>
          <p:cNvSpPr/>
          <p:nvPr/>
        </p:nvSpPr>
        <p:spPr>
          <a:xfrm>
            <a:off x="6468904" y="5495806"/>
            <a:ext cx="2850713" cy="356235"/>
          </a:xfrm>
          <a:prstGeom prst="rect">
            <a:avLst/>
          </a:prstGeom>
          <a:noFill/>
          <a:ln/>
        </p:spPr>
        <p:txBody>
          <a:bodyPr wrap="none" lIns="0" tIns="0" rIns="0" bIns="0" rtlCol="0" anchor="t"/>
          <a:lstStyle/>
          <a:p>
            <a:pPr marL="0" indent="0" algn="l">
              <a:lnSpc>
                <a:spcPts val="2800"/>
              </a:lnSpc>
              <a:buNone/>
            </a:pPr>
            <a:r>
              <a:rPr lang="en-US" sz="2200" dirty="0">
                <a:solidFill>
                  <a:srgbClr val="FFE5E5"/>
                </a:solidFill>
                <a:latin typeface="Dela Gothic One" pitchFamily="34" charset="0"/>
                <a:ea typeface="Dela Gothic One" pitchFamily="34" charset="-122"/>
                <a:cs typeface="Dela Gothic One" pitchFamily="34" charset="-120"/>
              </a:rPr>
              <a:t>Tratamiento</a:t>
            </a:r>
            <a:endParaRPr lang="en-US" sz="2200" dirty="0"/>
          </a:p>
        </p:txBody>
      </p:sp>
      <p:sp>
        <p:nvSpPr>
          <p:cNvPr id="12" name="Text 9"/>
          <p:cNvSpPr/>
          <p:nvPr/>
        </p:nvSpPr>
        <p:spPr>
          <a:xfrm>
            <a:off x="6468904" y="5981938"/>
            <a:ext cx="7178993" cy="346710"/>
          </a:xfrm>
          <a:prstGeom prst="rect">
            <a:avLst/>
          </a:prstGeom>
          <a:noFill/>
          <a:ln/>
        </p:spPr>
        <p:txBody>
          <a:bodyPr wrap="none" lIns="0" tIns="0" rIns="0" bIns="0" rtlCol="0" anchor="t"/>
          <a:lstStyle/>
          <a:p>
            <a:pPr marL="0" indent="0" algn="l">
              <a:lnSpc>
                <a:spcPts val="2700"/>
              </a:lnSpc>
              <a:buNone/>
            </a:pPr>
            <a:r>
              <a:rPr lang="en-US" sz="1700" dirty="0">
                <a:solidFill>
                  <a:srgbClr val="FFE5E5"/>
                </a:solidFill>
                <a:latin typeface="DM Sans" pitchFamily="34" charset="0"/>
                <a:ea typeface="DM Sans" pitchFamily="34" charset="-122"/>
                <a:cs typeface="DM Sans" pitchFamily="34" charset="-120"/>
              </a:rPr>
              <a:t>Aplicación práctica para terapias efectivas.</a:t>
            </a:r>
            <a:endParaRPr lang="en-US" sz="1700" dirty="0"/>
          </a:p>
        </p:txBody>
      </p:sp>
      <p:graphicFrame>
        <p:nvGraphicFramePr>
          <p:cNvPr id="13" name="Table 12">
            <a:extLst>
              <a:ext uri="{FF2B5EF4-FFF2-40B4-BE49-F238E27FC236}">
                <a16:creationId xmlns:a16="http://schemas.microsoft.com/office/drawing/2014/main" id="{0D45FF6A-3599-AC8C-1797-31A64713DC95}"/>
              </a:ext>
            </a:extLst>
          </p:cNvPr>
          <p:cNvGraphicFramePr>
            <a:graphicFrameLocks noGrp="1"/>
          </p:cNvGraphicFramePr>
          <p:nvPr>
            <p:extLst>
              <p:ext uri="{D42A27DB-BD31-4B8C-83A1-F6EECF244321}">
                <p14:modId xmlns:p14="http://schemas.microsoft.com/office/powerpoint/2010/main" val="2643496715"/>
              </p:ext>
            </p:extLst>
          </p:nvPr>
        </p:nvGraphicFramePr>
        <p:xfrm>
          <a:off x="5486400" y="7802820"/>
          <a:ext cx="9144000" cy="426780"/>
        </p:xfrm>
        <a:graphic>
          <a:graphicData uri="http://schemas.openxmlformats.org/drawingml/2006/table">
            <a:tbl>
              <a:tblPr firstRow="1" bandRow="1">
                <a:tableStyleId>{073A0DAA-6AF3-43AB-8588-CEC1D06C72B9}</a:tableStyleId>
              </a:tblPr>
              <a:tblGrid>
                <a:gridCol w="9144000">
                  <a:extLst>
                    <a:ext uri="{9D8B030D-6E8A-4147-A177-3AD203B41FA5}">
                      <a16:colId xmlns:a16="http://schemas.microsoft.com/office/drawing/2014/main" val="230883741"/>
                    </a:ext>
                  </a:extLst>
                </a:gridCol>
              </a:tblGrid>
              <a:tr h="426780">
                <a:tc>
                  <a:txBody>
                    <a:bodyPr/>
                    <a:lstStyle/>
                    <a:p>
                      <a:endParaRPr lang="en-US" dirty="0"/>
                    </a:p>
                  </a:txBody>
                  <a:tcPr/>
                </a:tc>
                <a:extLst>
                  <a:ext uri="{0D108BD9-81ED-4DB2-BD59-A6C34878D82A}">
                    <a16:rowId xmlns:a16="http://schemas.microsoft.com/office/drawing/2014/main" val="3630227935"/>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015395" y="978456"/>
            <a:ext cx="5792867" cy="497205"/>
          </a:xfrm>
          <a:prstGeom prst="rect">
            <a:avLst/>
          </a:prstGeom>
          <a:noFill/>
          <a:ln/>
        </p:spPr>
        <p:txBody>
          <a:bodyPr wrap="none" lIns="0" tIns="0" rIns="0" bIns="0" rtlCol="0" anchor="t"/>
          <a:lstStyle/>
          <a:p>
            <a:pPr marL="0" indent="0" algn="l">
              <a:lnSpc>
                <a:spcPts val="3900"/>
              </a:lnSpc>
              <a:buNone/>
            </a:pPr>
            <a:r>
              <a:rPr lang="en-US" sz="3100" dirty="0">
                <a:solidFill>
                  <a:srgbClr val="FAEBEB"/>
                </a:solidFill>
                <a:latin typeface="Dela Gothic One" pitchFamily="34" charset="0"/>
                <a:ea typeface="Dela Gothic One" pitchFamily="34" charset="-122"/>
                <a:cs typeface="Dela Gothic One" pitchFamily="34" charset="-120"/>
              </a:rPr>
              <a:t>Terminología Anatómica</a:t>
            </a:r>
            <a:endParaRPr lang="en-US" sz="3100" dirty="0"/>
          </a:p>
        </p:txBody>
      </p:sp>
      <p:sp>
        <p:nvSpPr>
          <p:cNvPr id="4" name="Text 1"/>
          <p:cNvSpPr/>
          <p:nvPr/>
        </p:nvSpPr>
        <p:spPr>
          <a:xfrm>
            <a:off x="6015395" y="1853446"/>
            <a:ext cx="2449235" cy="497205"/>
          </a:xfrm>
          <a:prstGeom prst="rect">
            <a:avLst/>
          </a:prstGeom>
          <a:noFill/>
          <a:ln/>
        </p:spPr>
        <p:txBody>
          <a:bodyPr wrap="square" lIns="0" tIns="0" rIns="0" bIns="0" rtlCol="0" anchor="t"/>
          <a:lstStyle/>
          <a:p>
            <a:pPr marL="0" indent="0" algn="l">
              <a:lnSpc>
                <a:spcPts val="1950"/>
              </a:lnSpc>
              <a:buNone/>
            </a:pPr>
            <a:r>
              <a:rPr lang="en-US" sz="1600" dirty="0">
                <a:solidFill>
                  <a:srgbClr val="FAEBEB"/>
                </a:solidFill>
                <a:latin typeface="Dela Gothic One" pitchFamily="34" charset="0"/>
                <a:ea typeface="Dela Gothic One" pitchFamily="34" charset="-122"/>
                <a:cs typeface="Dela Gothic One" pitchFamily="34" charset="-120"/>
              </a:rPr>
              <a:t>Términos de posición</a:t>
            </a:r>
            <a:endParaRPr lang="en-US" sz="1600" dirty="0"/>
          </a:p>
        </p:txBody>
      </p:sp>
      <p:sp>
        <p:nvSpPr>
          <p:cNvPr id="5" name="Text 2"/>
          <p:cNvSpPr/>
          <p:nvPr/>
        </p:nvSpPr>
        <p:spPr>
          <a:xfrm>
            <a:off x="6015395" y="2501741"/>
            <a:ext cx="2449235" cy="241935"/>
          </a:xfrm>
          <a:prstGeom prst="rect">
            <a:avLst/>
          </a:prstGeom>
          <a:noFill/>
          <a:ln/>
        </p:spPr>
        <p:txBody>
          <a:bodyPr wrap="none" lIns="0" tIns="0" rIns="0" bIns="0" rtlCol="0" anchor="t"/>
          <a:lstStyle/>
          <a:p>
            <a:pPr marL="342900" indent="-342900" algn="l">
              <a:lnSpc>
                <a:spcPts val="1900"/>
              </a:lnSpc>
              <a:buSzPct val="100000"/>
              <a:buChar char="•"/>
            </a:pPr>
            <a:r>
              <a:rPr lang="en-US" sz="1400" dirty="0">
                <a:solidFill>
                  <a:srgbClr val="FFE5E5"/>
                </a:solidFill>
                <a:latin typeface="DM Sans" pitchFamily="34" charset="0"/>
                <a:ea typeface="DM Sans" pitchFamily="34" charset="-122"/>
                <a:cs typeface="DM Sans" pitchFamily="34" charset="-120"/>
              </a:rPr>
              <a:t>Superior e inferior</a:t>
            </a:r>
            <a:endParaRPr lang="en-US" sz="1400" dirty="0"/>
          </a:p>
        </p:txBody>
      </p:sp>
      <p:sp>
        <p:nvSpPr>
          <p:cNvPr id="6" name="Text 3"/>
          <p:cNvSpPr/>
          <p:nvPr/>
        </p:nvSpPr>
        <p:spPr>
          <a:xfrm>
            <a:off x="6015395" y="2796540"/>
            <a:ext cx="2449235" cy="241935"/>
          </a:xfrm>
          <a:prstGeom prst="rect">
            <a:avLst/>
          </a:prstGeom>
          <a:noFill/>
          <a:ln/>
        </p:spPr>
        <p:txBody>
          <a:bodyPr wrap="none" lIns="0" tIns="0" rIns="0" bIns="0" rtlCol="0" anchor="t"/>
          <a:lstStyle/>
          <a:p>
            <a:pPr marL="342900" indent="-342900" algn="l">
              <a:lnSpc>
                <a:spcPts val="1900"/>
              </a:lnSpc>
              <a:buSzPct val="100000"/>
              <a:buChar char="•"/>
            </a:pPr>
            <a:r>
              <a:rPr lang="en-US" sz="1400" dirty="0">
                <a:solidFill>
                  <a:srgbClr val="FFE5E5"/>
                </a:solidFill>
                <a:latin typeface="DM Sans" pitchFamily="34" charset="0"/>
                <a:ea typeface="DM Sans" pitchFamily="34" charset="-122"/>
                <a:cs typeface="DM Sans" pitchFamily="34" charset="-120"/>
              </a:rPr>
              <a:t>Anterior y posterior</a:t>
            </a:r>
            <a:endParaRPr lang="en-US" sz="1400" dirty="0"/>
          </a:p>
        </p:txBody>
      </p:sp>
      <p:sp>
        <p:nvSpPr>
          <p:cNvPr id="7" name="Text 4"/>
          <p:cNvSpPr/>
          <p:nvPr/>
        </p:nvSpPr>
        <p:spPr>
          <a:xfrm>
            <a:off x="6015395" y="3091339"/>
            <a:ext cx="2449235" cy="241935"/>
          </a:xfrm>
          <a:prstGeom prst="rect">
            <a:avLst/>
          </a:prstGeom>
          <a:noFill/>
          <a:ln/>
        </p:spPr>
        <p:txBody>
          <a:bodyPr wrap="none" lIns="0" tIns="0" rIns="0" bIns="0" rtlCol="0" anchor="t"/>
          <a:lstStyle/>
          <a:p>
            <a:pPr marL="342900" indent="-342900" algn="l">
              <a:lnSpc>
                <a:spcPts val="1900"/>
              </a:lnSpc>
              <a:buSzPct val="100000"/>
              <a:buChar char="•"/>
            </a:pPr>
            <a:r>
              <a:rPr lang="en-US" sz="1400" dirty="0">
                <a:solidFill>
                  <a:srgbClr val="FFE5E5"/>
                </a:solidFill>
                <a:latin typeface="DM Sans" pitchFamily="34" charset="0"/>
                <a:ea typeface="DM Sans" pitchFamily="34" charset="-122"/>
                <a:cs typeface="DM Sans" pitchFamily="34" charset="-120"/>
              </a:rPr>
              <a:t>Medial y lateral</a:t>
            </a:r>
            <a:endParaRPr lang="en-US" sz="1400" dirty="0"/>
          </a:p>
        </p:txBody>
      </p:sp>
      <p:sp>
        <p:nvSpPr>
          <p:cNvPr id="8" name="Text 5"/>
          <p:cNvSpPr/>
          <p:nvPr/>
        </p:nvSpPr>
        <p:spPr>
          <a:xfrm>
            <a:off x="8840867" y="1853446"/>
            <a:ext cx="2248853" cy="248603"/>
          </a:xfrm>
          <a:prstGeom prst="rect">
            <a:avLst/>
          </a:prstGeom>
          <a:noFill/>
          <a:ln/>
        </p:spPr>
        <p:txBody>
          <a:bodyPr wrap="none" lIns="0" tIns="0" rIns="0" bIns="0" rtlCol="0" anchor="t"/>
          <a:lstStyle/>
          <a:p>
            <a:pPr marL="0" indent="0" algn="l">
              <a:lnSpc>
                <a:spcPts val="1950"/>
              </a:lnSpc>
              <a:buNone/>
            </a:pPr>
            <a:r>
              <a:rPr lang="en-US" sz="1550" dirty="0">
                <a:solidFill>
                  <a:srgbClr val="FAEBEB"/>
                </a:solidFill>
                <a:latin typeface="Dela Gothic One" pitchFamily="34" charset="0"/>
                <a:ea typeface="Dela Gothic One" pitchFamily="34" charset="-122"/>
                <a:cs typeface="Dela Gothic One" pitchFamily="34" charset="-120"/>
              </a:rPr>
              <a:t>Planos anatómicos</a:t>
            </a:r>
            <a:endParaRPr lang="en-US" sz="1550" dirty="0"/>
          </a:p>
        </p:txBody>
      </p:sp>
      <p:sp>
        <p:nvSpPr>
          <p:cNvPr id="9" name="Text 6"/>
          <p:cNvSpPr/>
          <p:nvPr/>
        </p:nvSpPr>
        <p:spPr>
          <a:xfrm>
            <a:off x="8840867" y="2253139"/>
            <a:ext cx="2449235" cy="241935"/>
          </a:xfrm>
          <a:prstGeom prst="rect">
            <a:avLst/>
          </a:prstGeom>
          <a:noFill/>
          <a:ln/>
        </p:spPr>
        <p:txBody>
          <a:bodyPr wrap="none" lIns="0" tIns="0" rIns="0" bIns="0" rtlCol="0" anchor="t"/>
          <a:lstStyle/>
          <a:p>
            <a:pPr marL="342900" indent="-342900" algn="l">
              <a:lnSpc>
                <a:spcPts val="1900"/>
              </a:lnSpc>
              <a:buSzPct val="100000"/>
              <a:buChar char="•"/>
            </a:pPr>
            <a:r>
              <a:rPr lang="en-US" sz="1400" dirty="0">
                <a:solidFill>
                  <a:srgbClr val="FFE5E5"/>
                </a:solidFill>
                <a:latin typeface="DM Sans" pitchFamily="34" charset="0"/>
                <a:ea typeface="DM Sans" pitchFamily="34" charset="-122"/>
                <a:cs typeface="DM Sans" pitchFamily="34" charset="-120"/>
              </a:rPr>
              <a:t>Sagital</a:t>
            </a:r>
            <a:endParaRPr lang="en-US" sz="1400" dirty="0"/>
          </a:p>
        </p:txBody>
      </p:sp>
      <p:sp>
        <p:nvSpPr>
          <p:cNvPr id="10" name="Text 7"/>
          <p:cNvSpPr/>
          <p:nvPr/>
        </p:nvSpPr>
        <p:spPr>
          <a:xfrm>
            <a:off x="8840867" y="2547938"/>
            <a:ext cx="2449235" cy="241935"/>
          </a:xfrm>
          <a:prstGeom prst="rect">
            <a:avLst/>
          </a:prstGeom>
          <a:noFill/>
          <a:ln/>
        </p:spPr>
        <p:txBody>
          <a:bodyPr wrap="none" lIns="0" tIns="0" rIns="0" bIns="0" rtlCol="0" anchor="t"/>
          <a:lstStyle/>
          <a:p>
            <a:pPr marL="342900" indent="-342900" algn="l">
              <a:lnSpc>
                <a:spcPts val="1900"/>
              </a:lnSpc>
              <a:buSzPct val="100000"/>
              <a:buChar char="•"/>
            </a:pPr>
            <a:r>
              <a:rPr lang="en-US" sz="1400" dirty="0">
                <a:solidFill>
                  <a:srgbClr val="FFE5E5"/>
                </a:solidFill>
                <a:latin typeface="DM Sans" pitchFamily="34" charset="0"/>
                <a:ea typeface="DM Sans" pitchFamily="34" charset="-122"/>
                <a:cs typeface="DM Sans" pitchFamily="34" charset="-120"/>
              </a:rPr>
              <a:t>Coronal</a:t>
            </a:r>
            <a:endParaRPr lang="en-US" sz="1150" dirty="0"/>
          </a:p>
        </p:txBody>
      </p:sp>
      <p:sp>
        <p:nvSpPr>
          <p:cNvPr id="11" name="Text 8"/>
          <p:cNvSpPr/>
          <p:nvPr/>
        </p:nvSpPr>
        <p:spPr>
          <a:xfrm>
            <a:off x="8840867" y="2842736"/>
            <a:ext cx="2449235" cy="241935"/>
          </a:xfrm>
          <a:prstGeom prst="rect">
            <a:avLst/>
          </a:prstGeom>
          <a:noFill/>
          <a:ln/>
        </p:spPr>
        <p:txBody>
          <a:bodyPr wrap="none" lIns="0" tIns="0" rIns="0" bIns="0" rtlCol="0" anchor="t"/>
          <a:lstStyle/>
          <a:p>
            <a:pPr marL="342900" indent="-342900" algn="l">
              <a:lnSpc>
                <a:spcPts val="1900"/>
              </a:lnSpc>
              <a:buSzPct val="100000"/>
              <a:buChar char="•"/>
            </a:pPr>
            <a:r>
              <a:rPr lang="en-US" sz="1400" dirty="0">
                <a:solidFill>
                  <a:srgbClr val="FFE5E5"/>
                </a:solidFill>
                <a:latin typeface="DM Sans" pitchFamily="34" charset="0"/>
                <a:ea typeface="DM Sans" pitchFamily="34" charset="-122"/>
                <a:cs typeface="DM Sans" pitchFamily="34" charset="-120"/>
              </a:rPr>
              <a:t>Transversal</a:t>
            </a:r>
            <a:endParaRPr lang="en-US" sz="1400" dirty="0"/>
          </a:p>
        </p:txBody>
      </p:sp>
      <p:sp>
        <p:nvSpPr>
          <p:cNvPr id="12" name="Text 9"/>
          <p:cNvSpPr/>
          <p:nvPr/>
        </p:nvSpPr>
        <p:spPr>
          <a:xfrm>
            <a:off x="11666339" y="1755219"/>
            <a:ext cx="2449235" cy="967740"/>
          </a:xfrm>
          <a:prstGeom prst="rect">
            <a:avLst/>
          </a:prstGeom>
          <a:noFill/>
          <a:ln/>
        </p:spPr>
        <p:txBody>
          <a:bodyPr wrap="square" lIns="0" tIns="0" rIns="0" bIns="0" rtlCol="0" anchor="t"/>
          <a:lstStyle/>
          <a:p>
            <a:pPr marL="342900" indent="-342900" algn="l">
              <a:lnSpc>
                <a:spcPts val="1900"/>
              </a:lnSpc>
              <a:buSzPct val="100000"/>
              <a:buChar char="•"/>
            </a:pPr>
            <a:r>
              <a:rPr lang="en-US" sz="1400" dirty="0">
                <a:solidFill>
                  <a:srgbClr val="FFE5E5"/>
                </a:solidFill>
                <a:latin typeface="DM Sans" pitchFamily="34" charset="0"/>
                <a:ea typeface="DM Sans" pitchFamily="34" charset="-122"/>
                <a:cs typeface="DM Sans" pitchFamily="34" charset="-120"/>
              </a:rPr>
              <a:t>Los términos de posición son fundamentales para describir la ubicación de las estructuras anatómicas en el cuerpo.</a:t>
            </a:r>
            <a:endParaRPr lang="en-US" sz="1400" dirty="0"/>
          </a:p>
        </p:txBody>
      </p:sp>
      <p:sp>
        <p:nvSpPr>
          <p:cNvPr id="13" name="Text 10"/>
          <p:cNvSpPr/>
          <p:nvPr/>
        </p:nvSpPr>
        <p:spPr>
          <a:xfrm>
            <a:off x="11666339" y="3218855"/>
            <a:ext cx="2449235" cy="967740"/>
          </a:xfrm>
          <a:prstGeom prst="rect">
            <a:avLst/>
          </a:prstGeom>
          <a:noFill/>
          <a:ln/>
        </p:spPr>
        <p:txBody>
          <a:bodyPr wrap="square" lIns="0" tIns="0" rIns="0" bIns="0" rtlCol="0" anchor="t"/>
          <a:lstStyle/>
          <a:p>
            <a:pPr marL="342900" indent="-342900" algn="l">
              <a:lnSpc>
                <a:spcPts val="1900"/>
              </a:lnSpc>
              <a:buSzPct val="100000"/>
              <a:buChar char="•"/>
            </a:pPr>
            <a:r>
              <a:rPr lang="en-US" sz="1400" dirty="0">
                <a:solidFill>
                  <a:srgbClr val="FFE5E5"/>
                </a:solidFill>
                <a:latin typeface="DM Sans" pitchFamily="34" charset="0"/>
                <a:ea typeface="DM Sans" pitchFamily="34" charset="-122"/>
                <a:cs typeface="DM Sans" pitchFamily="34" charset="-120"/>
              </a:rPr>
              <a:t>Superior e inferior se refieren a la posición por encima o por debajo de un punto de referencia.</a:t>
            </a:r>
            <a:endParaRPr lang="en-US" sz="1400" dirty="0"/>
          </a:p>
        </p:txBody>
      </p:sp>
      <p:sp>
        <p:nvSpPr>
          <p:cNvPr id="14" name="Text 11"/>
          <p:cNvSpPr/>
          <p:nvPr/>
        </p:nvSpPr>
        <p:spPr>
          <a:xfrm>
            <a:off x="5843054" y="4193075"/>
            <a:ext cx="2449235" cy="967740"/>
          </a:xfrm>
          <a:prstGeom prst="rect">
            <a:avLst/>
          </a:prstGeom>
          <a:noFill/>
          <a:ln/>
        </p:spPr>
        <p:txBody>
          <a:bodyPr wrap="square" lIns="0" tIns="0" rIns="0" bIns="0" rtlCol="0" anchor="t"/>
          <a:lstStyle/>
          <a:p>
            <a:pPr marL="342900" indent="-342900" algn="l">
              <a:lnSpc>
                <a:spcPts val="1900"/>
              </a:lnSpc>
              <a:buSzPct val="100000"/>
              <a:buChar char="•"/>
            </a:pPr>
            <a:r>
              <a:rPr lang="en-US" sz="1400" dirty="0">
                <a:solidFill>
                  <a:srgbClr val="FFE5E5"/>
                </a:solidFill>
                <a:latin typeface="DM Sans" pitchFamily="34" charset="0"/>
                <a:ea typeface="DM Sans" pitchFamily="34" charset="-122"/>
                <a:cs typeface="DM Sans" pitchFamily="34" charset="-120"/>
              </a:rPr>
              <a:t>Anterior y posterior indican si una estructura está hacia la parte frontal o trasera del cuerpo.</a:t>
            </a:r>
            <a:endParaRPr lang="en-US" sz="1400" dirty="0"/>
          </a:p>
        </p:txBody>
      </p:sp>
      <p:sp>
        <p:nvSpPr>
          <p:cNvPr id="15" name="Text 12"/>
          <p:cNvSpPr/>
          <p:nvPr/>
        </p:nvSpPr>
        <p:spPr>
          <a:xfrm>
            <a:off x="8911828" y="4247827"/>
            <a:ext cx="2449235" cy="967740"/>
          </a:xfrm>
          <a:prstGeom prst="rect">
            <a:avLst/>
          </a:prstGeom>
          <a:noFill/>
          <a:ln/>
        </p:spPr>
        <p:txBody>
          <a:bodyPr wrap="square" lIns="0" tIns="0" rIns="0" bIns="0" rtlCol="0" anchor="t"/>
          <a:lstStyle/>
          <a:p>
            <a:pPr marL="342900" indent="-342900" algn="l">
              <a:lnSpc>
                <a:spcPts val="1900"/>
              </a:lnSpc>
              <a:buSzPct val="100000"/>
              <a:buChar char="•"/>
            </a:pPr>
            <a:r>
              <a:rPr lang="en-US" sz="1400" dirty="0">
                <a:solidFill>
                  <a:srgbClr val="FFE5E5"/>
                </a:solidFill>
                <a:latin typeface="DM Sans" pitchFamily="34" charset="0"/>
                <a:ea typeface="DM Sans" pitchFamily="34" charset="-122"/>
                <a:cs typeface="DM Sans" pitchFamily="34" charset="-120"/>
              </a:rPr>
              <a:t>Medial y lateral describen si una estructura está cerca o lejos de la línea media del cuerpo.</a:t>
            </a:r>
            <a:endParaRPr lang="en-US" sz="1400" dirty="0"/>
          </a:p>
        </p:txBody>
      </p:sp>
      <p:sp>
        <p:nvSpPr>
          <p:cNvPr id="16" name="Text 13"/>
          <p:cNvSpPr/>
          <p:nvPr/>
        </p:nvSpPr>
        <p:spPr>
          <a:xfrm>
            <a:off x="6015395" y="6007656"/>
            <a:ext cx="8086011" cy="241935"/>
          </a:xfrm>
          <a:prstGeom prst="rect">
            <a:avLst/>
          </a:prstGeom>
          <a:noFill/>
          <a:ln/>
        </p:spPr>
        <p:txBody>
          <a:bodyPr wrap="none" lIns="0" tIns="0" rIns="0" bIns="0" rtlCol="0" anchor="t"/>
          <a:lstStyle/>
          <a:p>
            <a:pPr marL="0" indent="0" algn="l">
              <a:lnSpc>
                <a:spcPts val="1900"/>
              </a:lnSpc>
              <a:buNone/>
            </a:pPr>
            <a:r>
              <a:rPr lang="en-US" sz="1400" dirty="0">
                <a:solidFill>
                  <a:srgbClr val="FFE5E5"/>
                </a:solidFill>
                <a:latin typeface="DM Sans" pitchFamily="34" charset="0"/>
                <a:ea typeface="DM Sans" pitchFamily="34" charset="-122"/>
                <a:cs typeface="DM Sans" pitchFamily="34" charset="-120"/>
              </a:rPr>
              <a:t>Los planos anatómicos son los tres planos principales utilizados para visualizar y describir el cuerpo.</a:t>
            </a:r>
            <a:endParaRPr lang="en-US" sz="1400" dirty="0"/>
          </a:p>
        </p:txBody>
      </p:sp>
      <p:sp>
        <p:nvSpPr>
          <p:cNvPr id="17" name="Text 14"/>
          <p:cNvSpPr/>
          <p:nvPr/>
        </p:nvSpPr>
        <p:spPr>
          <a:xfrm>
            <a:off x="6015395" y="6419612"/>
            <a:ext cx="8086011" cy="241935"/>
          </a:xfrm>
          <a:prstGeom prst="rect">
            <a:avLst/>
          </a:prstGeom>
          <a:noFill/>
          <a:ln/>
        </p:spPr>
        <p:txBody>
          <a:bodyPr wrap="none" lIns="0" tIns="0" rIns="0" bIns="0" rtlCol="0" anchor="t"/>
          <a:lstStyle/>
          <a:p>
            <a:pPr marL="342900" indent="-342900" algn="l">
              <a:lnSpc>
                <a:spcPts val="1900"/>
              </a:lnSpc>
              <a:buSzPct val="100000"/>
              <a:buChar char="•"/>
            </a:pPr>
            <a:r>
              <a:rPr lang="en-US" sz="1400" dirty="0">
                <a:solidFill>
                  <a:srgbClr val="FFE5E5"/>
                </a:solidFill>
                <a:latin typeface="DM Sans" pitchFamily="34" charset="0"/>
                <a:ea typeface="DM Sans" pitchFamily="34" charset="-122"/>
                <a:cs typeface="DM Sans" pitchFamily="34" charset="-120"/>
              </a:rPr>
              <a:t>El plano sagital divide el cuerpo en mitades derecha e izquierda.</a:t>
            </a:r>
            <a:endParaRPr lang="en-US" sz="1400" dirty="0"/>
          </a:p>
        </p:txBody>
      </p:sp>
      <p:sp>
        <p:nvSpPr>
          <p:cNvPr id="18" name="Text 15"/>
          <p:cNvSpPr/>
          <p:nvPr/>
        </p:nvSpPr>
        <p:spPr>
          <a:xfrm>
            <a:off x="6015395" y="6714411"/>
            <a:ext cx="8086011" cy="241935"/>
          </a:xfrm>
          <a:prstGeom prst="rect">
            <a:avLst/>
          </a:prstGeom>
          <a:noFill/>
          <a:ln/>
        </p:spPr>
        <p:txBody>
          <a:bodyPr wrap="none" lIns="0" tIns="0" rIns="0" bIns="0" rtlCol="0" anchor="t"/>
          <a:lstStyle/>
          <a:p>
            <a:pPr marL="342900" indent="-342900" algn="l">
              <a:lnSpc>
                <a:spcPts val="1900"/>
              </a:lnSpc>
              <a:buSzPct val="100000"/>
              <a:buChar char="•"/>
            </a:pPr>
            <a:r>
              <a:rPr lang="en-US" sz="1400" dirty="0">
                <a:solidFill>
                  <a:srgbClr val="FFE5E5"/>
                </a:solidFill>
                <a:latin typeface="DM Sans" pitchFamily="34" charset="0"/>
                <a:ea typeface="DM Sans" pitchFamily="34" charset="-122"/>
                <a:cs typeface="DM Sans" pitchFamily="34" charset="-120"/>
              </a:rPr>
              <a:t>El plano coronal divide el cuerpo en partes anterior y posterior.</a:t>
            </a:r>
            <a:endParaRPr lang="en-US" sz="1400" dirty="0"/>
          </a:p>
        </p:txBody>
      </p:sp>
      <p:sp>
        <p:nvSpPr>
          <p:cNvPr id="19" name="Text 16"/>
          <p:cNvSpPr/>
          <p:nvPr/>
        </p:nvSpPr>
        <p:spPr>
          <a:xfrm>
            <a:off x="6015395" y="7009209"/>
            <a:ext cx="8086011" cy="241935"/>
          </a:xfrm>
          <a:prstGeom prst="rect">
            <a:avLst/>
          </a:prstGeom>
          <a:noFill/>
          <a:ln/>
        </p:spPr>
        <p:txBody>
          <a:bodyPr wrap="none" lIns="0" tIns="0" rIns="0" bIns="0" rtlCol="0" anchor="t"/>
          <a:lstStyle/>
          <a:p>
            <a:pPr marL="342900" indent="-342900" algn="l">
              <a:lnSpc>
                <a:spcPts val="1900"/>
              </a:lnSpc>
              <a:buSzPct val="100000"/>
              <a:buChar char="•"/>
            </a:pPr>
            <a:r>
              <a:rPr lang="en-US" sz="1400" dirty="0">
                <a:solidFill>
                  <a:srgbClr val="FFE5E5"/>
                </a:solidFill>
                <a:latin typeface="DM Sans" pitchFamily="34" charset="0"/>
                <a:ea typeface="DM Sans" pitchFamily="34" charset="-122"/>
                <a:cs typeface="DM Sans" pitchFamily="34" charset="-120"/>
              </a:rPr>
              <a:t>El plano transversal divide el cuerpo en secciones superior e inferior.</a:t>
            </a:r>
            <a:endParaRPr lang="en-US" sz="1400" dirty="0"/>
          </a:p>
        </p:txBody>
      </p:sp>
      <p:graphicFrame>
        <p:nvGraphicFramePr>
          <p:cNvPr id="20" name="Table 19">
            <a:extLst>
              <a:ext uri="{FF2B5EF4-FFF2-40B4-BE49-F238E27FC236}">
                <a16:creationId xmlns:a16="http://schemas.microsoft.com/office/drawing/2014/main" id="{44DD9D8B-BDEF-F7E4-4058-4CC7DA88D0CE}"/>
              </a:ext>
            </a:extLst>
          </p:cNvPr>
          <p:cNvGraphicFramePr>
            <a:graphicFrameLocks noGrp="1"/>
          </p:cNvGraphicFramePr>
          <p:nvPr>
            <p:extLst>
              <p:ext uri="{D42A27DB-BD31-4B8C-83A1-F6EECF244321}">
                <p14:modId xmlns:p14="http://schemas.microsoft.com/office/powerpoint/2010/main" val="2643496715"/>
              </p:ext>
            </p:extLst>
          </p:nvPr>
        </p:nvGraphicFramePr>
        <p:xfrm>
          <a:off x="5486400" y="7802820"/>
          <a:ext cx="9144000" cy="426780"/>
        </p:xfrm>
        <a:graphic>
          <a:graphicData uri="http://schemas.openxmlformats.org/drawingml/2006/table">
            <a:tbl>
              <a:tblPr firstRow="1" bandRow="1">
                <a:tableStyleId>{073A0DAA-6AF3-43AB-8588-CEC1D06C72B9}</a:tableStyleId>
              </a:tblPr>
              <a:tblGrid>
                <a:gridCol w="9144000">
                  <a:extLst>
                    <a:ext uri="{9D8B030D-6E8A-4147-A177-3AD203B41FA5}">
                      <a16:colId xmlns:a16="http://schemas.microsoft.com/office/drawing/2014/main" val="230883741"/>
                    </a:ext>
                  </a:extLst>
                </a:gridCol>
              </a:tblGrid>
              <a:tr h="426780">
                <a:tc>
                  <a:txBody>
                    <a:bodyPr/>
                    <a:lstStyle/>
                    <a:p>
                      <a:endParaRPr lang="en-US" dirty="0"/>
                    </a:p>
                  </a:txBody>
                  <a:tcPr/>
                </a:tc>
                <a:extLst>
                  <a:ext uri="{0D108BD9-81ED-4DB2-BD59-A6C34878D82A}">
                    <a16:rowId xmlns:a16="http://schemas.microsoft.com/office/drawing/2014/main" val="3630227935"/>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58309" y="1105733"/>
            <a:ext cx="12053054" cy="712708"/>
          </a:xfrm>
          <a:prstGeom prst="rect">
            <a:avLst/>
          </a:prstGeom>
          <a:noFill/>
          <a:ln/>
        </p:spPr>
        <p:txBody>
          <a:bodyPr wrap="none" lIns="0" tIns="0" rIns="0" bIns="0" rtlCol="0" anchor="t"/>
          <a:lstStyle/>
          <a:p>
            <a:pPr marL="0" indent="0" algn="l">
              <a:lnSpc>
                <a:spcPts val="5600"/>
              </a:lnSpc>
              <a:buNone/>
            </a:pPr>
            <a:r>
              <a:rPr lang="en-US" sz="4450" dirty="0">
                <a:solidFill>
                  <a:srgbClr val="FAEBEB"/>
                </a:solidFill>
                <a:latin typeface="Dela Gothic One" pitchFamily="34" charset="0"/>
                <a:ea typeface="Dela Gothic One" pitchFamily="34" charset="-122"/>
                <a:cs typeface="Dela Gothic One" pitchFamily="34" charset="-120"/>
              </a:rPr>
              <a:t>Niveles de Organización Estructural</a:t>
            </a:r>
            <a:endParaRPr lang="en-US" sz="4450" dirty="0"/>
          </a:p>
        </p:txBody>
      </p:sp>
      <p:pic>
        <p:nvPicPr>
          <p:cNvPr id="3" name="Image 0" descr="preencoded.png"/>
          <p:cNvPicPr>
            <a:picLocks noChangeAspect="1"/>
          </p:cNvPicPr>
          <p:nvPr/>
        </p:nvPicPr>
        <p:blipFill>
          <a:blip r:embed="rId3"/>
          <a:stretch>
            <a:fillRect/>
          </a:stretch>
        </p:blipFill>
        <p:spPr>
          <a:xfrm>
            <a:off x="758309" y="2251710"/>
            <a:ext cx="541615" cy="541615"/>
          </a:xfrm>
          <a:prstGeom prst="rect">
            <a:avLst/>
          </a:prstGeom>
        </p:spPr>
      </p:pic>
      <p:sp>
        <p:nvSpPr>
          <p:cNvPr id="4" name="Text 1"/>
          <p:cNvSpPr/>
          <p:nvPr/>
        </p:nvSpPr>
        <p:spPr>
          <a:xfrm>
            <a:off x="758309" y="3009900"/>
            <a:ext cx="2850713" cy="356235"/>
          </a:xfrm>
          <a:prstGeom prst="rect">
            <a:avLst/>
          </a:prstGeom>
          <a:noFill/>
          <a:ln/>
        </p:spPr>
        <p:txBody>
          <a:bodyPr wrap="none" lIns="0" tIns="0" rIns="0" bIns="0" rtlCol="0" anchor="t"/>
          <a:lstStyle/>
          <a:p>
            <a:pPr marL="0" indent="0" algn="l">
              <a:lnSpc>
                <a:spcPts val="2800"/>
              </a:lnSpc>
              <a:buNone/>
            </a:pPr>
            <a:r>
              <a:rPr lang="en-US" sz="2200" dirty="0">
                <a:solidFill>
                  <a:srgbClr val="FFE5E5"/>
                </a:solidFill>
                <a:latin typeface="Dela Gothic One" pitchFamily="34" charset="0"/>
                <a:ea typeface="Dela Gothic One" pitchFamily="34" charset="-122"/>
                <a:cs typeface="Dela Gothic One" pitchFamily="34" charset="-120"/>
              </a:rPr>
              <a:t>Nivel químico</a:t>
            </a:r>
            <a:endParaRPr lang="en-US" sz="2200" dirty="0"/>
          </a:p>
        </p:txBody>
      </p:sp>
      <p:sp>
        <p:nvSpPr>
          <p:cNvPr id="5" name="Text 2"/>
          <p:cNvSpPr/>
          <p:nvPr/>
        </p:nvSpPr>
        <p:spPr>
          <a:xfrm>
            <a:off x="758309" y="3496032"/>
            <a:ext cx="3034665" cy="693420"/>
          </a:xfrm>
          <a:prstGeom prst="rect">
            <a:avLst/>
          </a:prstGeom>
          <a:noFill/>
          <a:ln/>
        </p:spPr>
        <p:txBody>
          <a:bodyPr wrap="square" lIns="0" tIns="0" rIns="0" bIns="0" rtlCol="0" anchor="t"/>
          <a:lstStyle/>
          <a:p>
            <a:pPr marL="0" indent="0" algn="l">
              <a:lnSpc>
                <a:spcPts val="2700"/>
              </a:lnSpc>
              <a:buNone/>
            </a:pPr>
            <a:r>
              <a:rPr lang="en-US" sz="1700" dirty="0">
                <a:solidFill>
                  <a:srgbClr val="FFE5E5"/>
                </a:solidFill>
                <a:latin typeface="DM Sans" pitchFamily="34" charset="0"/>
                <a:ea typeface="DM Sans" pitchFamily="34" charset="-122"/>
                <a:cs typeface="DM Sans" pitchFamily="34" charset="-120"/>
              </a:rPr>
              <a:t>Átomos y moléculas esenciales para vida.</a:t>
            </a:r>
            <a:endParaRPr lang="en-US" sz="1700" dirty="0"/>
          </a:p>
        </p:txBody>
      </p:sp>
      <p:pic>
        <p:nvPicPr>
          <p:cNvPr id="6" name="Image 1" descr="preencoded.png"/>
          <p:cNvPicPr>
            <a:picLocks noChangeAspect="1"/>
          </p:cNvPicPr>
          <p:nvPr/>
        </p:nvPicPr>
        <p:blipFill>
          <a:blip r:embed="rId4"/>
          <a:stretch>
            <a:fillRect/>
          </a:stretch>
        </p:blipFill>
        <p:spPr>
          <a:xfrm>
            <a:off x="4117896" y="2251710"/>
            <a:ext cx="541615" cy="541615"/>
          </a:xfrm>
          <a:prstGeom prst="rect">
            <a:avLst/>
          </a:prstGeom>
        </p:spPr>
      </p:pic>
      <p:sp>
        <p:nvSpPr>
          <p:cNvPr id="7" name="Text 3"/>
          <p:cNvSpPr/>
          <p:nvPr/>
        </p:nvSpPr>
        <p:spPr>
          <a:xfrm>
            <a:off x="4117896" y="3009900"/>
            <a:ext cx="2850713" cy="356235"/>
          </a:xfrm>
          <a:prstGeom prst="rect">
            <a:avLst/>
          </a:prstGeom>
          <a:noFill/>
          <a:ln/>
        </p:spPr>
        <p:txBody>
          <a:bodyPr wrap="none" lIns="0" tIns="0" rIns="0" bIns="0" rtlCol="0" anchor="t"/>
          <a:lstStyle/>
          <a:p>
            <a:pPr marL="0" indent="0" algn="l">
              <a:lnSpc>
                <a:spcPts val="2800"/>
              </a:lnSpc>
              <a:buNone/>
            </a:pPr>
            <a:r>
              <a:rPr lang="en-US" sz="2200" dirty="0">
                <a:solidFill>
                  <a:srgbClr val="FFE5E5"/>
                </a:solidFill>
                <a:latin typeface="Dela Gothic One" pitchFamily="34" charset="0"/>
                <a:ea typeface="Dela Gothic One" pitchFamily="34" charset="-122"/>
                <a:cs typeface="Dela Gothic One" pitchFamily="34" charset="-120"/>
              </a:rPr>
              <a:t>Nivel celular</a:t>
            </a:r>
            <a:endParaRPr lang="en-US" sz="2200" dirty="0"/>
          </a:p>
        </p:txBody>
      </p:sp>
      <p:sp>
        <p:nvSpPr>
          <p:cNvPr id="8" name="Text 4"/>
          <p:cNvSpPr/>
          <p:nvPr/>
        </p:nvSpPr>
        <p:spPr>
          <a:xfrm>
            <a:off x="4117896" y="3496032"/>
            <a:ext cx="3034784" cy="693420"/>
          </a:xfrm>
          <a:prstGeom prst="rect">
            <a:avLst/>
          </a:prstGeom>
          <a:noFill/>
          <a:ln/>
        </p:spPr>
        <p:txBody>
          <a:bodyPr wrap="square" lIns="0" tIns="0" rIns="0" bIns="0" rtlCol="0" anchor="t"/>
          <a:lstStyle/>
          <a:p>
            <a:pPr marL="0" indent="0" algn="l">
              <a:lnSpc>
                <a:spcPts val="2700"/>
              </a:lnSpc>
              <a:buNone/>
            </a:pPr>
            <a:r>
              <a:rPr lang="en-US" sz="1700" dirty="0">
                <a:solidFill>
                  <a:srgbClr val="FFE5E5"/>
                </a:solidFill>
                <a:latin typeface="DM Sans" pitchFamily="34" charset="0"/>
                <a:ea typeface="DM Sans" pitchFamily="34" charset="-122"/>
                <a:cs typeface="DM Sans" pitchFamily="34" charset="-120"/>
              </a:rPr>
              <a:t>Células especializadas como músculo y nervios.</a:t>
            </a:r>
            <a:endParaRPr lang="en-US" sz="1700" dirty="0"/>
          </a:p>
        </p:txBody>
      </p:sp>
      <p:pic>
        <p:nvPicPr>
          <p:cNvPr id="9" name="Image 2" descr="preencoded.png"/>
          <p:cNvPicPr>
            <a:picLocks noChangeAspect="1"/>
          </p:cNvPicPr>
          <p:nvPr/>
        </p:nvPicPr>
        <p:blipFill>
          <a:blip r:embed="rId5"/>
          <a:stretch>
            <a:fillRect/>
          </a:stretch>
        </p:blipFill>
        <p:spPr>
          <a:xfrm>
            <a:off x="7477601" y="2251710"/>
            <a:ext cx="541615" cy="541615"/>
          </a:xfrm>
          <a:prstGeom prst="rect">
            <a:avLst/>
          </a:prstGeom>
        </p:spPr>
      </p:pic>
      <p:sp>
        <p:nvSpPr>
          <p:cNvPr id="10" name="Text 5"/>
          <p:cNvSpPr/>
          <p:nvPr/>
        </p:nvSpPr>
        <p:spPr>
          <a:xfrm>
            <a:off x="7477601" y="3009900"/>
            <a:ext cx="2850713" cy="356235"/>
          </a:xfrm>
          <a:prstGeom prst="rect">
            <a:avLst/>
          </a:prstGeom>
          <a:noFill/>
          <a:ln/>
        </p:spPr>
        <p:txBody>
          <a:bodyPr wrap="none" lIns="0" tIns="0" rIns="0" bIns="0" rtlCol="0" anchor="t"/>
          <a:lstStyle/>
          <a:p>
            <a:pPr marL="0" indent="0" algn="l">
              <a:lnSpc>
                <a:spcPts val="2800"/>
              </a:lnSpc>
              <a:buNone/>
            </a:pPr>
            <a:r>
              <a:rPr lang="en-US" sz="2200" dirty="0">
                <a:solidFill>
                  <a:srgbClr val="FFE5E5"/>
                </a:solidFill>
                <a:latin typeface="Dela Gothic One" pitchFamily="34" charset="0"/>
                <a:ea typeface="Dela Gothic One" pitchFamily="34" charset="-122"/>
                <a:cs typeface="Dela Gothic One" pitchFamily="34" charset="-120"/>
              </a:rPr>
              <a:t>Nivel tisular</a:t>
            </a:r>
            <a:endParaRPr lang="en-US" sz="2200" dirty="0"/>
          </a:p>
        </p:txBody>
      </p:sp>
      <p:sp>
        <p:nvSpPr>
          <p:cNvPr id="11" name="Text 6"/>
          <p:cNvSpPr/>
          <p:nvPr/>
        </p:nvSpPr>
        <p:spPr>
          <a:xfrm>
            <a:off x="7477601" y="3496032"/>
            <a:ext cx="3034784" cy="1040130"/>
          </a:xfrm>
          <a:prstGeom prst="rect">
            <a:avLst/>
          </a:prstGeom>
          <a:noFill/>
          <a:ln/>
        </p:spPr>
        <p:txBody>
          <a:bodyPr wrap="square" lIns="0" tIns="0" rIns="0" bIns="0" rtlCol="0" anchor="t"/>
          <a:lstStyle/>
          <a:p>
            <a:pPr marL="0" indent="0" algn="l">
              <a:lnSpc>
                <a:spcPts val="2700"/>
              </a:lnSpc>
              <a:buNone/>
            </a:pPr>
            <a:r>
              <a:rPr lang="en-US" sz="1700" dirty="0">
                <a:solidFill>
                  <a:srgbClr val="FFE5E5"/>
                </a:solidFill>
                <a:latin typeface="DM Sans" pitchFamily="34" charset="0"/>
                <a:ea typeface="DM Sans" pitchFamily="34" charset="-122"/>
                <a:cs typeface="DM Sans" pitchFamily="34" charset="-120"/>
              </a:rPr>
              <a:t>Tejidos como epitelial y conectivo que forman órganos.</a:t>
            </a:r>
            <a:endParaRPr lang="en-US" sz="1700" dirty="0"/>
          </a:p>
        </p:txBody>
      </p:sp>
      <p:pic>
        <p:nvPicPr>
          <p:cNvPr id="12" name="Image 3" descr="preencoded.png"/>
          <p:cNvPicPr>
            <a:picLocks noChangeAspect="1"/>
          </p:cNvPicPr>
          <p:nvPr/>
        </p:nvPicPr>
        <p:blipFill>
          <a:blip r:embed="rId6"/>
          <a:stretch>
            <a:fillRect/>
          </a:stretch>
        </p:blipFill>
        <p:spPr>
          <a:xfrm>
            <a:off x="10837307" y="2251710"/>
            <a:ext cx="541615" cy="541615"/>
          </a:xfrm>
          <a:prstGeom prst="rect">
            <a:avLst/>
          </a:prstGeom>
        </p:spPr>
      </p:pic>
      <p:sp>
        <p:nvSpPr>
          <p:cNvPr id="13" name="Text 7"/>
          <p:cNvSpPr/>
          <p:nvPr/>
        </p:nvSpPr>
        <p:spPr>
          <a:xfrm>
            <a:off x="10837307" y="3009900"/>
            <a:ext cx="2850713" cy="356235"/>
          </a:xfrm>
          <a:prstGeom prst="rect">
            <a:avLst/>
          </a:prstGeom>
          <a:noFill/>
          <a:ln/>
        </p:spPr>
        <p:txBody>
          <a:bodyPr wrap="none" lIns="0" tIns="0" rIns="0" bIns="0" rtlCol="0" anchor="t"/>
          <a:lstStyle/>
          <a:p>
            <a:pPr marL="0" indent="0" algn="l">
              <a:lnSpc>
                <a:spcPts val="2800"/>
              </a:lnSpc>
              <a:buNone/>
            </a:pPr>
            <a:r>
              <a:rPr lang="en-US" sz="2200" dirty="0">
                <a:solidFill>
                  <a:srgbClr val="FFE5E5"/>
                </a:solidFill>
                <a:latin typeface="Dela Gothic One" pitchFamily="34" charset="0"/>
                <a:ea typeface="Dela Gothic One" pitchFamily="34" charset="-122"/>
                <a:cs typeface="Dela Gothic One" pitchFamily="34" charset="-120"/>
              </a:rPr>
              <a:t>Nivel de órganos</a:t>
            </a:r>
            <a:endParaRPr lang="en-US" sz="2200" dirty="0"/>
          </a:p>
        </p:txBody>
      </p:sp>
      <p:sp>
        <p:nvSpPr>
          <p:cNvPr id="14" name="Text 8"/>
          <p:cNvSpPr/>
          <p:nvPr/>
        </p:nvSpPr>
        <p:spPr>
          <a:xfrm>
            <a:off x="10837307" y="3496032"/>
            <a:ext cx="3034784" cy="693420"/>
          </a:xfrm>
          <a:prstGeom prst="rect">
            <a:avLst/>
          </a:prstGeom>
          <a:noFill/>
          <a:ln/>
        </p:spPr>
        <p:txBody>
          <a:bodyPr wrap="square" lIns="0" tIns="0" rIns="0" bIns="0" rtlCol="0" anchor="t"/>
          <a:lstStyle/>
          <a:p>
            <a:pPr marL="0" indent="0" algn="l">
              <a:lnSpc>
                <a:spcPts val="2700"/>
              </a:lnSpc>
              <a:buNone/>
            </a:pPr>
            <a:r>
              <a:rPr lang="en-US" sz="1700" dirty="0">
                <a:solidFill>
                  <a:srgbClr val="FFE5E5"/>
                </a:solidFill>
                <a:latin typeface="DM Sans" pitchFamily="34" charset="0"/>
                <a:ea typeface="DM Sans" pitchFamily="34" charset="-122"/>
                <a:cs typeface="DM Sans" pitchFamily="34" charset="-120"/>
              </a:rPr>
              <a:t>Órganos vitales colaboran en sistemas funcionales.</a:t>
            </a:r>
            <a:endParaRPr lang="en-US" sz="1700" dirty="0"/>
          </a:p>
        </p:txBody>
      </p:sp>
      <p:pic>
        <p:nvPicPr>
          <p:cNvPr id="15" name="Image 4" descr="preencoded.png"/>
          <p:cNvPicPr>
            <a:picLocks noChangeAspect="1"/>
          </p:cNvPicPr>
          <p:nvPr/>
        </p:nvPicPr>
        <p:blipFill>
          <a:blip r:embed="rId7"/>
          <a:stretch>
            <a:fillRect/>
          </a:stretch>
        </p:blipFill>
        <p:spPr>
          <a:xfrm>
            <a:off x="758309" y="5186124"/>
            <a:ext cx="541615" cy="541615"/>
          </a:xfrm>
          <a:prstGeom prst="rect">
            <a:avLst/>
          </a:prstGeom>
        </p:spPr>
      </p:pic>
      <p:sp>
        <p:nvSpPr>
          <p:cNvPr id="16" name="Text 9"/>
          <p:cNvSpPr/>
          <p:nvPr/>
        </p:nvSpPr>
        <p:spPr>
          <a:xfrm>
            <a:off x="758309" y="5944314"/>
            <a:ext cx="2850713" cy="356235"/>
          </a:xfrm>
          <a:prstGeom prst="rect">
            <a:avLst/>
          </a:prstGeom>
          <a:noFill/>
          <a:ln/>
        </p:spPr>
        <p:txBody>
          <a:bodyPr wrap="none" lIns="0" tIns="0" rIns="0" bIns="0" rtlCol="0" anchor="t"/>
          <a:lstStyle/>
          <a:p>
            <a:pPr marL="0" indent="0" algn="l">
              <a:lnSpc>
                <a:spcPts val="2800"/>
              </a:lnSpc>
              <a:buNone/>
            </a:pPr>
            <a:r>
              <a:rPr lang="en-US" sz="2200" dirty="0">
                <a:solidFill>
                  <a:srgbClr val="FFE5E5"/>
                </a:solidFill>
                <a:latin typeface="Dela Gothic One" pitchFamily="34" charset="0"/>
                <a:ea typeface="Dela Gothic One" pitchFamily="34" charset="-122"/>
                <a:cs typeface="Dela Gothic One" pitchFamily="34" charset="-120"/>
              </a:rPr>
              <a:t>Nivel sistémico</a:t>
            </a:r>
            <a:endParaRPr lang="en-US" sz="2200" dirty="0"/>
          </a:p>
        </p:txBody>
      </p:sp>
      <p:sp>
        <p:nvSpPr>
          <p:cNvPr id="17" name="Text 10"/>
          <p:cNvSpPr/>
          <p:nvPr/>
        </p:nvSpPr>
        <p:spPr>
          <a:xfrm>
            <a:off x="758309" y="6430447"/>
            <a:ext cx="3034665" cy="693420"/>
          </a:xfrm>
          <a:prstGeom prst="rect">
            <a:avLst/>
          </a:prstGeom>
          <a:noFill/>
          <a:ln/>
        </p:spPr>
        <p:txBody>
          <a:bodyPr wrap="square" lIns="0" tIns="0" rIns="0" bIns="0" rtlCol="0" anchor="t"/>
          <a:lstStyle/>
          <a:p>
            <a:pPr marL="0" indent="0" algn="l">
              <a:lnSpc>
                <a:spcPts val="2700"/>
              </a:lnSpc>
              <a:buNone/>
            </a:pPr>
            <a:r>
              <a:rPr lang="en-US" sz="1700" dirty="0">
                <a:solidFill>
                  <a:srgbClr val="FFE5E5"/>
                </a:solidFill>
                <a:latin typeface="DM Sans" pitchFamily="34" charset="0"/>
                <a:ea typeface="DM Sans" pitchFamily="34" charset="-122"/>
                <a:cs typeface="DM Sans" pitchFamily="34" charset="-120"/>
              </a:rPr>
              <a:t>Sistemas combinan órganos para funciones complejas.</a:t>
            </a:r>
            <a:endParaRPr lang="en-US" sz="1700" dirty="0"/>
          </a:p>
        </p:txBody>
      </p:sp>
      <p:graphicFrame>
        <p:nvGraphicFramePr>
          <p:cNvPr id="18" name="Table 17">
            <a:extLst>
              <a:ext uri="{FF2B5EF4-FFF2-40B4-BE49-F238E27FC236}">
                <a16:creationId xmlns:a16="http://schemas.microsoft.com/office/drawing/2014/main" id="{3D59D5D5-C08B-8EF5-EA44-ACB30E4BB72E}"/>
              </a:ext>
            </a:extLst>
          </p:cNvPr>
          <p:cNvGraphicFramePr>
            <a:graphicFrameLocks noGrp="1"/>
          </p:cNvGraphicFramePr>
          <p:nvPr>
            <p:extLst>
              <p:ext uri="{D42A27DB-BD31-4B8C-83A1-F6EECF244321}">
                <p14:modId xmlns:p14="http://schemas.microsoft.com/office/powerpoint/2010/main" val="2643496715"/>
              </p:ext>
            </p:extLst>
          </p:nvPr>
        </p:nvGraphicFramePr>
        <p:xfrm>
          <a:off x="5486400" y="7802820"/>
          <a:ext cx="9144000" cy="426780"/>
        </p:xfrm>
        <a:graphic>
          <a:graphicData uri="http://schemas.openxmlformats.org/drawingml/2006/table">
            <a:tbl>
              <a:tblPr firstRow="1" bandRow="1">
                <a:tableStyleId>{073A0DAA-6AF3-43AB-8588-CEC1D06C72B9}</a:tableStyleId>
              </a:tblPr>
              <a:tblGrid>
                <a:gridCol w="9144000">
                  <a:extLst>
                    <a:ext uri="{9D8B030D-6E8A-4147-A177-3AD203B41FA5}">
                      <a16:colId xmlns:a16="http://schemas.microsoft.com/office/drawing/2014/main" val="230883741"/>
                    </a:ext>
                  </a:extLst>
                </a:gridCol>
              </a:tblGrid>
              <a:tr h="426780">
                <a:tc>
                  <a:txBody>
                    <a:bodyPr/>
                    <a:lstStyle/>
                    <a:p>
                      <a:endParaRPr lang="en-US" dirty="0"/>
                    </a:p>
                  </a:txBody>
                  <a:tcPr/>
                </a:tc>
                <a:extLst>
                  <a:ext uri="{0D108BD9-81ED-4DB2-BD59-A6C34878D82A}">
                    <a16:rowId xmlns:a16="http://schemas.microsoft.com/office/drawing/2014/main" val="363022793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44709" y="996077"/>
            <a:ext cx="5701546" cy="712708"/>
          </a:xfrm>
          <a:prstGeom prst="rect">
            <a:avLst/>
          </a:prstGeom>
          <a:noFill/>
          <a:ln/>
        </p:spPr>
        <p:txBody>
          <a:bodyPr wrap="none" lIns="0" tIns="0" rIns="0" bIns="0" rtlCol="0" anchor="t"/>
          <a:lstStyle/>
          <a:p>
            <a:pPr marL="0" indent="0" algn="l">
              <a:lnSpc>
                <a:spcPts val="5600"/>
              </a:lnSpc>
              <a:buNone/>
            </a:pPr>
            <a:r>
              <a:rPr lang="en-US" sz="4450" dirty="0">
                <a:solidFill>
                  <a:srgbClr val="FAEBEB"/>
                </a:solidFill>
                <a:latin typeface="Dela Gothic One" pitchFamily="34" charset="0"/>
                <a:ea typeface="Dela Gothic One" pitchFamily="34" charset="-122"/>
                <a:cs typeface="Dela Gothic One" pitchFamily="34" charset="-120"/>
              </a:rPr>
              <a:t>Homeostasis</a:t>
            </a:r>
            <a:endParaRPr lang="en-US" sz="4450" dirty="0"/>
          </a:p>
        </p:txBody>
      </p:sp>
      <p:pic>
        <p:nvPicPr>
          <p:cNvPr id="4" name="Image 1" descr="preencoded.png"/>
          <p:cNvPicPr>
            <a:picLocks noChangeAspect="1"/>
          </p:cNvPicPr>
          <p:nvPr/>
        </p:nvPicPr>
        <p:blipFill>
          <a:blip r:embed="rId4"/>
          <a:stretch>
            <a:fillRect/>
          </a:stretch>
        </p:blipFill>
        <p:spPr>
          <a:xfrm>
            <a:off x="6244709" y="2033707"/>
            <a:ext cx="1083231" cy="1299924"/>
          </a:xfrm>
          <a:prstGeom prst="rect">
            <a:avLst/>
          </a:prstGeom>
        </p:spPr>
      </p:pic>
      <p:sp>
        <p:nvSpPr>
          <p:cNvPr id="5" name="Text 1"/>
          <p:cNvSpPr/>
          <p:nvPr/>
        </p:nvSpPr>
        <p:spPr>
          <a:xfrm>
            <a:off x="7652861" y="2250281"/>
            <a:ext cx="4751903" cy="356235"/>
          </a:xfrm>
          <a:prstGeom prst="rect">
            <a:avLst/>
          </a:prstGeom>
          <a:noFill/>
          <a:ln/>
        </p:spPr>
        <p:txBody>
          <a:bodyPr wrap="none" lIns="0" tIns="0" rIns="0" bIns="0" rtlCol="0" anchor="t"/>
          <a:lstStyle/>
          <a:p>
            <a:pPr marL="0" indent="0" algn="l">
              <a:lnSpc>
                <a:spcPts val="2800"/>
              </a:lnSpc>
              <a:buNone/>
            </a:pPr>
            <a:r>
              <a:rPr lang="en-US" sz="2200" dirty="0">
                <a:solidFill>
                  <a:srgbClr val="FFE5E5"/>
                </a:solidFill>
                <a:latin typeface="Dela Gothic One" pitchFamily="34" charset="0"/>
                <a:ea typeface="Dela Gothic One" pitchFamily="34" charset="-122"/>
                <a:cs typeface="Dela Gothic One" pitchFamily="34" charset="-120"/>
              </a:rPr>
              <a:t>Mantenimiento del equilibrio</a:t>
            </a:r>
            <a:endParaRPr lang="en-US" sz="2200" dirty="0"/>
          </a:p>
        </p:txBody>
      </p:sp>
      <p:sp>
        <p:nvSpPr>
          <p:cNvPr id="6" name="Text 2"/>
          <p:cNvSpPr/>
          <p:nvPr/>
        </p:nvSpPr>
        <p:spPr>
          <a:xfrm>
            <a:off x="7652861" y="2736413"/>
            <a:ext cx="6219230" cy="346710"/>
          </a:xfrm>
          <a:prstGeom prst="rect">
            <a:avLst/>
          </a:prstGeom>
          <a:noFill/>
          <a:ln/>
        </p:spPr>
        <p:txBody>
          <a:bodyPr wrap="none" lIns="0" tIns="0" rIns="0" bIns="0" rtlCol="0" anchor="t"/>
          <a:lstStyle/>
          <a:p>
            <a:pPr marL="0" indent="0" algn="l">
              <a:lnSpc>
                <a:spcPts val="2700"/>
              </a:lnSpc>
              <a:buNone/>
            </a:pPr>
            <a:r>
              <a:rPr lang="en-US" sz="1700" dirty="0">
                <a:solidFill>
                  <a:srgbClr val="FFE5E5"/>
                </a:solidFill>
                <a:latin typeface="DM Sans" pitchFamily="34" charset="0"/>
                <a:ea typeface="DM Sans" pitchFamily="34" charset="-122"/>
                <a:cs typeface="DM Sans" pitchFamily="34" charset="-120"/>
              </a:rPr>
              <a:t>Homeostasis asegura condiciones internas estables.</a:t>
            </a:r>
            <a:endParaRPr lang="en-US" sz="1700" dirty="0"/>
          </a:p>
        </p:txBody>
      </p:sp>
      <p:pic>
        <p:nvPicPr>
          <p:cNvPr id="7" name="Image 2" descr="preencoded.png"/>
          <p:cNvPicPr>
            <a:picLocks noChangeAspect="1"/>
          </p:cNvPicPr>
          <p:nvPr/>
        </p:nvPicPr>
        <p:blipFill>
          <a:blip r:embed="rId5"/>
          <a:stretch>
            <a:fillRect/>
          </a:stretch>
        </p:blipFill>
        <p:spPr>
          <a:xfrm>
            <a:off x="6244709" y="3333631"/>
            <a:ext cx="1083231" cy="1299924"/>
          </a:xfrm>
          <a:prstGeom prst="rect">
            <a:avLst/>
          </a:prstGeom>
        </p:spPr>
      </p:pic>
      <p:sp>
        <p:nvSpPr>
          <p:cNvPr id="8" name="Text 3"/>
          <p:cNvSpPr/>
          <p:nvPr/>
        </p:nvSpPr>
        <p:spPr>
          <a:xfrm>
            <a:off x="7652861" y="3550206"/>
            <a:ext cx="4680942" cy="356235"/>
          </a:xfrm>
          <a:prstGeom prst="rect">
            <a:avLst/>
          </a:prstGeom>
          <a:noFill/>
          <a:ln/>
        </p:spPr>
        <p:txBody>
          <a:bodyPr wrap="none" lIns="0" tIns="0" rIns="0" bIns="0" rtlCol="0" anchor="t"/>
          <a:lstStyle/>
          <a:p>
            <a:pPr marL="0" indent="0" algn="l">
              <a:lnSpc>
                <a:spcPts val="2800"/>
              </a:lnSpc>
              <a:buNone/>
            </a:pPr>
            <a:r>
              <a:rPr lang="en-US" sz="2200" dirty="0">
                <a:solidFill>
                  <a:srgbClr val="FFE5E5"/>
                </a:solidFill>
                <a:latin typeface="Dela Gothic One" pitchFamily="34" charset="0"/>
                <a:ea typeface="Dela Gothic One" pitchFamily="34" charset="-122"/>
                <a:cs typeface="Dela Gothic One" pitchFamily="34" charset="-120"/>
              </a:rPr>
              <a:t>Retroalimentación negativa</a:t>
            </a:r>
            <a:endParaRPr lang="en-US" sz="2200" dirty="0"/>
          </a:p>
        </p:txBody>
      </p:sp>
      <p:sp>
        <p:nvSpPr>
          <p:cNvPr id="9" name="Text 4"/>
          <p:cNvSpPr/>
          <p:nvPr/>
        </p:nvSpPr>
        <p:spPr>
          <a:xfrm>
            <a:off x="7652861" y="4036338"/>
            <a:ext cx="6219230" cy="346710"/>
          </a:xfrm>
          <a:prstGeom prst="rect">
            <a:avLst/>
          </a:prstGeom>
          <a:noFill/>
          <a:ln/>
        </p:spPr>
        <p:txBody>
          <a:bodyPr wrap="none" lIns="0" tIns="0" rIns="0" bIns="0" rtlCol="0" anchor="t"/>
          <a:lstStyle/>
          <a:p>
            <a:pPr marL="0" indent="0" algn="l">
              <a:lnSpc>
                <a:spcPts val="2700"/>
              </a:lnSpc>
              <a:buNone/>
            </a:pPr>
            <a:r>
              <a:rPr lang="en-US" sz="1700" dirty="0">
                <a:solidFill>
                  <a:srgbClr val="FFE5E5"/>
                </a:solidFill>
                <a:latin typeface="DM Sans" pitchFamily="34" charset="0"/>
                <a:ea typeface="DM Sans" pitchFamily="34" charset="-122"/>
                <a:cs typeface="DM Sans" pitchFamily="34" charset="-120"/>
              </a:rPr>
              <a:t>Corrige desviaciones para mantener estabilidad.</a:t>
            </a:r>
            <a:endParaRPr lang="en-US" sz="1700" dirty="0"/>
          </a:p>
        </p:txBody>
      </p:sp>
      <p:pic>
        <p:nvPicPr>
          <p:cNvPr id="10" name="Image 3" descr="preencoded.png"/>
          <p:cNvPicPr>
            <a:picLocks noChangeAspect="1"/>
          </p:cNvPicPr>
          <p:nvPr/>
        </p:nvPicPr>
        <p:blipFill>
          <a:blip r:embed="rId6"/>
          <a:stretch>
            <a:fillRect/>
          </a:stretch>
        </p:blipFill>
        <p:spPr>
          <a:xfrm>
            <a:off x="6244709" y="4633555"/>
            <a:ext cx="1083231" cy="1299924"/>
          </a:xfrm>
          <a:prstGeom prst="rect">
            <a:avLst/>
          </a:prstGeom>
        </p:spPr>
      </p:pic>
      <p:sp>
        <p:nvSpPr>
          <p:cNvPr id="11" name="Text 5"/>
          <p:cNvSpPr/>
          <p:nvPr/>
        </p:nvSpPr>
        <p:spPr>
          <a:xfrm>
            <a:off x="7652861" y="4850130"/>
            <a:ext cx="4573191" cy="356235"/>
          </a:xfrm>
          <a:prstGeom prst="rect">
            <a:avLst/>
          </a:prstGeom>
          <a:noFill/>
          <a:ln/>
        </p:spPr>
        <p:txBody>
          <a:bodyPr wrap="none" lIns="0" tIns="0" rIns="0" bIns="0" rtlCol="0" anchor="t"/>
          <a:lstStyle/>
          <a:p>
            <a:pPr marL="0" indent="0" algn="l">
              <a:lnSpc>
                <a:spcPts val="2800"/>
              </a:lnSpc>
              <a:buNone/>
            </a:pPr>
            <a:r>
              <a:rPr lang="en-US" sz="2200" dirty="0">
                <a:solidFill>
                  <a:srgbClr val="FFE5E5"/>
                </a:solidFill>
                <a:latin typeface="Dela Gothic One" pitchFamily="34" charset="0"/>
                <a:ea typeface="Dela Gothic One" pitchFamily="34" charset="-122"/>
                <a:cs typeface="Dela Gothic One" pitchFamily="34" charset="-120"/>
              </a:rPr>
              <a:t>Retroalimentación positiva</a:t>
            </a:r>
            <a:endParaRPr lang="en-US" sz="2200" dirty="0"/>
          </a:p>
        </p:txBody>
      </p:sp>
      <p:sp>
        <p:nvSpPr>
          <p:cNvPr id="12" name="Text 6"/>
          <p:cNvSpPr/>
          <p:nvPr/>
        </p:nvSpPr>
        <p:spPr>
          <a:xfrm>
            <a:off x="7652861" y="5336262"/>
            <a:ext cx="6219230" cy="346710"/>
          </a:xfrm>
          <a:prstGeom prst="rect">
            <a:avLst/>
          </a:prstGeom>
          <a:noFill/>
          <a:ln/>
        </p:spPr>
        <p:txBody>
          <a:bodyPr wrap="none" lIns="0" tIns="0" rIns="0" bIns="0" rtlCol="0" anchor="t"/>
          <a:lstStyle/>
          <a:p>
            <a:pPr marL="0" indent="0" algn="l">
              <a:lnSpc>
                <a:spcPts val="2700"/>
              </a:lnSpc>
              <a:buNone/>
            </a:pPr>
            <a:r>
              <a:rPr lang="en-US" sz="1700" dirty="0">
                <a:solidFill>
                  <a:srgbClr val="FFE5E5"/>
                </a:solidFill>
                <a:latin typeface="DM Sans" pitchFamily="34" charset="0"/>
                <a:ea typeface="DM Sans" pitchFamily="34" charset="-122"/>
                <a:cs typeface="DM Sans" pitchFamily="34" charset="-120"/>
              </a:rPr>
              <a:t>Amplifica respuestas para procesos específicos.</a:t>
            </a:r>
            <a:endParaRPr lang="en-US" sz="1700" dirty="0"/>
          </a:p>
        </p:txBody>
      </p:sp>
      <p:pic>
        <p:nvPicPr>
          <p:cNvPr id="13" name="Image 4" descr="preencoded.png"/>
          <p:cNvPicPr>
            <a:picLocks noChangeAspect="1"/>
          </p:cNvPicPr>
          <p:nvPr/>
        </p:nvPicPr>
        <p:blipFill>
          <a:blip r:embed="rId7"/>
          <a:stretch>
            <a:fillRect/>
          </a:stretch>
        </p:blipFill>
        <p:spPr>
          <a:xfrm>
            <a:off x="6244709" y="5933480"/>
            <a:ext cx="1083231" cy="1299924"/>
          </a:xfrm>
          <a:prstGeom prst="rect">
            <a:avLst/>
          </a:prstGeom>
        </p:spPr>
      </p:pic>
      <p:sp>
        <p:nvSpPr>
          <p:cNvPr id="14" name="Text 7"/>
          <p:cNvSpPr/>
          <p:nvPr/>
        </p:nvSpPr>
        <p:spPr>
          <a:xfrm>
            <a:off x="7652861" y="6150054"/>
            <a:ext cx="2850713" cy="356235"/>
          </a:xfrm>
          <a:prstGeom prst="rect">
            <a:avLst/>
          </a:prstGeom>
          <a:noFill/>
          <a:ln/>
        </p:spPr>
        <p:txBody>
          <a:bodyPr wrap="none" lIns="0" tIns="0" rIns="0" bIns="0" rtlCol="0" anchor="t"/>
          <a:lstStyle/>
          <a:p>
            <a:pPr marL="0" indent="0" algn="l">
              <a:lnSpc>
                <a:spcPts val="2800"/>
              </a:lnSpc>
              <a:buNone/>
            </a:pPr>
            <a:r>
              <a:rPr lang="en-US" sz="2200" dirty="0">
                <a:solidFill>
                  <a:srgbClr val="FFE5E5"/>
                </a:solidFill>
                <a:latin typeface="Dela Gothic One" pitchFamily="34" charset="0"/>
                <a:ea typeface="Dela Gothic One" pitchFamily="34" charset="-122"/>
                <a:cs typeface="Dela Gothic One" pitchFamily="34" charset="-120"/>
              </a:rPr>
              <a:t>Ejemplos vitales</a:t>
            </a:r>
            <a:endParaRPr lang="en-US" sz="2200" dirty="0"/>
          </a:p>
        </p:txBody>
      </p:sp>
      <p:sp>
        <p:nvSpPr>
          <p:cNvPr id="15" name="Text 8"/>
          <p:cNvSpPr/>
          <p:nvPr/>
        </p:nvSpPr>
        <p:spPr>
          <a:xfrm>
            <a:off x="7652861" y="6636187"/>
            <a:ext cx="6219230" cy="346710"/>
          </a:xfrm>
          <a:prstGeom prst="rect">
            <a:avLst/>
          </a:prstGeom>
          <a:noFill/>
          <a:ln/>
        </p:spPr>
        <p:txBody>
          <a:bodyPr wrap="none" lIns="0" tIns="0" rIns="0" bIns="0" rtlCol="0" anchor="t"/>
          <a:lstStyle/>
          <a:p>
            <a:pPr marL="0" indent="0" algn="l">
              <a:lnSpc>
                <a:spcPts val="2700"/>
              </a:lnSpc>
              <a:buNone/>
            </a:pPr>
            <a:r>
              <a:rPr lang="en-US" sz="1700" dirty="0">
                <a:solidFill>
                  <a:srgbClr val="FFE5E5"/>
                </a:solidFill>
                <a:latin typeface="DM Sans" pitchFamily="34" charset="0"/>
                <a:ea typeface="DM Sans" pitchFamily="34" charset="-122"/>
                <a:cs typeface="DM Sans" pitchFamily="34" charset="-120"/>
              </a:rPr>
              <a:t>Regulación de temperatura y presión arterial constante.</a:t>
            </a:r>
            <a:endParaRPr lang="en-US" sz="1700" dirty="0"/>
          </a:p>
        </p:txBody>
      </p:sp>
      <p:graphicFrame>
        <p:nvGraphicFramePr>
          <p:cNvPr id="16" name="Table 15">
            <a:extLst>
              <a:ext uri="{FF2B5EF4-FFF2-40B4-BE49-F238E27FC236}">
                <a16:creationId xmlns:a16="http://schemas.microsoft.com/office/drawing/2014/main" id="{B8C067CC-18EE-DAEF-87A9-95013287D600}"/>
              </a:ext>
            </a:extLst>
          </p:cNvPr>
          <p:cNvGraphicFramePr>
            <a:graphicFrameLocks noGrp="1"/>
          </p:cNvGraphicFramePr>
          <p:nvPr>
            <p:extLst>
              <p:ext uri="{D42A27DB-BD31-4B8C-83A1-F6EECF244321}">
                <p14:modId xmlns:p14="http://schemas.microsoft.com/office/powerpoint/2010/main" val="2643496715"/>
              </p:ext>
            </p:extLst>
          </p:nvPr>
        </p:nvGraphicFramePr>
        <p:xfrm>
          <a:off x="5486400" y="7802820"/>
          <a:ext cx="9144000" cy="426780"/>
        </p:xfrm>
        <a:graphic>
          <a:graphicData uri="http://schemas.openxmlformats.org/drawingml/2006/table">
            <a:tbl>
              <a:tblPr firstRow="1" bandRow="1">
                <a:tableStyleId>{073A0DAA-6AF3-43AB-8588-CEC1D06C72B9}</a:tableStyleId>
              </a:tblPr>
              <a:tblGrid>
                <a:gridCol w="9144000">
                  <a:extLst>
                    <a:ext uri="{9D8B030D-6E8A-4147-A177-3AD203B41FA5}">
                      <a16:colId xmlns:a16="http://schemas.microsoft.com/office/drawing/2014/main" val="230883741"/>
                    </a:ext>
                  </a:extLst>
                </a:gridCol>
              </a:tblGrid>
              <a:tr h="426780">
                <a:tc>
                  <a:txBody>
                    <a:bodyPr/>
                    <a:lstStyle/>
                    <a:p>
                      <a:endParaRPr lang="en-US" dirty="0"/>
                    </a:p>
                  </a:txBody>
                  <a:tcPr/>
                </a:tc>
                <a:extLst>
                  <a:ext uri="{0D108BD9-81ED-4DB2-BD59-A6C34878D82A}">
                    <a16:rowId xmlns:a16="http://schemas.microsoft.com/office/drawing/2014/main" val="3630227935"/>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5040</TotalTime>
  <Words>636</Words>
  <Application>Microsoft Office PowerPoint</Application>
  <PresentationFormat>Custom</PresentationFormat>
  <Paragraphs>66</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Dela Gothic One</vt:lpstr>
      <vt:lpstr>DM Sans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Vane Carvajal</cp:lastModifiedBy>
  <cp:revision>4</cp:revision>
  <dcterms:created xsi:type="dcterms:W3CDTF">2025-04-23T17:08:37Z</dcterms:created>
  <dcterms:modified xsi:type="dcterms:W3CDTF">2025-04-28T17:16:04Z</dcterms:modified>
</cp:coreProperties>
</file>