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61" r:id="rId4"/>
    <p:sldId id="264" r:id="rId5"/>
    <p:sldId id="263" r:id="rId6"/>
    <p:sldId id="265" r:id="rId7"/>
    <p:sldId id="266" r:id="rId8"/>
    <p:sldId id="267" r:id="rId9"/>
    <p:sldId id="268" r:id="rId10"/>
    <p:sldId id="269" r:id="rId11"/>
    <p:sldId id="273" r:id="rId12"/>
    <p:sldId id="274" r:id="rId13"/>
    <p:sldId id="275" r:id="rId14"/>
    <p:sldId id="276" r:id="rId15"/>
    <p:sldId id="270" r:id="rId16"/>
    <p:sldId id="271" r:id="rId17"/>
    <p:sldId id="277" r:id="rId18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F49368-C397-4557-A349-384AFBCCB4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6141420-A748-427F-931D-8954EDF863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BB972E-DEC9-4E1A-B831-755CF3A58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282F-C023-4491-AD28-74EF8D416E6F}" type="datetimeFigureOut">
              <a:rPr lang="es-EC" smtClean="0"/>
              <a:t>1/11/2024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C87961-28CD-4BDD-9CA1-18AF1C9D6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FFD945-AA1A-4337-99A4-7BA4F1979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B9588-19FA-4F0B-A26D-0BD6E42A1AB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53409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1D10C2-1979-41E1-A793-349221AB0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BAA38D4-257D-4D5D-809F-DC47F5873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80F2F3-B058-4DCD-AF4F-4FC89FFE0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282F-C023-4491-AD28-74EF8D416E6F}" type="datetimeFigureOut">
              <a:rPr lang="es-EC" smtClean="0"/>
              <a:t>1/11/2024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D0573C-1252-43A7-9436-BA3F16676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D169E7-DEA7-4EFB-9CD6-63E83B556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B9588-19FA-4F0B-A26D-0BD6E42A1AB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02840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2E2BB1F-141F-497D-99F2-18E2E6BF84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B965C35-A26B-48E1-8F2F-D8399C6496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2117D7-9E67-4B0C-93B0-7095E30F5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282F-C023-4491-AD28-74EF8D416E6F}" type="datetimeFigureOut">
              <a:rPr lang="es-EC" smtClean="0"/>
              <a:t>1/11/2024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99F51C-F45A-4C88-A844-4B7CDBC44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B697D3-920C-42EF-B89B-46F27F5DF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B9588-19FA-4F0B-A26D-0BD6E42A1AB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45111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A5BD99-C013-483F-8553-E58A2A7FA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927706-DADD-4206-ACA8-DC127B410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E07E29-4629-4E65-8029-CF4EAF1A1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282F-C023-4491-AD28-74EF8D416E6F}" type="datetimeFigureOut">
              <a:rPr lang="es-EC" smtClean="0"/>
              <a:t>1/11/2024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4CBB86-3E5D-43C3-B0CD-396212DE5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9AFA53-F1D9-4EDC-BCCB-F9D077124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B9588-19FA-4F0B-A26D-0BD6E42A1AB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0834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5E9039-D3B6-4294-8B6D-0ECA2C9ED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A65E052-E893-4410-AE7D-2DAE845C1E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B12AB2-2DB0-4323-AE7F-F070A67B2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282F-C023-4491-AD28-74EF8D416E6F}" type="datetimeFigureOut">
              <a:rPr lang="es-EC" smtClean="0"/>
              <a:t>1/11/2024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C7FF31-51ED-4097-8D36-BF2D5950F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07173F-1869-44AB-A32F-76AD3F821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B9588-19FA-4F0B-A26D-0BD6E42A1AB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55568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291683-6646-4834-AB8B-9AF78F521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234F3D-5CB4-4BCD-9B26-5B386DE6FD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40B001E-88B5-4243-85AC-E336B6CFD5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F5F53C-14D0-4F0C-8B9F-03948CB54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282F-C023-4491-AD28-74EF8D416E6F}" type="datetimeFigureOut">
              <a:rPr lang="es-EC" smtClean="0"/>
              <a:t>1/11/2024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2C07911-7700-4F5D-A385-754B59FC7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F889893-6CB8-4BDF-BD54-64142A775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B9588-19FA-4F0B-A26D-0BD6E42A1AB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6787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6A9291-5E30-4F2F-818F-BC726C87E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0266A90-42E7-4007-9ED7-E674550FE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54B3176-5E6E-4FF7-8243-42CB3C7D38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1798228-A0BB-48E6-8269-6EC02AB31E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99F8CD9-9BDB-4F0A-844E-5D3D401427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371800A-63F7-4FFA-BB9C-4BC810602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282F-C023-4491-AD28-74EF8D416E6F}" type="datetimeFigureOut">
              <a:rPr lang="es-EC" smtClean="0"/>
              <a:t>1/11/2024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EFB175B-2D69-4154-8CCE-90F18934E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EB0F5E7-BE6D-44BD-B17D-37F3244DD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B9588-19FA-4F0B-A26D-0BD6E42A1AB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92640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B61756-FDCE-4FFD-94FA-43C2C1ED8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14CC9C5-96DA-45AF-BF1F-016215635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282F-C023-4491-AD28-74EF8D416E6F}" type="datetimeFigureOut">
              <a:rPr lang="es-EC" smtClean="0"/>
              <a:t>1/11/2024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C640E87-BAEB-42C3-B5D4-A0F1D5FC8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062E652-2571-4B3D-A4F1-0D464B4C7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B9588-19FA-4F0B-A26D-0BD6E42A1AB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7000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C955B5F-85A4-4D89-9902-F8703F2FA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282F-C023-4491-AD28-74EF8D416E6F}" type="datetimeFigureOut">
              <a:rPr lang="es-EC" smtClean="0"/>
              <a:t>1/11/2024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2CA4D7A-DE46-41C0-8D40-DB08AD17B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F68466B-5D3B-4B54-8800-0BAE1DFFF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B9588-19FA-4F0B-A26D-0BD6E42A1AB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41711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1405EA-D3C5-474B-93DE-37FC34CD1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B795D2-12C3-4D63-8E4E-FEE305FCF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31AD8CE-DB93-4163-AFA4-2AA0A86728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B442D27-377F-4ABB-8445-BC479E47B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282F-C023-4491-AD28-74EF8D416E6F}" type="datetimeFigureOut">
              <a:rPr lang="es-EC" smtClean="0"/>
              <a:t>1/11/2024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A1F678E-FEC9-47CD-8B08-DF714FF7E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EA7634B-BD1C-42C8-BE37-C631566F7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B9588-19FA-4F0B-A26D-0BD6E42A1AB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04095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D7BD57-1A5E-4081-8831-FD688FE67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12B7C99-BBDA-4ED8-8A92-DD4D6832E3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6549408-A8CF-4805-9525-1B2D5CFD73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4584C96-B0AF-4E6A-A13D-779FB54AD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282F-C023-4491-AD28-74EF8D416E6F}" type="datetimeFigureOut">
              <a:rPr lang="es-EC" smtClean="0"/>
              <a:t>1/11/2024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6BE696F-85B1-49A1-A2B7-40086D174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2518DC0-24B4-47C3-A5CF-FE18FAB37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B9588-19FA-4F0B-A26D-0BD6E42A1AB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71134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B0F5469-6E6D-47B0-A3ED-4FF3B7A8F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ED28383-62E4-48A8-AA07-4CDCD75AC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33EAAC-50BC-4AB3-86A3-EBA1F8448E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F282F-C023-4491-AD28-74EF8D416E6F}" type="datetimeFigureOut">
              <a:rPr lang="es-EC" smtClean="0"/>
              <a:t>1/11/2024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8DE1FD-3D6A-429A-B0E7-C636E69A10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B6FD79-F23F-4E95-A945-EDB89A8F00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B9588-19FA-4F0B-A26D-0BD6E42A1AB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49838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C6D181-7C1E-443D-B1C4-37C0D1D18D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/>
              <a:t>UNIDAD 1: ANATOMÍA DEL APARATO DIGESTIVO ENFERMEDAD BUCO-FARINGEA</a:t>
            </a:r>
            <a:endParaRPr lang="es-EC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EF40D10-C0EA-4167-92F9-398001CE17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pPr algn="r"/>
            <a:r>
              <a:rPr lang="es-EC" dirty="0"/>
              <a:t>Dra. Deborah Delgado Marquetti</a:t>
            </a:r>
          </a:p>
        </p:txBody>
      </p:sp>
    </p:spTree>
    <p:extLst>
      <p:ext uri="{BB962C8B-B14F-4D97-AF65-F5344CB8AC3E}">
        <p14:creationId xmlns:p14="http://schemas.microsoft.com/office/powerpoint/2010/main" val="2465804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57EB37-64B7-4859-B860-9D97FF0DE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5400" b="1" dirty="0"/>
              <a:t>DESARROLLO</a:t>
            </a:r>
            <a:endParaRPr lang="es-EC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64E38B-C0AC-48FE-BCE9-FF616527E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s-ES" sz="3200" b="1" dirty="0">
                <a:solidFill>
                  <a:srgbClr val="C00000"/>
                </a:solidFill>
              </a:rPr>
              <a:t>Generalidades y funciones de la anatomía, histología y fisiología del aparato digestivo: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s-ES" sz="3200" dirty="0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ES" sz="3200" dirty="0"/>
              <a:t> Lengua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ES" sz="3200" dirty="0"/>
              <a:t> Glándulas salivales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ES" sz="3200" dirty="0"/>
              <a:t> Dientes y techo de la cavidad oral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ES" sz="3200" dirty="0"/>
              <a:t> Faringe: Nasofaringe y Orofaringe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s-ES" sz="3200" dirty="0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770144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57EB37-64B7-4859-B860-9D97FF0DE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5400" b="1" dirty="0"/>
              <a:t>DESARROLLO</a:t>
            </a:r>
            <a:endParaRPr lang="es-EC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64E38B-C0AC-48FE-BCE9-FF616527E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s-ES" sz="3000" b="1" dirty="0">
                <a:solidFill>
                  <a:srgbClr val="C00000"/>
                </a:solidFill>
              </a:rPr>
              <a:t>LENGUA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s-ES" sz="3000" dirty="0"/>
              <a:t>Anatomía: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s-ES" sz="3000" dirty="0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ES" sz="3000" dirty="0"/>
              <a:t>Es un órgano muscular ubicado en la cavidad oral, compuesto por tejido muscular estriado.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ES" sz="3000" dirty="0"/>
              <a:t>Está dividida en dos partes: la raíz (parte posterior) y el cuerpo (parte anterior).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ES" sz="3000" dirty="0"/>
              <a:t>La superficie dorsal tiene una mucosa cubierta de papilas, que pueden ser filiformes, fungiformes, foliadas y circunvaladas.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s-ES" sz="3200" dirty="0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011485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57EB37-64B7-4859-B860-9D97FF0DE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5400" b="1" dirty="0"/>
              <a:t>DESARROLLO</a:t>
            </a:r>
            <a:endParaRPr lang="es-EC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64E38B-C0AC-48FE-BCE9-FF616527E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s-ES" sz="3300" b="1" dirty="0">
                <a:solidFill>
                  <a:srgbClr val="C00000"/>
                </a:solidFill>
              </a:rPr>
              <a:t>LENGUA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s-ES" sz="3300" dirty="0"/>
              <a:t>Histología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s-ES" sz="3300" dirty="0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ES" sz="3300" dirty="0"/>
              <a:t>La lengua está formada principalmente por músculo esquelético, lo que le proporciona gran movilidad.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ES" sz="3300" dirty="0"/>
              <a:t>La mucosa lingual contiene diferentes tipos de epitelio: el epitelio escamoso estratificado no queratinizado en la parte inferior y queratinizado en algunas áreas de la parte superior.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ES" sz="3300" dirty="0"/>
              <a:t>Las papilas gustativas, ubicadas en las papilas fungiformes y circunvaladas, son estructuras especializadas que contienen células sensoriales del gusto.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s-ES" sz="3200" dirty="0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098381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57EB37-64B7-4859-B860-9D97FF0DE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5400" b="1" dirty="0"/>
              <a:t>DESARROLLO</a:t>
            </a:r>
            <a:endParaRPr lang="es-EC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64E38B-C0AC-48FE-BCE9-FF616527E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s-ES" sz="3300" b="1" dirty="0">
                <a:solidFill>
                  <a:srgbClr val="C00000"/>
                </a:solidFill>
              </a:rPr>
              <a:t>LENGUA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s-ES" sz="3300" dirty="0"/>
              <a:t>Fisiología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s-ES" sz="3300" dirty="0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ES" sz="3300" dirty="0"/>
              <a:t>Deglución: La lengua ayuda a mover los alimentos hacia la parte posterior de la boca para ser tragados.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ES" sz="3300" dirty="0"/>
              <a:t>Sabores: Contiene receptores del gusto, permitiendo la percepción de diferentes sabores (dulce, salado, ácido, amargo y umami).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ES" sz="3300" dirty="0"/>
              <a:t>Articulación: Contribuye a la formación de sonidos y al habla.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ES" sz="3300" dirty="0"/>
              <a:t>Higiene Oral: Ayuda a limpiar la cavidad bucal y a mezclar la saliva con los alimentos.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s-ES" sz="3200" dirty="0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022598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57EB37-64B7-4859-B860-9D97FF0DE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5400" b="1" dirty="0"/>
              <a:t>DESARROLLO</a:t>
            </a:r>
            <a:endParaRPr lang="es-EC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64E38B-C0AC-48FE-BCE9-FF616527E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s-ES" sz="3300" b="1" dirty="0">
                <a:solidFill>
                  <a:srgbClr val="C00000"/>
                </a:solidFill>
              </a:rPr>
              <a:t>LENGUA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s-ES" sz="3300" dirty="0"/>
              <a:t>Fisiología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s-ES" sz="3300" dirty="0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ES" sz="3300" dirty="0"/>
              <a:t>Deglución: La lengua ayuda a mover los alimentos hacia la parte posterior de la boca para ser tragados.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ES" sz="3300" dirty="0"/>
              <a:t>Sabores: Contiene receptores del gusto, permitiendo la percepción de diferentes sabores (dulce, salado, ácido, amargo y umami).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ES" sz="3300" dirty="0"/>
              <a:t>Articulación: Contribuye a la formación de sonidos y al habla.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ES" sz="3300" dirty="0"/>
              <a:t>Higiene Oral: Ayuda a limpiar la cavidad bucal y a mezclar la saliva con los alimentos.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s-ES" sz="3200" dirty="0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2557193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57EB37-64B7-4859-B860-9D97FF0DE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5400" b="1" dirty="0"/>
              <a:t>CONCLUSIONES</a:t>
            </a:r>
            <a:endParaRPr lang="es-EC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64E38B-C0AC-48FE-BCE9-FF616527E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ES" sz="3200" dirty="0"/>
              <a:t>El estudio de la anatomía del aparato digestivo, con un enfoque centrado en las enfermedades bucofaríngeas, constituye un tema de alta importancia en la práctica médica para realizar diagnóstico, tratamiento y manejo de las patologías digestivas de forma precisa. 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4101231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57EB37-64B7-4859-B860-9D97FF0DE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5400" b="1" dirty="0"/>
              <a:t>CONCLUSIONES</a:t>
            </a:r>
            <a:endParaRPr lang="es-EC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64E38B-C0AC-48FE-BCE9-FF616527E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ES" sz="3200" dirty="0"/>
              <a:t>Proporciona una base sólida para la comprensión integral del funcionamiento del aparato digestivo y permite un abordaje más efectivo y preciso en la práctica clínica.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300045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57EB37-64B7-4859-B860-9D97FF0DE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5400" b="1" dirty="0"/>
              <a:t>CONCLUSIONES</a:t>
            </a:r>
            <a:endParaRPr lang="es-EC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64E38B-C0AC-48FE-BCE9-FF616527E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ES" sz="3200" dirty="0"/>
              <a:t>La lengua y las glándulas salivales desempeñan roles esenciales en el proceso digestivo y en la salud bucal. La comprensión de su anatomía, histología y fisiología es fundamental para el diagnóstico y tratamiento de diversas patologías orales y gastrointestinales.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880232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C6D181-7C1E-443D-B1C4-37C0D1D18D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b="1" dirty="0"/>
              <a:t>Tema-1. </a:t>
            </a:r>
            <a:r>
              <a:rPr lang="es-ES" b="1"/>
              <a:t>Generalidades del </a:t>
            </a:r>
            <a:r>
              <a:rPr lang="es-ES" b="1" dirty="0"/>
              <a:t>aparato digestivo</a:t>
            </a:r>
            <a:endParaRPr lang="es-EC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EF40D10-C0EA-4167-92F9-398001CE17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pPr algn="r"/>
            <a:r>
              <a:rPr lang="es-EC" dirty="0"/>
              <a:t>Dra. Deborah Delgado Marquetti</a:t>
            </a:r>
          </a:p>
        </p:txBody>
      </p:sp>
    </p:spTree>
    <p:extLst>
      <p:ext uri="{BB962C8B-B14F-4D97-AF65-F5344CB8AC3E}">
        <p14:creationId xmlns:p14="http://schemas.microsoft.com/office/powerpoint/2010/main" val="1796270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57EB37-64B7-4859-B860-9D97FF0DE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5400" b="1" dirty="0"/>
              <a:t>INTRODUCCIÓN</a:t>
            </a:r>
            <a:endParaRPr lang="es-EC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64E38B-C0AC-48FE-BCE9-FF616527E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3200" b="1" dirty="0">
                <a:solidFill>
                  <a:srgbClr val="FF0000"/>
                </a:solidFill>
              </a:rPr>
              <a:t>A manera de recordatorio:</a:t>
            </a:r>
          </a:p>
          <a:p>
            <a:pPr algn="just"/>
            <a:endParaRPr lang="es-ES" sz="3200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s-ES" sz="3200" dirty="0"/>
              <a:t>El estudio de la anatomía del aparato digestivo, especialmente en relación con las enfermedades bucofaríngeas, es fundamental por varias razones que facilitan el abordaje de las patologías del aparato digestivo. </a:t>
            </a:r>
            <a:r>
              <a:rPr lang="es-ES" sz="3200" b="1" dirty="0">
                <a:solidFill>
                  <a:srgbClr val="C00000"/>
                </a:solidFill>
              </a:rPr>
              <a:t>Permite:</a:t>
            </a:r>
            <a:endParaRPr lang="es-EC" sz="32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319671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57EB37-64B7-4859-B860-9D97FF0DE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5400" b="1" dirty="0"/>
              <a:t>INTRODUCCIÓN</a:t>
            </a:r>
            <a:endParaRPr lang="es-EC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64E38B-C0AC-48FE-BCE9-FF616527E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3200" b="1" dirty="0">
                <a:solidFill>
                  <a:srgbClr val="C00000"/>
                </a:solidFill>
              </a:rPr>
              <a:t>Comprensión de la anatomía funcional</a:t>
            </a:r>
          </a:p>
          <a:p>
            <a:pPr algn="just"/>
            <a:endParaRPr lang="es-ES" sz="3200" dirty="0"/>
          </a:p>
          <a:p>
            <a:pPr marL="0" indent="0" algn="just">
              <a:buNone/>
            </a:pPr>
            <a:r>
              <a:rPr lang="es-ES" sz="3200" dirty="0"/>
              <a:t>La anatomía del aparato digestivo, incluyendo la cavidad oral y la faringe, es esencial para entender cómo se realiza la digestión, la deglución y la producción de saliva. </a:t>
            </a:r>
          </a:p>
          <a:p>
            <a:pPr algn="just"/>
            <a:endParaRPr lang="es-ES" sz="3200" dirty="0"/>
          </a:p>
          <a:p>
            <a:pPr marL="0" indent="0" algn="just">
              <a:buNone/>
            </a:pPr>
            <a:r>
              <a:rPr lang="es-ES" sz="3200" dirty="0"/>
              <a:t>Esto proporciona una base sólida para diagnosticar y tratar trastornos relacionados con estas funciones.</a:t>
            </a:r>
            <a:endParaRPr lang="es-EC" sz="3200" dirty="0"/>
          </a:p>
          <a:p>
            <a:pPr marL="0" indent="0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990133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57EB37-64B7-4859-B860-9D97FF0DE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5400" b="1" dirty="0"/>
              <a:t>INTRODUCCIÓN</a:t>
            </a:r>
            <a:endParaRPr lang="es-EC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64E38B-C0AC-48FE-BCE9-FF616527E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s-ES" sz="3200" b="1" dirty="0">
                <a:solidFill>
                  <a:srgbClr val="C00000"/>
                </a:solidFill>
              </a:rPr>
              <a:t>Interrelacionar las estructuras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s-ES" sz="32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s-ES" sz="3200" dirty="0"/>
              <a:t>Las estructuras del aparato digestivo están interconectadas. Por ejemplo, problemas en la boca (como infecciones o lesiones) pueden afectar la faringe y, en última instancia, el esófago. </a:t>
            </a:r>
          </a:p>
          <a:p>
            <a:pPr algn="just">
              <a:lnSpc>
                <a:spcPct val="100000"/>
              </a:lnSpc>
            </a:pPr>
            <a:endParaRPr lang="es-ES" sz="32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s-ES" sz="3200" dirty="0"/>
              <a:t>Comprender esta relación permite abordar de manera más efectiva las patologías que pueden presentarse en múltiples niveles del aparato digestivo.</a:t>
            </a:r>
            <a:endParaRPr lang="es-EC" sz="3200" dirty="0"/>
          </a:p>
          <a:p>
            <a:pPr marL="0" indent="0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843290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57EB37-64B7-4859-B860-9D97FF0DE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5400" b="1" dirty="0"/>
              <a:t>INTRODUCCIÓN</a:t>
            </a:r>
            <a:endParaRPr lang="es-EC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64E38B-C0AC-48FE-BCE9-FF616527E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s-ES" sz="3200" b="1" dirty="0">
                <a:solidFill>
                  <a:srgbClr val="C00000"/>
                </a:solidFill>
              </a:rPr>
              <a:t>Identificar síntomas y signos</a:t>
            </a:r>
          </a:p>
          <a:p>
            <a:pPr algn="just">
              <a:lnSpc>
                <a:spcPct val="100000"/>
              </a:lnSpc>
            </a:pPr>
            <a:endParaRPr lang="es-ES" sz="32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s-ES" sz="3200" dirty="0"/>
              <a:t>Conocer la anatomía ayuda a los estudiantes y profesionales a identificar síntomas que pueden ser indicativos de trastornos específicos. Por ejemplo, el dolor en la garganta puede estar relacionado con faringitis o con problemas gastrointestinales, como reflujo gastroesofágico.</a:t>
            </a:r>
            <a:endParaRPr lang="es-EC" sz="3200" dirty="0"/>
          </a:p>
          <a:p>
            <a:pPr marL="0" indent="0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5101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57EB37-64B7-4859-B860-9D97FF0DE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5400" b="1" dirty="0"/>
              <a:t>INTRODUCCIÓN</a:t>
            </a:r>
            <a:endParaRPr lang="es-EC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64E38B-C0AC-48FE-BCE9-FF616527E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s-ES" sz="3200" b="1" dirty="0">
                <a:solidFill>
                  <a:srgbClr val="C00000"/>
                </a:solidFill>
              </a:rPr>
              <a:t>Establecer diagnóstico diferencial</a:t>
            </a:r>
          </a:p>
          <a:p>
            <a:pPr algn="just">
              <a:lnSpc>
                <a:spcPct val="100000"/>
              </a:lnSpc>
            </a:pPr>
            <a:endParaRPr lang="es-ES" sz="32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s-ES" sz="3200" dirty="0"/>
              <a:t>La anatomía proporciona el contexto necesario para realizar un diagnóstico diferencial. Un conocimiento profundo de las estructuras y su ubicación permite diferenciar entre condiciones que pueden parecer similares pero que requieren tratamientos muy distintos.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644738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57EB37-64B7-4859-B860-9D97FF0DE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5400" b="1" dirty="0"/>
              <a:t>INTRODUCCIÓN</a:t>
            </a:r>
            <a:endParaRPr lang="es-EC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64E38B-C0AC-48FE-BCE9-FF616527E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s-ES" sz="3200" b="1" dirty="0">
                <a:solidFill>
                  <a:srgbClr val="C00000"/>
                </a:solidFill>
              </a:rPr>
              <a:t>Realizar procedimientos clínicos con precisión</a:t>
            </a:r>
          </a:p>
          <a:p>
            <a:pPr algn="just">
              <a:lnSpc>
                <a:spcPct val="100000"/>
              </a:lnSpc>
            </a:pPr>
            <a:endParaRPr lang="es-ES" sz="32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s-ES" sz="3200" dirty="0"/>
              <a:t>Muchos procedimientos clínicos, como la endoscopia, dependen de un entendimiento claro de la anatomía. Conocer las estructuras que se están visualizando y su relación funcional es crucial para el éxito de estas intervenciones.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980377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57EB37-64B7-4859-B860-9D97FF0DE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5400" b="1" dirty="0"/>
              <a:t>INTRODUCCIÓN</a:t>
            </a:r>
            <a:endParaRPr lang="es-EC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64E38B-C0AC-48FE-BCE9-FF616527E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s-ES" sz="3200" b="1" dirty="0">
                <a:solidFill>
                  <a:srgbClr val="C00000"/>
                </a:solidFill>
              </a:rPr>
              <a:t>Realizar prevención y manejo de las enfermedades </a:t>
            </a:r>
          </a:p>
          <a:p>
            <a:pPr algn="just">
              <a:lnSpc>
                <a:spcPct val="100000"/>
              </a:lnSpc>
            </a:pPr>
            <a:endParaRPr lang="es-ES" sz="32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s-ES" sz="3200" dirty="0"/>
              <a:t>La anatomía no solo es importante para el diagnóstico, sino también para la prevención y el manejo de enfermedades gastrointestinales; sobre todo, aquellas de mayor morbilidad y mortalidad. Por ejemplo, la educación sobre la higiene oral puede prevenir afecciones bucodentales que, si no se tratan, pueden llevar a complicaciones más graves en el aparato digestivo.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4496976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811</Words>
  <Application>Microsoft Office PowerPoint</Application>
  <PresentationFormat>Panorámica</PresentationFormat>
  <Paragraphs>79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Tema de Office</vt:lpstr>
      <vt:lpstr>UNIDAD 1: ANATOMÍA DEL APARATO DIGESTIVO ENFERMEDAD BUCO-FARINGEA</vt:lpstr>
      <vt:lpstr>Tema-1. Generalidades del aparato digestivo</vt:lpstr>
      <vt:lpstr>INTRODUCCIÓN</vt:lpstr>
      <vt:lpstr>INTRODUCCIÓN</vt:lpstr>
      <vt:lpstr>INTRODUCCIÓN</vt:lpstr>
      <vt:lpstr>INTRODUCCIÓN</vt:lpstr>
      <vt:lpstr>INTRODUCCIÓN</vt:lpstr>
      <vt:lpstr>INTRODUCCIÓN</vt:lpstr>
      <vt:lpstr>INTRODUCCIÓN</vt:lpstr>
      <vt:lpstr>DESARROLLO</vt:lpstr>
      <vt:lpstr>DESARROLLO</vt:lpstr>
      <vt:lpstr>DESARROLLO</vt:lpstr>
      <vt:lpstr>DESARROLLO</vt:lpstr>
      <vt:lpstr>DESARROLLO</vt:lpstr>
      <vt:lpstr>CONCLUSIONES</vt:lpstr>
      <vt:lpstr>CONCLUSIONES</vt:lpstr>
      <vt:lpstr>CONCLUSIONES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 1: ANATOMÍA DEL APARATO DIGESTIVO ENFERMEDAD BUCO-FARINGEA</dc:title>
  <dc:creator>Deborah Martha Delgado Marquetti</dc:creator>
  <cp:lastModifiedBy>Deborah Martha Delgado Marquetti</cp:lastModifiedBy>
  <cp:revision>7</cp:revision>
  <dcterms:created xsi:type="dcterms:W3CDTF">2024-11-01T16:38:50Z</dcterms:created>
  <dcterms:modified xsi:type="dcterms:W3CDTF">2024-11-01T18:30:03Z</dcterms:modified>
</cp:coreProperties>
</file>