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Lst>
  <p:sldSz cx="9144000" cy="6858000" type="screen4x3"/>
  <p:notesSz cx="7099300" cy="10234613"/>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94722" autoAdjust="0"/>
  </p:normalViewPr>
  <p:slideViewPr>
    <p:cSldViewPr>
      <p:cViewPr varScale="1">
        <p:scale>
          <a:sx n="65" d="100"/>
          <a:sy n="65" d="100"/>
        </p:scale>
        <p:origin x="79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C"/>
          </a:p>
        </p:txBody>
      </p:sp>
      <p:sp>
        <p:nvSpPr>
          <p:cNvPr id="4" name="3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614438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1982006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158977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3910659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1246563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1846654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6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161255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3126858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2664692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2297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5455CDB-3D71-444C-A963-AD95F4AC2BE5}" type="datetimeFigureOut">
              <a:rPr lang="es-EC" smtClean="0"/>
              <a:pPr/>
              <a:t>2/2/2023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07E646EB-C78A-4A0E-A512-98AEEEAB7324}" type="slidenum">
              <a:rPr lang="es-EC" smtClean="0"/>
              <a:pPr/>
              <a:t>‹Nº›</a:t>
            </a:fld>
            <a:endParaRPr lang="es-EC"/>
          </a:p>
        </p:txBody>
      </p:sp>
    </p:spTree>
    <p:extLst>
      <p:ext uri="{BB962C8B-B14F-4D97-AF65-F5344CB8AC3E}">
        <p14:creationId xmlns:p14="http://schemas.microsoft.com/office/powerpoint/2010/main" val="250341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55CDB-3D71-444C-A963-AD95F4AC2BE5}" type="datetimeFigureOut">
              <a:rPr lang="es-EC" smtClean="0"/>
              <a:pPr/>
              <a:t>2/2/2023</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646EB-C78A-4A0E-A512-98AEEEAB7324}" type="slidenum">
              <a:rPr lang="es-EC" smtClean="0"/>
              <a:pPr/>
              <a:t>‹Nº›</a:t>
            </a:fld>
            <a:endParaRPr lang="es-EC"/>
          </a:p>
        </p:txBody>
      </p:sp>
    </p:spTree>
    <p:extLst>
      <p:ext uri="{BB962C8B-B14F-4D97-AF65-F5344CB8AC3E}">
        <p14:creationId xmlns:p14="http://schemas.microsoft.com/office/powerpoint/2010/main" val="529353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Marcador de contenido 4">
            <a:extLst>
              <a:ext uri="{FF2B5EF4-FFF2-40B4-BE49-F238E27FC236}">
                <a16:creationId xmlns:a16="http://schemas.microsoft.com/office/drawing/2014/main" id="{BF1CB318-68DC-E237-3470-FC20FBD0CFD9}"/>
              </a:ext>
            </a:extLst>
          </p:cNvPr>
          <p:cNvSpPr txBox="1">
            <a:spLocks/>
          </p:cNvSpPr>
          <p:nvPr/>
        </p:nvSpPr>
        <p:spPr>
          <a:xfrm>
            <a:off x="377300" y="1612780"/>
            <a:ext cx="4453880" cy="435133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CO" b="1" dirty="0">
                <a:solidFill>
                  <a:srgbClr val="FF0000"/>
                </a:solidFill>
                <a:latin typeface="Arial" panose="020B0604020202020204" pitchFamily="34" charset="0"/>
                <a:cs typeface="Arial" panose="020B0604020202020204" pitchFamily="34" charset="0"/>
              </a:rPr>
              <a:t>¿QUE ES ?</a:t>
            </a:r>
          </a:p>
          <a:p>
            <a:pPr algn="just"/>
            <a:r>
              <a:rPr lang="es-CO" sz="1700" dirty="0">
                <a:latin typeface="Arial" panose="020B0604020202020204" pitchFamily="34" charset="0"/>
                <a:cs typeface="Arial" panose="020B0604020202020204" pitchFamily="34" charset="0"/>
              </a:rPr>
              <a:t>Un servidor proxy es un dispositivo  que actúa de intermediario entre un explorador web (Edge, Firefox, Chrome) e Internet. Los servidores proxy permiten mejorar el rendimiento en Internet ya que almacenan una copia de las páginas web más utilizadas. </a:t>
            </a:r>
          </a:p>
          <a:p>
            <a:pPr algn="just"/>
            <a:endParaRPr lang="es-CO" sz="1700" dirty="0">
              <a:latin typeface="Arial" panose="020B0604020202020204" pitchFamily="34" charset="0"/>
              <a:cs typeface="Arial" panose="020B0604020202020204" pitchFamily="34" charset="0"/>
            </a:endParaRPr>
          </a:p>
          <a:p>
            <a:pPr algn="just"/>
            <a:r>
              <a:rPr lang="es-CO" sz="1700" dirty="0">
                <a:latin typeface="Arial" panose="020B0604020202020204" pitchFamily="34" charset="0"/>
                <a:cs typeface="Arial" panose="020B0604020202020204" pitchFamily="34" charset="0"/>
              </a:rPr>
              <a:t>Los servidores proxy se utilizan fundamentalmente en redes LAN de organizaciones y compañías. Normalmente, las personas que se conectan a Internet desde casa no usan un servidor proxy.</a:t>
            </a:r>
          </a:p>
        </p:txBody>
      </p:sp>
      <p:pic>
        <p:nvPicPr>
          <p:cNvPr id="1026" name="Picture 2" descr="Qué es un servidor proxy y cómo funciona? | AVG">
            <a:extLst>
              <a:ext uri="{FF2B5EF4-FFF2-40B4-BE49-F238E27FC236}">
                <a16:creationId xmlns:a16="http://schemas.microsoft.com/office/drawing/2014/main" id="{26AEF82A-1F2F-F4BF-0080-7DD8005088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3380" y="2575100"/>
            <a:ext cx="3805926" cy="2726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210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Marcador de contenido 4">
            <a:extLst>
              <a:ext uri="{FF2B5EF4-FFF2-40B4-BE49-F238E27FC236}">
                <a16:creationId xmlns:a16="http://schemas.microsoft.com/office/drawing/2014/main" id="{BF1CB318-68DC-E237-3470-FC20FBD0CFD9}"/>
              </a:ext>
            </a:extLst>
          </p:cNvPr>
          <p:cNvSpPr txBox="1">
            <a:spLocks/>
          </p:cNvSpPr>
          <p:nvPr/>
        </p:nvSpPr>
        <p:spPr>
          <a:xfrm>
            <a:off x="377300" y="1612780"/>
            <a:ext cx="8419512" cy="2341976"/>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CO" sz="2600" b="1" dirty="0">
                <a:solidFill>
                  <a:srgbClr val="FF0000"/>
                </a:solidFill>
                <a:latin typeface="Arial" panose="020B0604020202020204" pitchFamily="34" charset="0"/>
                <a:cs typeface="Arial" panose="020B0604020202020204" pitchFamily="34" charset="0"/>
              </a:rPr>
              <a:t>FUNCIONES PRINCIPALES</a:t>
            </a:r>
          </a:p>
          <a:p>
            <a:endParaRPr lang="es-CO" sz="2600" b="1" dirty="0">
              <a:solidFill>
                <a:srgbClr val="FF0000"/>
              </a:solidFill>
              <a:latin typeface="Arial" panose="020B0604020202020204" pitchFamily="34" charset="0"/>
              <a:cs typeface="Arial" panose="020B0604020202020204" pitchFamily="34" charset="0"/>
            </a:endParaRPr>
          </a:p>
          <a:p>
            <a:pPr algn="just" fontAlgn="base"/>
            <a:r>
              <a:rPr lang="es-CO" sz="2400" dirty="0"/>
              <a:t>Filtrar el contenido Web (restringir: páginas, </a:t>
            </a:r>
            <a:r>
              <a:rPr lang="es-CO" sz="2400" dirty="0" err="1"/>
              <a:t>ips</a:t>
            </a:r>
            <a:r>
              <a:rPr lang="es-CO" sz="2400" dirty="0"/>
              <a:t>  configuradas previamente definidas a través de políticas de control y seguridad), para así evitar que al ingresar a páginas no autorizadas puedan desestabilizar, afectar o en algunos casos dañar los recursos de una red de datos.</a:t>
            </a:r>
            <a:endParaRPr lang="es-CO" sz="1600" b="1" dirty="0">
              <a:solidFill>
                <a:srgbClr val="FF0000"/>
              </a:solidFill>
              <a:latin typeface="Arial" panose="020B0604020202020204" pitchFamily="34" charset="0"/>
              <a:cs typeface="Arial" panose="020B0604020202020204" pitchFamily="34" charset="0"/>
            </a:endParaRPr>
          </a:p>
        </p:txBody>
      </p:sp>
      <p:pic>
        <p:nvPicPr>
          <p:cNvPr id="1030" name="Picture 6" descr="Cómo configurar un servidor Proxy con Squid - El Taller del Bit">
            <a:extLst>
              <a:ext uri="{FF2B5EF4-FFF2-40B4-BE49-F238E27FC236}">
                <a16:creationId xmlns:a16="http://schemas.microsoft.com/office/drawing/2014/main" id="{6890F68E-931C-5396-68D8-3991717FD4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440" y="4005064"/>
            <a:ext cx="76200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128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Marcador de contenido 4">
            <a:extLst>
              <a:ext uri="{FF2B5EF4-FFF2-40B4-BE49-F238E27FC236}">
                <a16:creationId xmlns:a16="http://schemas.microsoft.com/office/drawing/2014/main" id="{BF1CB318-68DC-E237-3470-FC20FBD0CFD9}"/>
              </a:ext>
            </a:extLst>
          </p:cNvPr>
          <p:cNvSpPr txBox="1">
            <a:spLocks/>
          </p:cNvSpPr>
          <p:nvPr/>
        </p:nvSpPr>
        <p:spPr>
          <a:xfrm>
            <a:off x="377300" y="1612780"/>
            <a:ext cx="8419512" cy="2341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CO" sz="2600" b="1" dirty="0">
                <a:solidFill>
                  <a:srgbClr val="FF0000"/>
                </a:solidFill>
                <a:latin typeface="Arial" panose="020B0604020202020204" pitchFamily="34" charset="0"/>
                <a:cs typeface="Arial" panose="020B0604020202020204" pitchFamily="34" charset="0"/>
              </a:rPr>
              <a:t>FUNCIONES PRINCIPALES</a:t>
            </a:r>
          </a:p>
          <a:p>
            <a:pPr algn="just" fontAlgn="base"/>
            <a:r>
              <a:rPr lang="es-CO" sz="2400" dirty="0"/>
              <a:t>El servidor proxy al igual que un DNS, cuenta con una caché que permite guardar las páginas que son visitadas por los clientes, con el objetivo de acelerar sus respuestas en las próximas veces que se haga la petición de la página, este servicio se denomina como “proxy caché”, utiliza los protocolos de seguridad HHTP / HTTPS.</a:t>
            </a:r>
          </a:p>
        </p:txBody>
      </p:sp>
      <p:pic>
        <p:nvPicPr>
          <p:cNvPr id="1030" name="Picture 6" descr="Cómo configurar un servidor Proxy con Squid - El Taller del Bit">
            <a:extLst>
              <a:ext uri="{FF2B5EF4-FFF2-40B4-BE49-F238E27FC236}">
                <a16:creationId xmlns:a16="http://schemas.microsoft.com/office/drawing/2014/main" id="{6890F68E-931C-5396-68D8-3991717FD4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440" y="4005064"/>
            <a:ext cx="76200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88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CuadroTexto 5">
            <a:extLst>
              <a:ext uri="{FF2B5EF4-FFF2-40B4-BE49-F238E27FC236}">
                <a16:creationId xmlns:a16="http://schemas.microsoft.com/office/drawing/2014/main" id="{69F54830-CFEC-426C-0298-F3AC28EBD705}"/>
              </a:ext>
            </a:extLst>
          </p:cNvPr>
          <p:cNvSpPr txBox="1"/>
          <p:nvPr/>
        </p:nvSpPr>
        <p:spPr>
          <a:xfrm>
            <a:off x="395536" y="1730073"/>
            <a:ext cx="8401276" cy="3397853"/>
          </a:xfrm>
          <a:prstGeom prst="rect">
            <a:avLst/>
          </a:prstGeom>
          <a:noFill/>
        </p:spPr>
        <p:txBody>
          <a:bodyPr wrap="square">
            <a:spAutoFit/>
          </a:bodyPr>
          <a:lstStyle/>
          <a:p>
            <a:pPr algn="just"/>
            <a:endParaRPr lang="es-MX" sz="1800" dirty="0"/>
          </a:p>
          <a:p>
            <a:pPr algn="ctr"/>
            <a:r>
              <a:rPr lang="es-CO" sz="2800" b="1" dirty="0">
                <a:solidFill>
                  <a:srgbClr val="FF0000"/>
                </a:solidFill>
                <a:latin typeface="Arial" panose="020B0604020202020204" pitchFamily="34" charset="0"/>
                <a:cs typeface="Arial" panose="020B0604020202020204" pitchFamily="34" charset="0"/>
              </a:rPr>
              <a:t>CARACTERISTICAS</a:t>
            </a:r>
          </a:p>
          <a:p>
            <a:pPr algn="just"/>
            <a:endParaRPr lang="es-MX" dirty="0"/>
          </a:p>
          <a:p>
            <a:pPr marL="457200" indent="-457200" algn="just">
              <a:spcBef>
                <a:spcPct val="20000"/>
              </a:spcBef>
              <a:buFont typeface="Arial" panose="020B0604020202020204" pitchFamily="34" charset="0"/>
              <a:buChar char="•"/>
            </a:pPr>
            <a:r>
              <a:rPr lang="es-MX" sz="2600" dirty="0">
                <a:solidFill>
                  <a:schemeClr val="tx1">
                    <a:tint val="75000"/>
                  </a:schemeClr>
                </a:solidFill>
              </a:rPr>
              <a:t>Compartir la conexión a Internet para todo contenido.</a:t>
            </a:r>
          </a:p>
          <a:p>
            <a:pPr marL="457200" indent="-457200" algn="just">
              <a:spcBef>
                <a:spcPct val="20000"/>
              </a:spcBef>
              <a:buFont typeface="Arial" panose="020B0604020202020204" pitchFamily="34" charset="0"/>
              <a:buChar char="•"/>
            </a:pPr>
            <a:r>
              <a:rPr lang="es-MX" sz="2600" dirty="0">
                <a:solidFill>
                  <a:schemeClr val="tx1">
                    <a:tint val="75000"/>
                  </a:schemeClr>
                </a:solidFill>
              </a:rPr>
              <a:t>Almacenamiento en chache de paginas visitadas previamente para acelerar su acceso</a:t>
            </a:r>
          </a:p>
          <a:p>
            <a:pPr marL="457200" indent="-457200" algn="just">
              <a:spcBef>
                <a:spcPct val="20000"/>
              </a:spcBef>
              <a:buFont typeface="Arial" panose="020B0604020202020204" pitchFamily="34" charset="0"/>
              <a:buChar char="•"/>
            </a:pPr>
            <a:r>
              <a:rPr lang="es-MX" sz="2600" dirty="0">
                <a:solidFill>
                  <a:schemeClr val="tx1">
                    <a:tint val="75000"/>
                  </a:schemeClr>
                </a:solidFill>
              </a:rPr>
              <a:t>Ahorro de ancho de banda.</a:t>
            </a:r>
          </a:p>
          <a:p>
            <a:pPr marL="457200" indent="-457200" algn="just">
              <a:spcBef>
                <a:spcPct val="20000"/>
              </a:spcBef>
              <a:buFont typeface="Arial" panose="020B0604020202020204" pitchFamily="34" charset="0"/>
              <a:buChar char="•"/>
            </a:pPr>
            <a:r>
              <a:rPr lang="es-MX" sz="2600" dirty="0">
                <a:solidFill>
                  <a:schemeClr val="tx1">
                    <a:tint val="75000"/>
                  </a:schemeClr>
                </a:solidFill>
              </a:rPr>
              <a:t>Control de contenidos visitados</a:t>
            </a:r>
            <a:endParaRPr lang="es-CO" sz="2600" dirty="0">
              <a:solidFill>
                <a:schemeClr val="tx1">
                  <a:tint val="75000"/>
                </a:schemeClr>
              </a:solidFill>
            </a:endParaRPr>
          </a:p>
        </p:txBody>
      </p:sp>
    </p:spTree>
    <p:extLst>
      <p:ext uri="{BB962C8B-B14F-4D97-AF65-F5344CB8AC3E}">
        <p14:creationId xmlns:p14="http://schemas.microsoft.com/office/powerpoint/2010/main" val="319221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Marcador de contenido 4">
            <a:extLst>
              <a:ext uri="{FF2B5EF4-FFF2-40B4-BE49-F238E27FC236}">
                <a16:creationId xmlns:a16="http://schemas.microsoft.com/office/drawing/2014/main" id="{BF1CB318-68DC-E237-3470-FC20FBD0CFD9}"/>
              </a:ext>
            </a:extLst>
          </p:cNvPr>
          <p:cNvSpPr txBox="1">
            <a:spLocks/>
          </p:cNvSpPr>
          <p:nvPr/>
        </p:nvSpPr>
        <p:spPr>
          <a:xfrm>
            <a:off x="377300" y="1612780"/>
            <a:ext cx="8419512" cy="462453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CO" sz="2600" b="1" dirty="0">
                <a:solidFill>
                  <a:srgbClr val="FF0000"/>
                </a:solidFill>
                <a:latin typeface="Arial" panose="020B0604020202020204" pitchFamily="34" charset="0"/>
                <a:cs typeface="Arial" panose="020B0604020202020204" pitchFamily="34" charset="0"/>
              </a:rPr>
              <a:t>CARACTERISTICAS</a:t>
            </a:r>
          </a:p>
          <a:p>
            <a:endParaRPr lang="es-CO" sz="2600" b="1" dirty="0">
              <a:solidFill>
                <a:srgbClr val="FF0000"/>
              </a:solidFill>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s-MX" sz="2600" dirty="0"/>
              <a:t>Bloqueo de direcciones IP.</a:t>
            </a:r>
          </a:p>
          <a:p>
            <a:pPr marL="457200" indent="-457200" algn="just">
              <a:buFont typeface="Arial" panose="020B0604020202020204" pitchFamily="34" charset="0"/>
              <a:buChar char="•"/>
            </a:pPr>
            <a:r>
              <a:rPr lang="es-MX" sz="2600" dirty="0"/>
              <a:t>Establecimiento de listas negras de sitios de internet.</a:t>
            </a:r>
          </a:p>
          <a:p>
            <a:pPr marL="457200" indent="-457200" algn="just">
              <a:buFont typeface="Arial" panose="020B0604020202020204" pitchFamily="34" charset="0"/>
              <a:buChar char="•"/>
            </a:pPr>
            <a:r>
              <a:rPr lang="es-MX" sz="2600" dirty="0"/>
              <a:t>Control de usuarios que pueden acceder a internet.</a:t>
            </a:r>
          </a:p>
          <a:p>
            <a:pPr marL="457200" indent="-457200" algn="just">
              <a:buFont typeface="Arial" panose="020B0604020202020204" pitchFamily="34" charset="0"/>
              <a:buChar char="•"/>
            </a:pPr>
            <a:r>
              <a:rPr lang="es-MX" sz="2600" dirty="0"/>
              <a:t>Evitar que los recursos de la empresa sea utilizados para otros fines.</a:t>
            </a:r>
          </a:p>
          <a:p>
            <a:pPr marL="457200" indent="-457200" algn="just">
              <a:buFont typeface="Arial" panose="020B0604020202020204" pitchFamily="34" charset="0"/>
              <a:buChar char="•"/>
            </a:pPr>
            <a:r>
              <a:rPr lang="es-MX" sz="2600" dirty="0"/>
              <a:t>Evitar posibles intrusiones a los recursos de la red.</a:t>
            </a:r>
            <a:endParaRPr lang="es-CO" sz="2600" dirty="0"/>
          </a:p>
          <a:p>
            <a:endParaRPr lang="es-CO" sz="2600" b="1" dirty="0">
              <a:solidFill>
                <a:srgbClr val="FF0000"/>
              </a:solidFill>
              <a:latin typeface="Arial" panose="020B0604020202020204" pitchFamily="34" charset="0"/>
              <a:cs typeface="Arial" panose="020B0604020202020204" pitchFamily="34" charset="0"/>
            </a:endParaRPr>
          </a:p>
          <a:p>
            <a:endParaRPr lang="es-CO" sz="2400" dirty="0"/>
          </a:p>
        </p:txBody>
      </p:sp>
    </p:spTree>
    <p:extLst>
      <p:ext uri="{BB962C8B-B14F-4D97-AF65-F5344CB8AC3E}">
        <p14:creationId xmlns:p14="http://schemas.microsoft.com/office/powerpoint/2010/main" val="3336499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3EE55E3D-BF4D-B777-5122-25F4AEDFA8BB}"/>
              </a:ext>
            </a:extLst>
          </p:cNvPr>
          <p:cNvSpPr txBox="1">
            <a:spLocks/>
          </p:cNvSpPr>
          <p:nvPr/>
        </p:nvSpPr>
        <p:spPr>
          <a:xfrm>
            <a:off x="539552" y="2204864"/>
            <a:ext cx="8136903" cy="435133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CO" sz="2400" b="1" dirty="0">
                <a:latin typeface="Arial" panose="020B0604020202020204" pitchFamily="34" charset="0"/>
                <a:cs typeface="Arial" panose="020B0604020202020204" pitchFamily="34" charset="0"/>
              </a:rPr>
              <a:t>Control:</a:t>
            </a:r>
            <a:r>
              <a:rPr lang="es-CO" sz="2400" dirty="0">
                <a:latin typeface="Arial" panose="020B0604020202020204" pitchFamily="34" charset="0"/>
                <a:cs typeface="Arial" panose="020B0604020202020204" pitchFamily="34" charset="0"/>
              </a:rPr>
              <a:t> Sólo el intermediario hace el trabajo real, por tanto se pueden limitar y restringir los derechos de los usuarios, y dar permisos sólo al proxy.</a:t>
            </a:r>
          </a:p>
          <a:p>
            <a:pPr algn="just"/>
            <a:r>
              <a:rPr lang="es-CO" sz="2400" b="1" dirty="0">
                <a:latin typeface="Arial" panose="020B0604020202020204" pitchFamily="34" charset="0"/>
                <a:cs typeface="Arial" panose="020B0604020202020204" pitchFamily="34" charset="0"/>
              </a:rPr>
              <a:t>Ahorro:</a:t>
            </a:r>
            <a:r>
              <a:rPr lang="es-CO" sz="2400" dirty="0">
                <a:latin typeface="Arial" panose="020B0604020202020204" pitchFamily="34" charset="0"/>
                <a:cs typeface="Arial" panose="020B0604020202020204" pitchFamily="34" charset="0"/>
              </a:rPr>
              <a:t> Por tanto, sólo uno de los usuarios (el proxy) ha de estar equipado para hacer el trabajo real.</a:t>
            </a:r>
          </a:p>
          <a:p>
            <a:pPr algn="just"/>
            <a:r>
              <a:rPr lang="es-CO" sz="2400" b="1" dirty="0">
                <a:latin typeface="Arial" panose="020B0604020202020204" pitchFamily="34" charset="0"/>
                <a:cs typeface="Arial" panose="020B0604020202020204" pitchFamily="34" charset="0"/>
              </a:rPr>
              <a:t>Velocidad: </a:t>
            </a:r>
            <a:r>
              <a:rPr lang="es-CO" sz="2400" dirty="0">
                <a:latin typeface="Arial" panose="020B0604020202020204" pitchFamily="34" charset="0"/>
                <a:cs typeface="Arial" panose="020B0604020202020204" pitchFamily="34" charset="0"/>
              </a:rPr>
              <a:t>Si varios clientes solicitan el mismo recurso, el proxy puede hacer caché: guardar la respuesta de una petición para darla directamente cuando otro usuario solicite la pagina. Así no tiene que volver a contactar con el destino real que tiene el recurso o pagina.</a:t>
            </a:r>
          </a:p>
          <a:p>
            <a:pPr algn="just"/>
            <a:r>
              <a:rPr lang="es-CO" sz="2400" b="1" dirty="0">
                <a:latin typeface="Arial" panose="020B0604020202020204" pitchFamily="34" charset="0"/>
                <a:cs typeface="Arial" panose="020B0604020202020204" pitchFamily="34" charset="0"/>
              </a:rPr>
              <a:t>Filtrado: </a:t>
            </a:r>
            <a:r>
              <a:rPr lang="es-CO" sz="2400" dirty="0">
                <a:latin typeface="Arial" panose="020B0604020202020204" pitchFamily="34" charset="0"/>
                <a:cs typeface="Arial" panose="020B0604020202020204" pitchFamily="34" charset="0"/>
              </a:rPr>
              <a:t>El proxy puede negarse a responder algunas peticiones si detecta que están prohibidas.</a:t>
            </a:r>
          </a:p>
          <a:p>
            <a:endParaRPr lang="es-CO" dirty="0"/>
          </a:p>
        </p:txBody>
      </p:sp>
      <p:sp>
        <p:nvSpPr>
          <p:cNvPr id="6" name="CuadroTexto 5">
            <a:extLst>
              <a:ext uri="{FF2B5EF4-FFF2-40B4-BE49-F238E27FC236}">
                <a16:creationId xmlns:a16="http://schemas.microsoft.com/office/drawing/2014/main" id="{7FF1188D-D7E3-548E-7CE4-828AB55766A4}"/>
              </a:ext>
            </a:extLst>
          </p:cNvPr>
          <p:cNvSpPr txBox="1"/>
          <p:nvPr/>
        </p:nvSpPr>
        <p:spPr>
          <a:xfrm>
            <a:off x="3707904" y="1622823"/>
            <a:ext cx="1939249" cy="492443"/>
          </a:xfrm>
          <a:prstGeom prst="rect">
            <a:avLst/>
          </a:prstGeom>
          <a:noFill/>
        </p:spPr>
        <p:txBody>
          <a:bodyPr wrap="none" rtlCol="0">
            <a:spAutoFit/>
          </a:bodyPr>
          <a:lstStyle/>
          <a:p>
            <a:r>
              <a:rPr lang="es-MX" sz="2600" b="1" dirty="0">
                <a:solidFill>
                  <a:srgbClr val="FF0000"/>
                </a:solidFill>
                <a:latin typeface="Arial" panose="020B0604020202020204" pitchFamily="34" charset="0"/>
                <a:cs typeface="Arial" panose="020B0604020202020204" pitchFamily="34" charset="0"/>
              </a:rPr>
              <a:t>VENTAJAS</a:t>
            </a:r>
            <a:endParaRPr lang="es-EC"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718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3EE55E3D-BF4D-B777-5122-25F4AEDFA8BB}"/>
              </a:ext>
            </a:extLst>
          </p:cNvPr>
          <p:cNvSpPr txBox="1">
            <a:spLocks/>
          </p:cNvSpPr>
          <p:nvPr/>
        </p:nvSpPr>
        <p:spPr>
          <a:xfrm>
            <a:off x="539552" y="2204864"/>
            <a:ext cx="8136903" cy="4351338"/>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400" b="1" dirty="0">
                <a:latin typeface="Arial" panose="020B0604020202020204" pitchFamily="34" charset="0"/>
                <a:cs typeface="Arial" panose="020B0604020202020204" pitchFamily="34" charset="0"/>
              </a:rPr>
              <a:t>Abuso: </a:t>
            </a:r>
            <a:r>
              <a:rPr lang="es-MX" sz="2400" dirty="0">
                <a:latin typeface="Arial" panose="020B0604020202020204" pitchFamily="34" charset="0"/>
                <a:cs typeface="Arial" panose="020B0604020202020204" pitchFamily="34" charset="0"/>
              </a:rPr>
              <a:t>Al estar dispuesto a recibir peticiones de muchos usuarios y responderlas, es posible que se configure con políticas no adecuadas o correctas . Por tanto, las políticas deben estar acordes a normas formalmente establecidas.</a:t>
            </a:r>
          </a:p>
          <a:p>
            <a:pPr algn="just"/>
            <a:endParaRPr lang="es-MX" sz="2400"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Carga: </a:t>
            </a:r>
            <a:r>
              <a:rPr lang="es-MX" sz="2400" dirty="0">
                <a:latin typeface="Arial" panose="020B0604020202020204" pitchFamily="34" charset="0"/>
                <a:cs typeface="Arial" panose="020B0604020202020204" pitchFamily="34" charset="0"/>
              </a:rPr>
              <a:t>Un proxy ha de hacer el trabajo de muchos usuarios.</a:t>
            </a:r>
          </a:p>
          <a:p>
            <a:pPr algn="just"/>
            <a:endParaRPr lang="es-MX" sz="2400"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Intromisión: </a:t>
            </a:r>
            <a:r>
              <a:rPr lang="es-MX" sz="2400" dirty="0">
                <a:latin typeface="Arial" panose="020B0604020202020204" pitchFamily="34" charset="0"/>
                <a:cs typeface="Arial" panose="020B0604020202020204" pitchFamily="34" charset="0"/>
              </a:rPr>
              <a:t>Es un paso más entre origen y destino, y algunos usuarios pueden no querer conectarse con un proxy. Y menos si hace de caché y guarda copias de los datos.</a:t>
            </a:r>
          </a:p>
          <a:p>
            <a:endParaRPr lang="es-CO" dirty="0"/>
          </a:p>
        </p:txBody>
      </p:sp>
      <p:sp>
        <p:nvSpPr>
          <p:cNvPr id="6" name="CuadroTexto 5">
            <a:extLst>
              <a:ext uri="{FF2B5EF4-FFF2-40B4-BE49-F238E27FC236}">
                <a16:creationId xmlns:a16="http://schemas.microsoft.com/office/drawing/2014/main" id="{7FF1188D-D7E3-548E-7CE4-828AB55766A4}"/>
              </a:ext>
            </a:extLst>
          </p:cNvPr>
          <p:cNvSpPr txBox="1"/>
          <p:nvPr/>
        </p:nvSpPr>
        <p:spPr>
          <a:xfrm>
            <a:off x="3491880" y="1583165"/>
            <a:ext cx="2625334" cy="492443"/>
          </a:xfrm>
          <a:prstGeom prst="rect">
            <a:avLst/>
          </a:prstGeom>
          <a:noFill/>
        </p:spPr>
        <p:txBody>
          <a:bodyPr wrap="none" rtlCol="0">
            <a:spAutoFit/>
          </a:bodyPr>
          <a:lstStyle/>
          <a:p>
            <a:r>
              <a:rPr lang="es-MX" sz="2600" b="1" dirty="0">
                <a:solidFill>
                  <a:srgbClr val="FF0000"/>
                </a:solidFill>
                <a:latin typeface="Arial" panose="020B0604020202020204" pitchFamily="34" charset="0"/>
                <a:cs typeface="Arial" panose="020B0604020202020204" pitchFamily="34" charset="0"/>
              </a:rPr>
              <a:t>DESVENTAJAS</a:t>
            </a:r>
            <a:endParaRPr lang="es-EC" sz="2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775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0"/>
            <a:ext cx="8712968" cy="1470025"/>
          </a:xfrm>
        </p:spPr>
        <p:txBody>
          <a:bodyPr>
            <a:normAutofit/>
          </a:bodyPr>
          <a:lstStyle/>
          <a:p>
            <a:r>
              <a:rPr lang="es-MX" sz="4800" dirty="0">
                <a:solidFill>
                  <a:schemeClr val="accent3">
                    <a:lumMod val="50000"/>
                  </a:schemeClr>
                </a:solidFill>
              </a:rPr>
              <a:t>SERVIDORES PROXY</a:t>
            </a:r>
            <a:endParaRPr lang="es-EC" sz="4800" dirty="0">
              <a:solidFill>
                <a:schemeClr val="accent3">
                  <a:lumMod val="50000"/>
                </a:schemeClr>
              </a:solidFill>
            </a:endParaRPr>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116632"/>
            <a:ext cx="1090618" cy="1152128"/>
          </a:xfrm>
          <a:prstGeom prst="rect">
            <a:avLst/>
          </a:prstGeom>
        </p:spPr>
      </p:pic>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7379"/>
            <a:ext cx="984452" cy="1010634"/>
          </a:xfrm>
          <a:prstGeom prst="rect">
            <a:avLst/>
          </a:prstGeom>
        </p:spPr>
      </p:pic>
      <p:cxnSp>
        <p:nvCxnSpPr>
          <p:cNvPr id="7" name="6 Conector recto"/>
          <p:cNvCxnSpPr/>
          <p:nvPr/>
        </p:nvCxnSpPr>
        <p:spPr>
          <a:xfrm>
            <a:off x="395536" y="1340768"/>
            <a:ext cx="828092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3EE55E3D-BF4D-B777-5122-25F4AEDFA8BB}"/>
              </a:ext>
            </a:extLst>
          </p:cNvPr>
          <p:cNvSpPr txBox="1">
            <a:spLocks/>
          </p:cNvSpPr>
          <p:nvPr/>
        </p:nvSpPr>
        <p:spPr>
          <a:xfrm>
            <a:off x="539552" y="2204864"/>
            <a:ext cx="8136903" cy="435133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s-CO" dirty="0"/>
          </a:p>
        </p:txBody>
      </p:sp>
      <p:sp>
        <p:nvSpPr>
          <p:cNvPr id="6" name="CuadroTexto 5">
            <a:extLst>
              <a:ext uri="{FF2B5EF4-FFF2-40B4-BE49-F238E27FC236}">
                <a16:creationId xmlns:a16="http://schemas.microsoft.com/office/drawing/2014/main" id="{7FF1188D-D7E3-548E-7CE4-828AB55766A4}"/>
              </a:ext>
            </a:extLst>
          </p:cNvPr>
          <p:cNvSpPr txBox="1"/>
          <p:nvPr/>
        </p:nvSpPr>
        <p:spPr>
          <a:xfrm>
            <a:off x="3491880" y="1583165"/>
            <a:ext cx="2690352" cy="492443"/>
          </a:xfrm>
          <a:prstGeom prst="rect">
            <a:avLst/>
          </a:prstGeom>
          <a:noFill/>
        </p:spPr>
        <p:txBody>
          <a:bodyPr wrap="none" rtlCol="0">
            <a:spAutoFit/>
          </a:bodyPr>
          <a:lstStyle/>
          <a:p>
            <a:r>
              <a:rPr lang="es-MX" sz="2600" b="1" dirty="0">
                <a:solidFill>
                  <a:srgbClr val="FF0000"/>
                </a:solidFill>
                <a:latin typeface="Arial" panose="020B0604020202020204" pitchFamily="34" charset="0"/>
                <a:cs typeface="Arial" panose="020B0604020202020204" pitchFamily="34" charset="0"/>
              </a:rPr>
              <a:t>PLATAFORMAS</a:t>
            </a:r>
            <a:endParaRPr lang="es-EC" sz="2600" b="1" dirty="0">
              <a:solidFill>
                <a:srgbClr val="FF0000"/>
              </a:solidFill>
              <a:latin typeface="Arial" panose="020B0604020202020204" pitchFamily="34" charset="0"/>
              <a:cs typeface="Arial" panose="020B0604020202020204" pitchFamily="34" charset="0"/>
            </a:endParaRPr>
          </a:p>
        </p:txBody>
      </p:sp>
      <p:sp>
        <p:nvSpPr>
          <p:cNvPr id="11" name="Marcador de contenido 2">
            <a:extLst>
              <a:ext uri="{FF2B5EF4-FFF2-40B4-BE49-F238E27FC236}">
                <a16:creationId xmlns:a16="http://schemas.microsoft.com/office/drawing/2014/main" id="{05BF1D05-084D-241E-E8E4-640FF148E92F}"/>
              </a:ext>
            </a:extLst>
          </p:cNvPr>
          <p:cNvSpPr txBox="1">
            <a:spLocks/>
          </p:cNvSpPr>
          <p:nvPr/>
        </p:nvSpPr>
        <p:spPr>
          <a:xfrm>
            <a:off x="851079" y="2315022"/>
            <a:ext cx="794573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fontAlgn="auto">
              <a:lnSpc>
                <a:spcPct val="90000"/>
              </a:lnSpc>
              <a:spcBef>
                <a:spcPct val="20000"/>
              </a:spcBef>
              <a:spcAft>
                <a:spcPts val="0"/>
              </a:spcAft>
              <a:buClrTx/>
              <a:buSzTx/>
              <a:buNone/>
              <a:tabLst/>
              <a:defRPr/>
            </a:pPr>
            <a:r>
              <a:rPr lang="es-CO" dirty="0">
                <a:solidFill>
                  <a:schemeClr val="tx1">
                    <a:tint val="75000"/>
                  </a:schemeClr>
                </a:solidFill>
                <a:latin typeface="Arial" panose="020B0604020202020204" pitchFamily="34" charset="0"/>
                <a:cs typeface="Arial" panose="020B0604020202020204" pitchFamily="34" charset="0"/>
              </a:rPr>
              <a:t>Como un servidor proxy es necesario en cualquier sistema operativo, tiene que adaptarse a cualquier ambiente, así es como se utiliza en todas las distintas plataformas y en sus diferentes versiones.</a:t>
            </a:r>
          </a:p>
          <a:p>
            <a:pPr marL="0" marR="0" lvl="0" indent="0" algn="just" fontAlgn="auto">
              <a:lnSpc>
                <a:spcPct val="90000"/>
              </a:lnSpc>
              <a:spcBef>
                <a:spcPct val="20000"/>
              </a:spcBef>
              <a:spcAft>
                <a:spcPts val="0"/>
              </a:spcAft>
              <a:buClrTx/>
              <a:buSzTx/>
              <a:buNone/>
              <a:tabLst/>
              <a:defRPr/>
            </a:pPr>
            <a:endParaRPr lang="es-CO" dirty="0">
              <a:solidFill>
                <a:schemeClr val="tx1">
                  <a:tint val="75000"/>
                </a:schemeClr>
              </a:solidFill>
              <a:latin typeface="Arial" panose="020B0604020202020204" pitchFamily="34" charset="0"/>
              <a:cs typeface="Arial" panose="020B0604020202020204" pitchFamily="34" charset="0"/>
            </a:endParaRPr>
          </a:p>
          <a:p>
            <a:pPr algn="just">
              <a:spcBef>
                <a:spcPct val="20000"/>
              </a:spcBef>
            </a:pPr>
            <a:r>
              <a:rPr lang="es-CO" dirty="0">
                <a:solidFill>
                  <a:schemeClr val="tx1">
                    <a:tint val="75000"/>
                  </a:schemeClr>
                </a:solidFill>
                <a:latin typeface="Arial" panose="020B0604020202020204" pitchFamily="34" charset="0"/>
                <a:cs typeface="Arial" panose="020B0604020202020204" pitchFamily="34" charset="0"/>
              </a:rPr>
              <a:t>Windows.</a:t>
            </a:r>
          </a:p>
          <a:p>
            <a:pPr algn="just">
              <a:spcBef>
                <a:spcPct val="20000"/>
              </a:spcBef>
            </a:pPr>
            <a:r>
              <a:rPr lang="es-CO" dirty="0">
                <a:solidFill>
                  <a:schemeClr val="tx1">
                    <a:tint val="75000"/>
                  </a:schemeClr>
                </a:solidFill>
                <a:latin typeface="Arial" panose="020B0604020202020204" pitchFamily="34" charset="0"/>
                <a:cs typeface="Arial" panose="020B0604020202020204" pitchFamily="34" charset="0"/>
              </a:rPr>
              <a:t>Linux.</a:t>
            </a:r>
          </a:p>
          <a:p>
            <a:pPr algn="just">
              <a:spcBef>
                <a:spcPct val="20000"/>
              </a:spcBef>
            </a:pPr>
            <a:r>
              <a:rPr lang="es-CO" dirty="0">
                <a:solidFill>
                  <a:schemeClr val="tx1">
                    <a:tint val="75000"/>
                  </a:schemeClr>
                </a:solidFill>
                <a:latin typeface="Arial" panose="020B0604020202020204" pitchFamily="34" charset="0"/>
                <a:cs typeface="Arial" panose="020B0604020202020204" pitchFamily="34" charset="0"/>
              </a:rPr>
              <a:t>Mac OS.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s-CO"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48750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2503</TotalTime>
  <Words>541</Words>
  <Application>Microsoft Office PowerPoint</Application>
  <PresentationFormat>Presentación en pantalla (4:3)</PresentationFormat>
  <Paragraphs>48</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Calibri</vt:lpstr>
      <vt:lpstr>Tema de Office</vt:lpstr>
      <vt:lpstr>SERVIDORES PROXY</vt:lpstr>
      <vt:lpstr>SERVIDORES PROXY</vt:lpstr>
      <vt:lpstr>SERVIDORES PROXY</vt:lpstr>
      <vt:lpstr>SERVIDORES PROXY</vt:lpstr>
      <vt:lpstr>SERVIDORES PROXY</vt:lpstr>
      <vt:lpstr>SERVIDORES PROXY</vt:lpstr>
      <vt:lpstr>SERVIDORES PROXY</vt:lpstr>
      <vt:lpstr>SERVIDORES PROXY</vt:lpstr>
    </vt:vector>
  </TitlesOfParts>
  <Company>ESPOCH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Centro de Idiomas</dc:creator>
  <cp:lastModifiedBy>Luis Gonzalo Allauca Peñafiel</cp:lastModifiedBy>
  <cp:revision>231</cp:revision>
  <cp:lastPrinted>2013-09-23T15:01:37Z</cp:lastPrinted>
  <dcterms:created xsi:type="dcterms:W3CDTF">2013-09-23T06:00:44Z</dcterms:created>
  <dcterms:modified xsi:type="dcterms:W3CDTF">2023-02-02T20:22:08Z</dcterms:modified>
</cp:coreProperties>
</file>