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670B7-DB6B-343A-9C70-F1DBC81A906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68DCEFD2-05B2-1F10-2D30-4DF925CF4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5C69DF56-49D3-59D4-1BFA-F6472E4B3F86}"/>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12AFA9EB-1B49-424F-B55E-212F84FEC9E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977F9EB-0D8F-81C5-2F42-B7BB6EF39CCD}"/>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199255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D6850-9D8F-DF81-2627-EA72A158162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331914C-C183-077A-D3B7-3CC483E5CC2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7EDD80F-5789-A38F-A875-E9266C42B2A5}"/>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4CD29AC6-6BB0-F4C4-341A-DD8AA4ADB19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2EFC451-4921-21A6-6CB3-0200C49C14FB}"/>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59381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C28BF7-CD8E-BF1C-CE80-8522BB944D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C00AF63-5DFE-DE29-557A-C4C3682871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BF8276F-94DA-4374-02B8-287E2C2DE343}"/>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41008907-C101-6164-0C91-09F9DA18135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B7E1642-AF0A-9B2D-438B-C89AC8FB5909}"/>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375765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B378F-B417-849A-E231-33AA551B625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8579F62-15D9-5EAE-E108-81B7569B35F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E5EBF58-2A50-0710-76F4-DBBC609D512A}"/>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5A4EBF88-2E87-694A-89B9-8CB9DEAF877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556F9D9-B63A-A52E-EFDA-74CE044F4888}"/>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279020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E606F-F870-C80B-935A-B3DC0609758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AC3FCFD-B7D2-866B-3E2A-64256790D6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B74BB6-B2D8-90A2-5CBD-B689D7F614FE}"/>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7C2A7800-8548-B333-E979-0448AB82E25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1326B2E-B747-696E-A757-BB8F0B034DFC}"/>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378715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1E0D5-B500-C8A0-AEC5-0468F4F47E6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A467A29-E387-B19F-5E23-8C8FF27C23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6D8C2D31-C674-5532-BC82-BCCC83AE9B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BE8FA927-D5C0-B070-59B6-F2056FF72A50}"/>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6" name="Marcador de pie de página 5">
            <a:extLst>
              <a:ext uri="{FF2B5EF4-FFF2-40B4-BE49-F238E27FC236}">
                <a16:creationId xmlns:a16="http://schemas.microsoft.com/office/drawing/2014/main" id="{D8ED3497-0CF0-2C95-637B-0A53BF6BC6B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8201F0A-D332-9607-2A59-E6FC5F20E87E}"/>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151363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E3506-AFB8-737C-86D2-315DCD7918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0D2DD8E-2429-45E7-E0DB-DB283A6E3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619823-5852-5B3C-EE1D-F96BFE4DCF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CD7D8A66-C329-C457-DC63-8BB95ECB4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65EABA-5C7B-1FA6-3183-932598B743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B5C86992-9DEC-E69E-1EAB-0762D83DA983}"/>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8" name="Marcador de pie de página 7">
            <a:extLst>
              <a:ext uri="{FF2B5EF4-FFF2-40B4-BE49-F238E27FC236}">
                <a16:creationId xmlns:a16="http://schemas.microsoft.com/office/drawing/2014/main" id="{F34FC571-01D4-9CBC-4A60-570612490868}"/>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AF52D5D1-C9B8-B00F-2ECE-B40128528A02}"/>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5477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A7114-FACF-E96F-4AD8-FF2EFDEF1E1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DDE2877C-2013-37BC-6D5F-8176998390A6}"/>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4" name="Marcador de pie de página 3">
            <a:extLst>
              <a:ext uri="{FF2B5EF4-FFF2-40B4-BE49-F238E27FC236}">
                <a16:creationId xmlns:a16="http://schemas.microsoft.com/office/drawing/2014/main" id="{1CAED4D3-63F2-CF49-B474-8CB4A81D6048}"/>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C8D58123-E573-B511-156F-B6F480B3059E}"/>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3040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E5B75F-A510-6A19-FF79-CDA628468741}"/>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3" name="Marcador de pie de página 2">
            <a:extLst>
              <a:ext uri="{FF2B5EF4-FFF2-40B4-BE49-F238E27FC236}">
                <a16:creationId xmlns:a16="http://schemas.microsoft.com/office/drawing/2014/main" id="{71DB85B5-0C4F-01B4-66E7-FBB1ACA51B64}"/>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1A720D3-3B4D-797B-7AB2-D995E8BC1E16}"/>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424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3BC50-2759-0C60-288F-F5EBCF44F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99DD95B-BC9A-FEA8-6DA0-9E84D9306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72C202E5-0D61-4FFD-16C1-FC9461F5C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671DC8-B49B-4786-0A36-9683F3F3E757}"/>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6" name="Marcador de pie de página 5">
            <a:extLst>
              <a:ext uri="{FF2B5EF4-FFF2-40B4-BE49-F238E27FC236}">
                <a16:creationId xmlns:a16="http://schemas.microsoft.com/office/drawing/2014/main" id="{121095AA-2B26-2645-B622-58CC055A65E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6338919-05BA-72D6-3A01-F5BC80BFCDAF}"/>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149289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B39DB-9A73-1A45-18E4-452757633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CA3CD46-3D37-CC60-AA18-2592B3480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8502A588-7E8C-19CB-D22A-1F4DE4923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6EA3F8-428D-04FB-509D-F28779DDC948}"/>
              </a:ext>
            </a:extLst>
          </p:cNvPr>
          <p:cNvSpPr>
            <a:spLocks noGrp="1"/>
          </p:cNvSpPr>
          <p:nvPr>
            <p:ph type="dt" sz="half" idx="10"/>
          </p:nvPr>
        </p:nvSpPr>
        <p:spPr/>
        <p:txBody>
          <a:bodyPr/>
          <a:lstStyle/>
          <a:p>
            <a:fld id="{AF5165C0-688E-4331-B7ED-E08BAD56ADE0}" type="datetimeFigureOut">
              <a:rPr lang="en-US" smtClean="0"/>
              <a:t>10/6/2024</a:t>
            </a:fld>
            <a:endParaRPr lang="en-US"/>
          </a:p>
        </p:txBody>
      </p:sp>
      <p:sp>
        <p:nvSpPr>
          <p:cNvPr id="6" name="Marcador de pie de página 5">
            <a:extLst>
              <a:ext uri="{FF2B5EF4-FFF2-40B4-BE49-F238E27FC236}">
                <a16:creationId xmlns:a16="http://schemas.microsoft.com/office/drawing/2014/main" id="{5B30622E-738C-4685-E712-7ABC2ED5C58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80BB177-4808-4638-AD03-9FF73C358DBD}"/>
              </a:ext>
            </a:extLst>
          </p:cNvPr>
          <p:cNvSpPr>
            <a:spLocks noGrp="1"/>
          </p:cNvSpPr>
          <p:nvPr>
            <p:ph type="sldNum" sz="quarter" idx="12"/>
          </p:nvPr>
        </p:nvSpPr>
        <p:spPr/>
        <p:txBody>
          <a:bodyPr/>
          <a:lstStyle/>
          <a:p>
            <a:fld id="{732CAEFD-FCF6-488D-B464-CD0972CE9298}" type="slidenum">
              <a:rPr lang="en-US" smtClean="0"/>
              <a:t>‹Nº›</a:t>
            </a:fld>
            <a:endParaRPr lang="en-US"/>
          </a:p>
        </p:txBody>
      </p:sp>
    </p:spTree>
    <p:extLst>
      <p:ext uri="{BB962C8B-B14F-4D97-AF65-F5344CB8AC3E}">
        <p14:creationId xmlns:p14="http://schemas.microsoft.com/office/powerpoint/2010/main" val="187793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780068E-6711-7148-2ABB-D76813A43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A112247-9D98-7F91-9C56-34B63775A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E551159-1F9B-CC33-24EE-27FC002C0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5165C0-688E-4331-B7ED-E08BAD56ADE0}" type="datetimeFigureOut">
              <a:rPr lang="en-US" smtClean="0"/>
              <a:t>10/6/2024</a:t>
            </a:fld>
            <a:endParaRPr lang="en-US"/>
          </a:p>
        </p:txBody>
      </p:sp>
      <p:sp>
        <p:nvSpPr>
          <p:cNvPr id="5" name="Marcador de pie de página 4">
            <a:extLst>
              <a:ext uri="{FF2B5EF4-FFF2-40B4-BE49-F238E27FC236}">
                <a16:creationId xmlns:a16="http://schemas.microsoft.com/office/drawing/2014/main" id="{EA76CB92-5C84-83E7-5339-5E0DCE067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11FF40DC-D739-6B0D-39E3-C17C7533F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2CAEFD-FCF6-488D-B464-CD0972CE9298}" type="slidenum">
              <a:rPr lang="en-US" smtClean="0"/>
              <a:t>‹Nº›</a:t>
            </a:fld>
            <a:endParaRPr lang="en-US"/>
          </a:p>
        </p:txBody>
      </p:sp>
    </p:spTree>
    <p:extLst>
      <p:ext uri="{BB962C8B-B14F-4D97-AF65-F5344CB8AC3E}">
        <p14:creationId xmlns:p14="http://schemas.microsoft.com/office/powerpoint/2010/main" val="165667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7A8F414-DE01-3575-77DF-55347B24C103}"/>
              </a:ext>
            </a:extLst>
          </p:cNvPr>
          <p:cNvPicPr>
            <a:picLocks noChangeAspect="1"/>
          </p:cNvPicPr>
          <p:nvPr/>
        </p:nvPicPr>
        <p:blipFill>
          <a:blip r:embed="rId2">
            <a:alphaModFix amt="50000"/>
          </a:blip>
          <a:srcRect t="28789" b="7108"/>
          <a:stretch/>
        </p:blipFill>
        <p:spPr>
          <a:xfrm>
            <a:off x="20" y="1"/>
            <a:ext cx="12191980" cy="6857999"/>
          </a:xfrm>
          <a:prstGeom prst="rect">
            <a:avLst/>
          </a:prstGeom>
        </p:spPr>
      </p:pic>
      <p:sp>
        <p:nvSpPr>
          <p:cNvPr id="2" name="Título 1">
            <a:extLst>
              <a:ext uri="{FF2B5EF4-FFF2-40B4-BE49-F238E27FC236}">
                <a16:creationId xmlns:a16="http://schemas.microsoft.com/office/drawing/2014/main" id="{B8E57BC5-F4D8-3CAE-654A-D7BD38C6409B}"/>
              </a:ext>
            </a:extLst>
          </p:cNvPr>
          <p:cNvSpPr>
            <a:spLocks noGrp="1"/>
          </p:cNvSpPr>
          <p:nvPr>
            <p:ph type="ctrTitle"/>
          </p:nvPr>
        </p:nvSpPr>
        <p:spPr>
          <a:xfrm>
            <a:off x="1524000" y="1122362"/>
            <a:ext cx="9144000" cy="2900518"/>
          </a:xfrm>
        </p:spPr>
        <p:txBody>
          <a:bodyPr>
            <a:normAutofit/>
          </a:bodyPr>
          <a:lstStyle/>
          <a:p>
            <a:r>
              <a:rPr lang="en-US">
                <a:solidFill>
                  <a:srgbClr val="FFFFFF"/>
                </a:solidFill>
              </a:rPr>
              <a:t>Parasitosis por Protozoarios</a:t>
            </a:r>
            <a:br>
              <a:rPr lang="en-US">
                <a:solidFill>
                  <a:srgbClr val="FFFFFF"/>
                </a:solidFill>
              </a:rPr>
            </a:br>
            <a:r>
              <a:rPr lang="en-US">
                <a:solidFill>
                  <a:srgbClr val="FFFFFF"/>
                </a:solidFill>
              </a:rPr>
              <a:t> Blastocistosis</a:t>
            </a:r>
            <a:br>
              <a:rPr lang="en-US">
                <a:solidFill>
                  <a:srgbClr val="FFFFFF"/>
                </a:solidFill>
              </a:rPr>
            </a:br>
            <a:endParaRPr lang="en-US">
              <a:solidFill>
                <a:srgbClr val="FFFFFF"/>
              </a:solidFill>
            </a:endParaRPr>
          </a:p>
        </p:txBody>
      </p:sp>
      <p:sp>
        <p:nvSpPr>
          <p:cNvPr id="3" name="Subtítulo 2">
            <a:extLst>
              <a:ext uri="{FF2B5EF4-FFF2-40B4-BE49-F238E27FC236}">
                <a16:creationId xmlns:a16="http://schemas.microsoft.com/office/drawing/2014/main" id="{C01C0953-82FF-4D39-4C9E-CF5299385788}"/>
              </a:ext>
            </a:extLst>
          </p:cNvPr>
          <p:cNvSpPr>
            <a:spLocks noGrp="1"/>
          </p:cNvSpPr>
          <p:nvPr>
            <p:ph type="subTitle" idx="1"/>
          </p:nvPr>
        </p:nvSpPr>
        <p:spPr>
          <a:xfrm>
            <a:off x="1524000" y="4159404"/>
            <a:ext cx="9144000" cy="1098395"/>
          </a:xfrm>
        </p:spPr>
        <p:txBody>
          <a:bodyPr>
            <a:normAutofit/>
          </a:bodyPr>
          <a:lstStyle/>
          <a:p>
            <a:r>
              <a:rPr lang="es-EC">
                <a:solidFill>
                  <a:srgbClr val="FFFFFF"/>
                </a:solidFill>
              </a:rPr>
              <a:t>Unach 2024-2S</a:t>
            </a:r>
          </a:p>
          <a:p>
            <a:r>
              <a:rPr lang="es-EC">
                <a:solidFill>
                  <a:srgbClr val="FFFFFF"/>
                </a:solidFill>
              </a:rPr>
              <a:t>Dra. Elda Valdés</a:t>
            </a:r>
            <a:endParaRPr lang="en-US">
              <a:solidFill>
                <a:srgbClr val="FFFFFF"/>
              </a:solidFill>
            </a:endParaRPr>
          </a:p>
        </p:txBody>
      </p:sp>
    </p:spTree>
    <p:extLst>
      <p:ext uri="{BB962C8B-B14F-4D97-AF65-F5344CB8AC3E}">
        <p14:creationId xmlns:p14="http://schemas.microsoft.com/office/powerpoint/2010/main" val="18267444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Marcador de contenido 3">
            <a:extLst>
              <a:ext uri="{FF2B5EF4-FFF2-40B4-BE49-F238E27FC236}">
                <a16:creationId xmlns:a16="http://schemas.microsoft.com/office/drawing/2014/main" id="{03B1F1F7-E483-FEBB-8E24-EB05640C4529}"/>
              </a:ext>
            </a:extLst>
          </p:cNvPr>
          <p:cNvPicPr>
            <a:picLocks noChangeAspect="1"/>
          </p:cNvPicPr>
          <p:nvPr/>
        </p:nvPicPr>
        <p:blipFill>
          <a:blip r:embed="rId2"/>
          <a:srcRect l="3082" r="-2" b="-2"/>
          <a:stretch/>
        </p:blipFill>
        <p:spPr>
          <a:xfrm>
            <a:off x="6677026" y="1347617"/>
            <a:ext cx="4571936" cy="4139448"/>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2148FEAA-8F9F-864B-7CF5-459448958559}"/>
              </a:ext>
            </a:extLst>
          </p:cNvPr>
          <p:cNvSpPr>
            <a:spLocks noGrp="1"/>
          </p:cNvSpPr>
          <p:nvPr>
            <p:ph type="title"/>
          </p:nvPr>
        </p:nvSpPr>
        <p:spPr>
          <a:xfrm>
            <a:off x="1014985" y="819015"/>
            <a:ext cx="5501548" cy="2353362"/>
          </a:xfrm>
        </p:spPr>
        <p:txBody>
          <a:bodyPr vert="horz" lIns="91440" tIns="45720" rIns="91440" bIns="45720" rtlCol="0" anchor="b">
            <a:normAutofit/>
          </a:bodyPr>
          <a:lstStyle/>
          <a:p>
            <a:r>
              <a:rPr lang="en-US" sz="4800">
                <a:solidFill>
                  <a:schemeClr val="bg1"/>
                </a:solidFill>
              </a:rPr>
              <a:t>Objetivos</a:t>
            </a:r>
          </a:p>
        </p:txBody>
      </p:sp>
      <p:sp>
        <p:nvSpPr>
          <p:cNvPr id="15" name="Content Placeholder 14">
            <a:extLst>
              <a:ext uri="{FF2B5EF4-FFF2-40B4-BE49-F238E27FC236}">
                <a16:creationId xmlns:a16="http://schemas.microsoft.com/office/drawing/2014/main" id="{E72D5362-CEEE-4DFF-D4AA-88B2A46E3703}"/>
              </a:ext>
            </a:extLst>
          </p:cNvPr>
          <p:cNvSpPr>
            <a:spLocks noGrp="1"/>
          </p:cNvSpPr>
          <p:nvPr>
            <p:ph idx="1"/>
          </p:nvPr>
        </p:nvSpPr>
        <p:spPr>
          <a:xfrm>
            <a:off x="1014985" y="3442089"/>
            <a:ext cx="5501548" cy="2573579"/>
          </a:xfrm>
        </p:spPr>
        <p:txBody>
          <a:bodyPr anchor="t">
            <a:normAutofit/>
          </a:bodyPr>
          <a:lstStyle/>
          <a:p>
            <a:endParaRPr lang="en-US" sz="1800">
              <a:solidFill>
                <a:schemeClr val="bg1"/>
              </a:solidFill>
            </a:endParaRPr>
          </a:p>
        </p:txBody>
      </p:sp>
    </p:spTree>
    <p:extLst>
      <p:ext uri="{BB962C8B-B14F-4D97-AF65-F5344CB8AC3E}">
        <p14:creationId xmlns:p14="http://schemas.microsoft.com/office/powerpoint/2010/main" val="178020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Blastocystis hominis, el protozoo más común en muestras de heces. - ARH ...">
            <a:extLst>
              <a:ext uri="{FF2B5EF4-FFF2-40B4-BE49-F238E27FC236}">
                <a16:creationId xmlns:a16="http://schemas.microsoft.com/office/drawing/2014/main" id="{A97E2085-E9B4-71B9-E20C-6A8FE1A33C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1411405"/>
            <a:ext cx="4571936" cy="4011873"/>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4531C2B5-199C-6305-B98B-5DA34800C9B2}"/>
              </a:ext>
            </a:extLst>
          </p:cNvPr>
          <p:cNvSpPr>
            <a:spLocks noGrp="1"/>
          </p:cNvSpPr>
          <p:nvPr>
            <p:ph type="title"/>
          </p:nvPr>
        </p:nvSpPr>
        <p:spPr>
          <a:xfrm>
            <a:off x="1014985" y="819015"/>
            <a:ext cx="5501548" cy="2353362"/>
          </a:xfrm>
        </p:spPr>
        <p:txBody>
          <a:bodyPr anchor="b">
            <a:normAutofit/>
          </a:bodyPr>
          <a:lstStyle/>
          <a:p>
            <a:r>
              <a:rPr lang="en-US" sz="4800">
                <a:solidFill>
                  <a:schemeClr val="bg1"/>
                </a:solidFill>
              </a:rPr>
              <a:t>Blastocystis hominis (Blastocistosis)</a:t>
            </a:r>
            <a:br>
              <a:rPr lang="en-US" sz="4800">
                <a:solidFill>
                  <a:schemeClr val="bg1"/>
                </a:solidFill>
              </a:rPr>
            </a:br>
            <a:endParaRPr lang="en-US" sz="4800">
              <a:solidFill>
                <a:schemeClr val="bg1"/>
              </a:solidFill>
            </a:endParaRPr>
          </a:p>
        </p:txBody>
      </p:sp>
      <p:sp>
        <p:nvSpPr>
          <p:cNvPr id="3" name="Marcador de contenido 2">
            <a:extLst>
              <a:ext uri="{FF2B5EF4-FFF2-40B4-BE49-F238E27FC236}">
                <a16:creationId xmlns:a16="http://schemas.microsoft.com/office/drawing/2014/main" id="{0E2C5409-8998-5D9A-63A2-2658F11862F3}"/>
              </a:ext>
            </a:extLst>
          </p:cNvPr>
          <p:cNvSpPr>
            <a:spLocks noGrp="1"/>
          </p:cNvSpPr>
          <p:nvPr>
            <p:ph idx="1"/>
          </p:nvPr>
        </p:nvSpPr>
        <p:spPr>
          <a:xfrm>
            <a:off x="656708" y="2377009"/>
            <a:ext cx="5859825" cy="3901992"/>
          </a:xfrm>
        </p:spPr>
        <p:txBody>
          <a:bodyPr anchor="t">
            <a:noAutofit/>
          </a:bodyPr>
          <a:lstStyle/>
          <a:p>
            <a:pPr marL="0" indent="0">
              <a:buNone/>
            </a:pPr>
            <a:r>
              <a:rPr lang="es-ES" sz="1800" dirty="0">
                <a:solidFill>
                  <a:schemeClr val="bg1"/>
                </a:solidFill>
              </a:rPr>
              <a:t>Distribución geográfica: cosmopolita.</a:t>
            </a:r>
          </a:p>
          <a:p>
            <a:pPr marL="0" indent="0">
              <a:buNone/>
            </a:pPr>
            <a:r>
              <a:rPr lang="es-ES" sz="1800" dirty="0">
                <a:solidFill>
                  <a:schemeClr val="bg1"/>
                </a:solidFill>
              </a:rPr>
              <a:t>Morfología y característica del agente: si bien durante mucho tiempo se lo consideró como una levadura no patógena, en la actualidad se sabe que es un protozoo relacionado con las amebas. Presenta tres formas parasitarias: vacuolada, granular y ameboide. La vacuolada es la que se presenta con más frecuencia en las heces, mide entre 5- 30 µm con una gran vacuola central y bordes irregulares por carecer de pared.                Modo de transmisión: vía fecal-oral, a través de la ingestión de agua y alimentos contaminados. Localización: habita en el intestino grueso, ocasionalmente también en el intestino delgado.</a:t>
            </a:r>
            <a:endParaRPr lang="en-US" sz="1800" dirty="0">
              <a:solidFill>
                <a:schemeClr val="bg1"/>
              </a:solidFill>
            </a:endParaRPr>
          </a:p>
        </p:txBody>
      </p:sp>
    </p:spTree>
    <p:extLst>
      <p:ext uri="{BB962C8B-B14F-4D97-AF65-F5344CB8AC3E}">
        <p14:creationId xmlns:p14="http://schemas.microsoft.com/office/powerpoint/2010/main" val="196827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7" name="Group 2056">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058"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61" name="Group 2060">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062"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Blastocystis hominis, el protozoo más común en muestras de heces. - ARH ...">
            <a:extLst>
              <a:ext uri="{FF2B5EF4-FFF2-40B4-BE49-F238E27FC236}">
                <a16:creationId xmlns:a16="http://schemas.microsoft.com/office/drawing/2014/main" id="{088B293D-A9B9-C2DD-C840-5C06B70939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1411405"/>
            <a:ext cx="4571936" cy="4011873"/>
          </a:xfrm>
          <a:prstGeom prst="rect">
            <a:avLst/>
          </a:prstGeom>
          <a:noFill/>
          <a:extLst>
            <a:ext uri="{909E8E84-426E-40DD-AFC4-6F175D3DCCD1}">
              <a14:hiddenFill xmlns:a14="http://schemas.microsoft.com/office/drawing/2010/main">
                <a:solidFill>
                  <a:srgbClr val="FFFFFF"/>
                </a:solidFill>
              </a14:hiddenFill>
            </a:ext>
          </a:extLst>
        </p:spPr>
      </p:pic>
      <p:grpSp>
        <p:nvGrpSpPr>
          <p:cNvPr id="2065" name="Group 206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66" name="Freeform: Shape 206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7" name="Freeform: Shape 206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 name="Freeform: Shape 206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9" name="Freeform: Shape 206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0" name="Freeform: Shape 206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1" name="Freeform: Shape 207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2" name="Freeform: Shape 207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CF119CBC-A72F-B32D-E7E1-3DBF2B3E504B}"/>
              </a:ext>
            </a:extLst>
          </p:cNvPr>
          <p:cNvSpPr>
            <a:spLocks noGrp="1"/>
          </p:cNvSpPr>
          <p:nvPr>
            <p:ph type="title"/>
          </p:nvPr>
        </p:nvSpPr>
        <p:spPr>
          <a:xfrm>
            <a:off x="1014985" y="819015"/>
            <a:ext cx="5501548" cy="2353362"/>
          </a:xfrm>
        </p:spPr>
        <p:txBody>
          <a:bodyPr anchor="b">
            <a:normAutofit/>
          </a:bodyPr>
          <a:lstStyle/>
          <a:p>
            <a:r>
              <a:rPr lang="en-US" sz="4800">
                <a:solidFill>
                  <a:schemeClr val="bg1"/>
                </a:solidFill>
              </a:rPr>
              <a:t>Blastocystis hominis (Blastocistosis)</a:t>
            </a:r>
            <a:br>
              <a:rPr lang="en-US" sz="4800">
                <a:solidFill>
                  <a:schemeClr val="bg1"/>
                </a:solidFill>
              </a:rPr>
            </a:br>
            <a:endParaRPr lang="en-US" sz="4800">
              <a:solidFill>
                <a:schemeClr val="bg1"/>
              </a:solidFill>
            </a:endParaRPr>
          </a:p>
        </p:txBody>
      </p:sp>
      <p:sp>
        <p:nvSpPr>
          <p:cNvPr id="3" name="Marcador de contenido 2">
            <a:extLst>
              <a:ext uri="{FF2B5EF4-FFF2-40B4-BE49-F238E27FC236}">
                <a16:creationId xmlns:a16="http://schemas.microsoft.com/office/drawing/2014/main" id="{DEF3D6F8-5745-0BEF-3FE7-7BC22840B692}"/>
              </a:ext>
            </a:extLst>
          </p:cNvPr>
          <p:cNvSpPr>
            <a:spLocks noGrp="1"/>
          </p:cNvSpPr>
          <p:nvPr>
            <p:ph idx="1"/>
          </p:nvPr>
        </p:nvSpPr>
        <p:spPr>
          <a:xfrm>
            <a:off x="652334" y="2526891"/>
            <a:ext cx="5864200" cy="3732850"/>
          </a:xfrm>
        </p:spPr>
        <p:txBody>
          <a:bodyPr anchor="t">
            <a:normAutofit/>
          </a:bodyPr>
          <a:lstStyle/>
          <a:p>
            <a:r>
              <a:rPr lang="es-ES" sz="1800" dirty="0">
                <a:solidFill>
                  <a:schemeClr val="bg1"/>
                </a:solidFill>
              </a:rPr>
              <a:t>Clínica y patología: su patogenicidad es discutida por varios autores, y se considera en general que se debe medicar luego de descartar la existencia de otros patógenos. Si bien no es un parásito invasor, es capaz de penetrar las capas superficiales de la mucosa intestinal. Los síntomas clínicos son dolor abdominal, diarrea aguda o crónica, en algunos casos alternada con constipación, flatulencia, anorexia y tenesmo. Por la variabilidad de datos clínicos se podría suponer la existencia de cepas virulentas y no virulentas, ya que se han hallado variaciones antigénicas entre distintas cepas.</a:t>
            </a:r>
            <a:endParaRPr lang="en-US" sz="1800" dirty="0">
              <a:solidFill>
                <a:schemeClr val="bg1"/>
              </a:solidFill>
            </a:endParaRPr>
          </a:p>
        </p:txBody>
      </p:sp>
    </p:spTree>
    <p:extLst>
      <p:ext uri="{BB962C8B-B14F-4D97-AF65-F5344CB8AC3E}">
        <p14:creationId xmlns:p14="http://schemas.microsoft.com/office/powerpoint/2010/main" val="246545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6BF3943F-4970-D1F4-ED05-21A35E7BC140}"/>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Blastocystis hominis (Blastocistosis)</a:t>
            </a:r>
            <a:br>
              <a:rPr lang="en-US" sz="4800">
                <a:solidFill>
                  <a:schemeClr val="bg1"/>
                </a:solidFill>
              </a:rPr>
            </a:br>
            <a:endParaRPr lang="en-US" sz="4800">
              <a:solidFill>
                <a:schemeClr val="bg1"/>
              </a:solidFill>
            </a:endParaRPr>
          </a:p>
        </p:txBody>
      </p:sp>
      <p:sp>
        <p:nvSpPr>
          <p:cNvPr id="3" name="Marcador de contenido 2">
            <a:extLst>
              <a:ext uri="{FF2B5EF4-FFF2-40B4-BE49-F238E27FC236}">
                <a16:creationId xmlns:a16="http://schemas.microsoft.com/office/drawing/2014/main" id="{E06763FF-4746-8A8F-8E7C-ED0CBAAEB8AE}"/>
              </a:ext>
            </a:extLst>
          </p:cNvPr>
          <p:cNvSpPr>
            <a:spLocks noGrp="1"/>
          </p:cNvSpPr>
          <p:nvPr>
            <p:ph idx="1"/>
          </p:nvPr>
        </p:nvSpPr>
        <p:spPr>
          <a:xfrm>
            <a:off x="6464410" y="841247"/>
            <a:ext cx="4484536" cy="5340097"/>
          </a:xfrm>
        </p:spPr>
        <p:txBody>
          <a:bodyPr anchor="ctr">
            <a:normAutofit lnSpcReduction="10000"/>
          </a:bodyPr>
          <a:lstStyle/>
          <a:p>
            <a:r>
              <a:rPr lang="es-ES" sz="1800" dirty="0">
                <a:solidFill>
                  <a:schemeClr val="tx2"/>
                </a:solidFill>
              </a:rPr>
              <a:t>Diagnóstico: Clínico: es difícil, debido a que los síntomas se confunden con otros agentes etiológicos. </a:t>
            </a:r>
          </a:p>
          <a:p>
            <a:r>
              <a:rPr lang="es-ES" sz="1800" dirty="0">
                <a:solidFill>
                  <a:schemeClr val="tx2"/>
                </a:solidFill>
              </a:rPr>
              <a:t>Laboratorio: Directo: visualización de los quistes o trofozoítos del parásito a través del examen coproparasitológico. Tratamiento: ídem giardiasis. Comentarios generales: en nuestra experiencia en un estudio retrospectivo se halló como síntoma más destacable en niños el dolor abdominal. </a:t>
            </a:r>
          </a:p>
          <a:p>
            <a:r>
              <a:rPr lang="es-ES" sz="1800" dirty="0">
                <a:solidFill>
                  <a:schemeClr val="tx2"/>
                </a:solidFill>
              </a:rPr>
              <a:t>En pacientes pediátricos con diarrea aguda, ésta se presenta como explosiva, líquida, sin moco y de color oscuro. En adultos se presenta con episodios de diarrea alternando con constipación, que remiten con el tratamiento. Consideramos que se carece de estudios suficientes para determinar la verdadera patología producida por este agente, en forma análoga a lo que ocurrió con Giardia en años anteriores</a:t>
            </a:r>
            <a:endParaRPr lang="en-US" sz="1800" dirty="0">
              <a:solidFill>
                <a:schemeClr val="tx2"/>
              </a:solidFill>
            </a:endParaRPr>
          </a:p>
        </p:txBody>
      </p:sp>
    </p:spTree>
    <p:extLst>
      <p:ext uri="{BB962C8B-B14F-4D97-AF65-F5344CB8AC3E}">
        <p14:creationId xmlns:p14="http://schemas.microsoft.com/office/powerpoint/2010/main" val="37591867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384</Words>
  <Application>Microsoft Office PowerPoint</Application>
  <PresentationFormat>Panorámica</PresentationFormat>
  <Paragraphs>13</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Aptos</vt:lpstr>
      <vt:lpstr>Aptos Display</vt:lpstr>
      <vt:lpstr>Arial</vt:lpstr>
      <vt:lpstr>Tema de Office</vt:lpstr>
      <vt:lpstr>Parasitosis por Protozoarios  Blastocistosis </vt:lpstr>
      <vt:lpstr>Objetivos</vt:lpstr>
      <vt:lpstr>Blastocystis hominis (Blastocistosis) </vt:lpstr>
      <vt:lpstr>Blastocystis hominis (Blastocistosis) </vt:lpstr>
      <vt:lpstr>Blastocystis hominis (Blastocistosis)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Elda Maria Valdes Gonzalez</dc:creator>
  <cp:lastModifiedBy>Elda Maria Valdes Gonzalez</cp:lastModifiedBy>
  <cp:revision>3</cp:revision>
  <dcterms:created xsi:type="dcterms:W3CDTF">2024-09-30T17:01:43Z</dcterms:created>
  <dcterms:modified xsi:type="dcterms:W3CDTF">2024-10-06T18:26:13Z</dcterms:modified>
</cp:coreProperties>
</file>