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2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25506-B6EC-43EC-867D-1A784A9BD23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D02C28B-A2E1-4099-B54E-989256D4F0F7}">
      <dgm:prSet/>
      <dgm:spPr/>
      <dgm:t>
        <a:bodyPr/>
        <a:lstStyle/>
        <a:p>
          <a:r>
            <a:rPr lang="en-US"/>
            <a:t>Optimización de rutas y costos logísticos</a:t>
          </a:r>
        </a:p>
      </dgm:t>
    </dgm:pt>
    <dgm:pt modelId="{B5B27D4F-B35B-4071-B26E-FB241A1CC2EE}" type="parTrans" cxnId="{E0AE6A49-862A-47FE-AFE0-1213E836CC6E}">
      <dgm:prSet/>
      <dgm:spPr/>
      <dgm:t>
        <a:bodyPr/>
        <a:lstStyle/>
        <a:p>
          <a:endParaRPr lang="en-US"/>
        </a:p>
      </dgm:t>
    </dgm:pt>
    <dgm:pt modelId="{AAE92DDD-D94F-41D1-861E-97EC4F9F650D}" type="sibTrans" cxnId="{E0AE6A49-862A-47FE-AFE0-1213E836CC6E}">
      <dgm:prSet/>
      <dgm:spPr/>
      <dgm:t>
        <a:bodyPr/>
        <a:lstStyle/>
        <a:p>
          <a:endParaRPr lang="en-US"/>
        </a:p>
      </dgm:t>
    </dgm:pt>
    <dgm:pt modelId="{EAF8A956-38A0-493B-B605-3B4CBAA1D344}">
      <dgm:prSet/>
      <dgm:spPr/>
      <dgm:t>
        <a:bodyPr/>
        <a:lstStyle/>
        <a:p>
          <a:r>
            <a:rPr lang="en-US"/>
            <a:t>Control de entregas y verificación de pedidos</a:t>
          </a:r>
        </a:p>
      </dgm:t>
    </dgm:pt>
    <dgm:pt modelId="{B27402D7-FD33-4217-B9B4-2B858E55123B}" type="parTrans" cxnId="{4DC55BB5-93EB-4499-AA7B-329636AB39FD}">
      <dgm:prSet/>
      <dgm:spPr/>
      <dgm:t>
        <a:bodyPr/>
        <a:lstStyle/>
        <a:p>
          <a:endParaRPr lang="en-US"/>
        </a:p>
      </dgm:t>
    </dgm:pt>
    <dgm:pt modelId="{DE59E212-A440-4089-98E5-EA665C33875B}" type="sibTrans" cxnId="{4DC55BB5-93EB-4499-AA7B-329636AB39FD}">
      <dgm:prSet/>
      <dgm:spPr/>
      <dgm:t>
        <a:bodyPr/>
        <a:lstStyle/>
        <a:p>
          <a:endParaRPr lang="en-US"/>
        </a:p>
      </dgm:t>
    </dgm:pt>
    <dgm:pt modelId="{5AEC54BF-1367-4149-82C8-0D7B3E927D0F}">
      <dgm:prSet/>
      <dgm:spPr/>
      <dgm:t>
        <a:bodyPr/>
        <a:lstStyle/>
        <a:p>
          <a:r>
            <a:rPr lang="en-US"/>
            <a:t>Mapeo y análisis de cadenas productivas locales</a:t>
          </a:r>
        </a:p>
      </dgm:t>
    </dgm:pt>
    <dgm:pt modelId="{DAD6AA28-E51B-4176-8AAF-49A2F810C7EF}" type="parTrans" cxnId="{197E8AA1-6E4D-494F-9AED-D1A36CAF08CA}">
      <dgm:prSet/>
      <dgm:spPr/>
      <dgm:t>
        <a:bodyPr/>
        <a:lstStyle/>
        <a:p>
          <a:endParaRPr lang="en-US"/>
        </a:p>
      </dgm:t>
    </dgm:pt>
    <dgm:pt modelId="{B0C4A273-6D00-4A71-896E-CC5FD0772C18}" type="sibTrans" cxnId="{197E8AA1-6E4D-494F-9AED-D1A36CAF08CA}">
      <dgm:prSet/>
      <dgm:spPr/>
      <dgm:t>
        <a:bodyPr/>
        <a:lstStyle/>
        <a:p>
          <a:endParaRPr lang="en-US"/>
        </a:p>
      </dgm:t>
    </dgm:pt>
    <dgm:pt modelId="{089845B2-7497-4D1D-BB76-4A9E14BD39CE}">
      <dgm:prSet/>
      <dgm:spPr/>
      <dgm:t>
        <a:bodyPr/>
        <a:lstStyle/>
        <a:p>
          <a:r>
            <a:rPr lang="en-US"/>
            <a:t>Identificación de eslabones débiles y actores clave</a:t>
          </a:r>
        </a:p>
      </dgm:t>
    </dgm:pt>
    <dgm:pt modelId="{E7B31930-D5B4-4D7F-8906-EAD4C5318D98}" type="parTrans" cxnId="{56C3B13D-22C9-475B-B868-0BCF7B7935EA}">
      <dgm:prSet/>
      <dgm:spPr/>
      <dgm:t>
        <a:bodyPr/>
        <a:lstStyle/>
        <a:p>
          <a:endParaRPr lang="en-US"/>
        </a:p>
      </dgm:t>
    </dgm:pt>
    <dgm:pt modelId="{0FC9D1F9-27A4-49B9-8F82-40704F306E5F}" type="sibTrans" cxnId="{56C3B13D-22C9-475B-B868-0BCF7B7935EA}">
      <dgm:prSet/>
      <dgm:spPr/>
      <dgm:t>
        <a:bodyPr/>
        <a:lstStyle/>
        <a:p>
          <a:endParaRPr lang="en-US"/>
        </a:p>
      </dgm:t>
    </dgm:pt>
    <dgm:pt modelId="{CFE6D681-4A89-4650-9230-46DD181F41A6}">
      <dgm:prSet/>
      <dgm:spPr/>
      <dgm:t>
        <a:bodyPr/>
        <a:lstStyle/>
        <a:p>
          <a:r>
            <a:rPr lang="en-US"/>
            <a:t>Valor agregado en la producción y comercialización</a:t>
          </a:r>
        </a:p>
      </dgm:t>
    </dgm:pt>
    <dgm:pt modelId="{11545DC3-1E62-4115-BA02-1EF7A0F94CAE}" type="parTrans" cxnId="{BE55B176-7C4F-488A-81CB-CAB56351C013}">
      <dgm:prSet/>
      <dgm:spPr/>
      <dgm:t>
        <a:bodyPr/>
        <a:lstStyle/>
        <a:p>
          <a:endParaRPr lang="en-US"/>
        </a:p>
      </dgm:t>
    </dgm:pt>
    <dgm:pt modelId="{4ACCC714-3CF5-46A1-B988-A5E90820DA1E}" type="sibTrans" cxnId="{BE55B176-7C4F-488A-81CB-CAB56351C013}">
      <dgm:prSet/>
      <dgm:spPr/>
      <dgm:t>
        <a:bodyPr/>
        <a:lstStyle/>
        <a:p>
          <a:endParaRPr lang="en-US"/>
        </a:p>
      </dgm:t>
    </dgm:pt>
    <dgm:pt modelId="{191E0389-F982-4DBD-AB87-569DAA10323D}">
      <dgm:prSet/>
      <dgm:spPr/>
      <dgm:t>
        <a:bodyPr/>
        <a:lstStyle/>
        <a:p>
          <a:r>
            <a:rPr lang="en-US"/>
            <a:t>Asociatividad y articulación de actores en el territorio</a:t>
          </a:r>
        </a:p>
      </dgm:t>
    </dgm:pt>
    <dgm:pt modelId="{F4B194FD-0522-4875-BC3B-81E590A1F095}" type="parTrans" cxnId="{9423574E-74D1-4580-986E-430F98598E37}">
      <dgm:prSet/>
      <dgm:spPr/>
      <dgm:t>
        <a:bodyPr/>
        <a:lstStyle/>
        <a:p>
          <a:endParaRPr lang="en-US"/>
        </a:p>
      </dgm:t>
    </dgm:pt>
    <dgm:pt modelId="{64931FD1-B83F-47A6-8412-457435F151FF}" type="sibTrans" cxnId="{9423574E-74D1-4580-986E-430F98598E37}">
      <dgm:prSet/>
      <dgm:spPr/>
      <dgm:t>
        <a:bodyPr/>
        <a:lstStyle/>
        <a:p>
          <a:endParaRPr lang="en-US"/>
        </a:p>
      </dgm:t>
    </dgm:pt>
    <dgm:pt modelId="{96DD85DD-0DE6-4568-88F2-BC15F725F317}">
      <dgm:prSet/>
      <dgm:spPr/>
      <dgm:t>
        <a:bodyPr/>
        <a:lstStyle/>
        <a:p>
          <a:r>
            <a:rPr lang="en-US"/>
            <a:t>Toma de decisiones estratégicas en cadenas logísticas</a:t>
          </a:r>
        </a:p>
      </dgm:t>
    </dgm:pt>
    <dgm:pt modelId="{77278DCC-F55D-4600-B3D1-CE955E750BD6}" type="parTrans" cxnId="{F01DDCCD-0D16-496A-B7F6-E239B7AE1443}">
      <dgm:prSet/>
      <dgm:spPr/>
      <dgm:t>
        <a:bodyPr/>
        <a:lstStyle/>
        <a:p>
          <a:endParaRPr lang="en-US"/>
        </a:p>
      </dgm:t>
    </dgm:pt>
    <dgm:pt modelId="{EE7D6853-9ADB-4E59-B58B-FEF107D98E95}" type="sibTrans" cxnId="{F01DDCCD-0D16-496A-B7F6-E239B7AE1443}">
      <dgm:prSet/>
      <dgm:spPr/>
      <dgm:t>
        <a:bodyPr/>
        <a:lstStyle/>
        <a:p>
          <a:endParaRPr lang="en-US"/>
        </a:p>
      </dgm:t>
    </dgm:pt>
    <dgm:pt modelId="{B793EF7B-F44F-4A9F-A43C-7BD431D15B4C}" type="pres">
      <dgm:prSet presAssocID="{F4B25506-B6EC-43EC-867D-1A784A9BD23A}" presName="root" presStyleCnt="0">
        <dgm:presLayoutVars>
          <dgm:dir/>
          <dgm:resizeHandles val="exact"/>
        </dgm:presLayoutVars>
      </dgm:prSet>
      <dgm:spPr/>
    </dgm:pt>
    <dgm:pt modelId="{5F3C0B9D-38D3-464B-953C-EA4B0AE0F294}" type="pres">
      <dgm:prSet presAssocID="{F4B25506-B6EC-43EC-867D-1A784A9BD23A}" presName="container" presStyleCnt="0">
        <dgm:presLayoutVars>
          <dgm:dir/>
          <dgm:resizeHandles val="exact"/>
        </dgm:presLayoutVars>
      </dgm:prSet>
      <dgm:spPr/>
    </dgm:pt>
    <dgm:pt modelId="{02532C12-A378-49C5-B0BD-7C86FE9C12F8}" type="pres">
      <dgm:prSet presAssocID="{1D02C28B-A2E1-4099-B54E-989256D4F0F7}" presName="compNode" presStyleCnt="0"/>
      <dgm:spPr/>
    </dgm:pt>
    <dgm:pt modelId="{7E16210A-965A-4315-BBD1-7D56DCE87ACB}" type="pres">
      <dgm:prSet presAssocID="{1D02C28B-A2E1-4099-B54E-989256D4F0F7}" presName="iconBgRect" presStyleLbl="bgShp" presStyleIdx="0" presStyleCnt="7"/>
      <dgm:spPr/>
    </dgm:pt>
    <dgm:pt modelId="{C88E420B-C7DA-41F6-9D66-3F7360093C34}" type="pres">
      <dgm:prSet presAssocID="{1D02C28B-A2E1-4099-B54E-989256D4F0F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dicador"/>
        </a:ext>
      </dgm:extLst>
    </dgm:pt>
    <dgm:pt modelId="{DDDBABE5-1ADD-4350-9E7F-C0E142BC055E}" type="pres">
      <dgm:prSet presAssocID="{1D02C28B-A2E1-4099-B54E-989256D4F0F7}" presName="spaceRect" presStyleCnt="0"/>
      <dgm:spPr/>
    </dgm:pt>
    <dgm:pt modelId="{19AFA143-5FE6-4254-B5B4-1AFF6D0C2FA2}" type="pres">
      <dgm:prSet presAssocID="{1D02C28B-A2E1-4099-B54E-989256D4F0F7}" presName="textRect" presStyleLbl="revTx" presStyleIdx="0" presStyleCnt="7">
        <dgm:presLayoutVars>
          <dgm:chMax val="1"/>
          <dgm:chPref val="1"/>
        </dgm:presLayoutVars>
      </dgm:prSet>
      <dgm:spPr/>
    </dgm:pt>
    <dgm:pt modelId="{B001CD5C-F0C5-4F36-8D25-B9710A84742D}" type="pres">
      <dgm:prSet presAssocID="{AAE92DDD-D94F-41D1-861E-97EC4F9F650D}" presName="sibTrans" presStyleLbl="sibTrans2D1" presStyleIdx="0" presStyleCnt="0"/>
      <dgm:spPr/>
    </dgm:pt>
    <dgm:pt modelId="{C2AA1D56-7915-4C7F-9BF9-0D0C7569DFA3}" type="pres">
      <dgm:prSet presAssocID="{EAF8A956-38A0-493B-B605-3B4CBAA1D344}" presName="compNode" presStyleCnt="0"/>
      <dgm:spPr/>
    </dgm:pt>
    <dgm:pt modelId="{A7AFCBCD-1DCB-4BEB-9DC2-15B87B83E0F8}" type="pres">
      <dgm:prSet presAssocID="{EAF8A956-38A0-493B-B605-3B4CBAA1D344}" presName="iconBgRect" presStyleLbl="bgShp" presStyleIdx="1" presStyleCnt="7"/>
      <dgm:spPr/>
    </dgm:pt>
    <dgm:pt modelId="{A07F4284-A2F2-4A41-8DCF-634A72C5FA4E}" type="pres">
      <dgm:prSet presAssocID="{EAF8A956-38A0-493B-B605-3B4CBAA1D34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ión"/>
        </a:ext>
      </dgm:extLst>
    </dgm:pt>
    <dgm:pt modelId="{20059D7B-4964-44A5-8769-EA5CF0CD97FE}" type="pres">
      <dgm:prSet presAssocID="{EAF8A956-38A0-493B-B605-3B4CBAA1D344}" presName="spaceRect" presStyleCnt="0"/>
      <dgm:spPr/>
    </dgm:pt>
    <dgm:pt modelId="{E1597023-6852-4474-9413-810CD51F518D}" type="pres">
      <dgm:prSet presAssocID="{EAF8A956-38A0-493B-B605-3B4CBAA1D344}" presName="textRect" presStyleLbl="revTx" presStyleIdx="1" presStyleCnt="7">
        <dgm:presLayoutVars>
          <dgm:chMax val="1"/>
          <dgm:chPref val="1"/>
        </dgm:presLayoutVars>
      </dgm:prSet>
      <dgm:spPr/>
    </dgm:pt>
    <dgm:pt modelId="{C1353F3D-B03C-45A1-B52A-9F4BC28580C1}" type="pres">
      <dgm:prSet presAssocID="{DE59E212-A440-4089-98E5-EA665C33875B}" presName="sibTrans" presStyleLbl="sibTrans2D1" presStyleIdx="0" presStyleCnt="0"/>
      <dgm:spPr/>
    </dgm:pt>
    <dgm:pt modelId="{6A31B676-F840-41D9-B435-752AA6D8F432}" type="pres">
      <dgm:prSet presAssocID="{5AEC54BF-1367-4149-82C8-0D7B3E927D0F}" presName="compNode" presStyleCnt="0"/>
      <dgm:spPr/>
    </dgm:pt>
    <dgm:pt modelId="{0128F3EB-0F8F-4570-B71C-5120FDED43E4}" type="pres">
      <dgm:prSet presAssocID="{5AEC54BF-1367-4149-82C8-0D7B3E927D0F}" presName="iconBgRect" presStyleLbl="bgShp" presStyleIdx="2" presStyleCnt="7"/>
      <dgm:spPr/>
    </dgm:pt>
    <dgm:pt modelId="{BB287C2F-A09C-4D7D-B2D3-D1092BB978E8}" type="pres">
      <dgm:prSet presAssocID="{5AEC54BF-1367-4149-82C8-0D7B3E927D0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FBA4434-8D42-4682-8C34-F89CD619484B}" type="pres">
      <dgm:prSet presAssocID="{5AEC54BF-1367-4149-82C8-0D7B3E927D0F}" presName="spaceRect" presStyleCnt="0"/>
      <dgm:spPr/>
    </dgm:pt>
    <dgm:pt modelId="{71B2F90E-6D37-477D-A1D2-52B81E22148E}" type="pres">
      <dgm:prSet presAssocID="{5AEC54BF-1367-4149-82C8-0D7B3E927D0F}" presName="textRect" presStyleLbl="revTx" presStyleIdx="2" presStyleCnt="7">
        <dgm:presLayoutVars>
          <dgm:chMax val="1"/>
          <dgm:chPref val="1"/>
        </dgm:presLayoutVars>
      </dgm:prSet>
      <dgm:spPr/>
    </dgm:pt>
    <dgm:pt modelId="{DF6474D5-8ECE-4017-8B86-DDE4CE86ADCD}" type="pres">
      <dgm:prSet presAssocID="{B0C4A273-6D00-4A71-896E-CC5FD0772C18}" presName="sibTrans" presStyleLbl="sibTrans2D1" presStyleIdx="0" presStyleCnt="0"/>
      <dgm:spPr/>
    </dgm:pt>
    <dgm:pt modelId="{4D4D4AA5-3953-4E6E-986B-37983FEAC4B7}" type="pres">
      <dgm:prSet presAssocID="{089845B2-7497-4D1D-BB76-4A9E14BD39CE}" presName="compNode" presStyleCnt="0"/>
      <dgm:spPr/>
    </dgm:pt>
    <dgm:pt modelId="{FA554E4E-482C-451E-82BE-A173C051B20C}" type="pres">
      <dgm:prSet presAssocID="{089845B2-7497-4D1D-BB76-4A9E14BD39CE}" presName="iconBgRect" presStyleLbl="bgShp" presStyleIdx="3" presStyleCnt="7"/>
      <dgm:spPr/>
    </dgm:pt>
    <dgm:pt modelId="{B1E5CD71-3D3A-4D7E-835A-8FA98B9C25FD}" type="pres">
      <dgm:prSet presAssocID="{089845B2-7497-4D1D-BB76-4A9E14BD39C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ve"/>
        </a:ext>
      </dgm:extLst>
    </dgm:pt>
    <dgm:pt modelId="{46ED9812-76B8-4F39-807D-0E9ED010E9B8}" type="pres">
      <dgm:prSet presAssocID="{089845B2-7497-4D1D-BB76-4A9E14BD39CE}" presName="spaceRect" presStyleCnt="0"/>
      <dgm:spPr/>
    </dgm:pt>
    <dgm:pt modelId="{BE19CD6E-7E7E-4D56-AC7E-FBD20D0AF2EF}" type="pres">
      <dgm:prSet presAssocID="{089845B2-7497-4D1D-BB76-4A9E14BD39CE}" presName="textRect" presStyleLbl="revTx" presStyleIdx="3" presStyleCnt="7">
        <dgm:presLayoutVars>
          <dgm:chMax val="1"/>
          <dgm:chPref val="1"/>
        </dgm:presLayoutVars>
      </dgm:prSet>
      <dgm:spPr/>
    </dgm:pt>
    <dgm:pt modelId="{952B2989-78F6-4A6E-908B-7A7BDD8BF967}" type="pres">
      <dgm:prSet presAssocID="{0FC9D1F9-27A4-49B9-8F82-40704F306E5F}" presName="sibTrans" presStyleLbl="sibTrans2D1" presStyleIdx="0" presStyleCnt="0"/>
      <dgm:spPr/>
    </dgm:pt>
    <dgm:pt modelId="{C4929D72-5678-41D3-8DD0-C2F4DFCD2512}" type="pres">
      <dgm:prSet presAssocID="{CFE6D681-4A89-4650-9230-46DD181F41A6}" presName="compNode" presStyleCnt="0"/>
      <dgm:spPr/>
    </dgm:pt>
    <dgm:pt modelId="{BCEADD8E-E9FC-4F47-8AA3-A11DA59DE845}" type="pres">
      <dgm:prSet presAssocID="{CFE6D681-4A89-4650-9230-46DD181F41A6}" presName="iconBgRect" presStyleLbl="bgShp" presStyleIdx="4" presStyleCnt="7"/>
      <dgm:spPr/>
    </dgm:pt>
    <dgm:pt modelId="{913FC851-D7DE-4C26-A116-C23809DC9E83}" type="pres">
      <dgm:prSet presAssocID="{CFE6D681-4A89-4650-9230-46DD181F41A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E600FFA-38A0-4975-8C99-E7054A53E39C}" type="pres">
      <dgm:prSet presAssocID="{CFE6D681-4A89-4650-9230-46DD181F41A6}" presName="spaceRect" presStyleCnt="0"/>
      <dgm:spPr/>
    </dgm:pt>
    <dgm:pt modelId="{3FD9C028-B1D5-4C46-AD45-D595F4644FAD}" type="pres">
      <dgm:prSet presAssocID="{CFE6D681-4A89-4650-9230-46DD181F41A6}" presName="textRect" presStyleLbl="revTx" presStyleIdx="4" presStyleCnt="7">
        <dgm:presLayoutVars>
          <dgm:chMax val="1"/>
          <dgm:chPref val="1"/>
        </dgm:presLayoutVars>
      </dgm:prSet>
      <dgm:spPr/>
    </dgm:pt>
    <dgm:pt modelId="{5F5B99AA-0A06-4918-98A1-6082450D113F}" type="pres">
      <dgm:prSet presAssocID="{4ACCC714-3CF5-46A1-B988-A5E90820DA1E}" presName="sibTrans" presStyleLbl="sibTrans2D1" presStyleIdx="0" presStyleCnt="0"/>
      <dgm:spPr/>
    </dgm:pt>
    <dgm:pt modelId="{577A4FDF-255E-48EF-AB77-87C3BC88ED00}" type="pres">
      <dgm:prSet presAssocID="{191E0389-F982-4DBD-AB87-569DAA10323D}" presName="compNode" presStyleCnt="0"/>
      <dgm:spPr/>
    </dgm:pt>
    <dgm:pt modelId="{8CC97052-C568-4167-B69E-60199AFD144F}" type="pres">
      <dgm:prSet presAssocID="{191E0389-F982-4DBD-AB87-569DAA10323D}" presName="iconBgRect" presStyleLbl="bgShp" presStyleIdx="5" presStyleCnt="7"/>
      <dgm:spPr/>
    </dgm:pt>
    <dgm:pt modelId="{79F3195A-A23A-4E8B-AD1C-50A5792588FF}" type="pres">
      <dgm:prSet presAssocID="{191E0389-F982-4DBD-AB87-569DAA10323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7D8A4581-92D4-45EE-928F-8F8728CB1B3B}" type="pres">
      <dgm:prSet presAssocID="{191E0389-F982-4DBD-AB87-569DAA10323D}" presName="spaceRect" presStyleCnt="0"/>
      <dgm:spPr/>
    </dgm:pt>
    <dgm:pt modelId="{97F1B36C-C621-4651-A9DC-F7DF0D0EC2F0}" type="pres">
      <dgm:prSet presAssocID="{191E0389-F982-4DBD-AB87-569DAA10323D}" presName="textRect" presStyleLbl="revTx" presStyleIdx="5" presStyleCnt="7">
        <dgm:presLayoutVars>
          <dgm:chMax val="1"/>
          <dgm:chPref val="1"/>
        </dgm:presLayoutVars>
      </dgm:prSet>
      <dgm:spPr/>
    </dgm:pt>
    <dgm:pt modelId="{68EFC01E-30F3-43CD-BDD3-979A6228326E}" type="pres">
      <dgm:prSet presAssocID="{64931FD1-B83F-47A6-8412-457435F151FF}" presName="sibTrans" presStyleLbl="sibTrans2D1" presStyleIdx="0" presStyleCnt="0"/>
      <dgm:spPr/>
    </dgm:pt>
    <dgm:pt modelId="{C14843EC-615D-46A2-A2B1-582B01DC47B3}" type="pres">
      <dgm:prSet presAssocID="{96DD85DD-0DE6-4568-88F2-BC15F725F317}" presName="compNode" presStyleCnt="0"/>
      <dgm:spPr/>
    </dgm:pt>
    <dgm:pt modelId="{61C2BFE3-12A5-4D32-BF89-6D182D0569F1}" type="pres">
      <dgm:prSet presAssocID="{96DD85DD-0DE6-4568-88F2-BC15F725F317}" presName="iconBgRect" presStyleLbl="bgShp" presStyleIdx="6" presStyleCnt="7"/>
      <dgm:spPr/>
    </dgm:pt>
    <dgm:pt modelId="{FDC21D0F-0331-41A3-B235-168CBBD8F67D}" type="pres">
      <dgm:prSet presAssocID="{96DD85DD-0DE6-4568-88F2-BC15F725F31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152DEC2-91BF-4A5F-91BD-BCD966B36323}" type="pres">
      <dgm:prSet presAssocID="{96DD85DD-0DE6-4568-88F2-BC15F725F317}" presName="spaceRect" presStyleCnt="0"/>
      <dgm:spPr/>
    </dgm:pt>
    <dgm:pt modelId="{C5179145-AD7B-41EE-BAD2-D811F680DDF1}" type="pres">
      <dgm:prSet presAssocID="{96DD85DD-0DE6-4568-88F2-BC15F725F317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99058B03-1097-4195-80F4-8ACF731231CE}" type="presOf" srcId="{1D02C28B-A2E1-4099-B54E-989256D4F0F7}" destId="{19AFA143-5FE6-4254-B5B4-1AFF6D0C2FA2}" srcOrd="0" destOrd="0" presId="urn:microsoft.com/office/officeart/2018/2/layout/IconCircleList"/>
    <dgm:cxn modelId="{ADC1363A-4BA4-4F65-8A22-2086A1E31046}" type="presOf" srcId="{64931FD1-B83F-47A6-8412-457435F151FF}" destId="{68EFC01E-30F3-43CD-BDD3-979A6228326E}" srcOrd="0" destOrd="0" presId="urn:microsoft.com/office/officeart/2018/2/layout/IconCircleList"/>
    <dgm:cxn modelId="{56C3B13D-22C9-475B-B868-0BCF7B7935EA}" srcId="{F4B25506-B6EC-43EC-867D-1A784A9BD23A}" destId="{089845B2-7497-4D1D-BB76-4A9E14BD39CE}" srcOrd="3" destOrd="0" parTransId="{E7B31930-D5B4-4D7F-8906-EAD4C5318D98}" sibTransId="{0FC9D1F9-27A4-49B9-8F82-40704F306E5F}"/>
    <dgm:cxn modelId="{E0AE6A49-862A-47FE-AFE0-1213E836CC6E}" srcId="{F4B25506-B6EC-43EC-867D-1A784A9BD23A}" destId="{1D02C28B-A2E1-4099-B54E-989256D4F0F7}" srcOrd="0" destOrd="0" parTransId="{B5B27D4F-B35B-4071-B26E-FB241A1CC2EE}" sibTransId="{AAE92DDD-D94F-41D1-861E-97EC4F9F650D}"/>
    <dgm:cxn modelId="{9423574E-74D1-4580-986E-430F98598E37}" srcId="{F4B25506-B6EC-43EC-867D-1A784A9BD23A}" destId="{191E0389-F982-4DBD-AB87-569DAA10323D}" srcOrd="5" destOrd="0" parTransId="{F4B194FD-0522-4875-BC3B-81E590A1F095}" sibTransId="{64931FD1-B83F-47A6-8412-457435F151FF}"/>
    <dgm:cxn modelId="{F1DE0674-E32E-481F-A5F1-047DEAED2537}" type="presOf" srcId="{F4B25506-B6EC-43EC-867D-1A784A9BD23A}" destId="{B793EF7B-F44F-4A9F-A43C-7BD431D15B4C}" srcOrd="0" destOrd="0" presId="urn:microsoft.com/office/officeart/2018/2/layout/IconCircleList"/>
    <dgm:cxn modelId="{BE55B176-7C4F-488A-81CB-CAB56351C013}" srcId="{F4B25506-B6EC-43EC-867D-1A784A9BD23A}" destId="{CFE6D681-4A89-4650-9230-46DD181F41A6}" srcOrd="4" destOrd="0" parTransId="{11545DC3-1E62-4115-BA02-1EF7A0F94CAE}" sibTransId="{4ACCC714-3CF5-46A1-B988-A5E90820DA1E}"/>
    <dgm:cxn modelId="{2D388B7D-4C98-4D5F-8C3E-7A126CEFBF05}" type="presOf" srcId="{96DD85DD-0DE6-4568-88F2-BC15F725F317}" destId="{C5179145-AD7B-41EE-BAD2-D811F680DDF1}" srcOrd="0" destOrd="0" presId="urn:microsoft.com/office/officeart/2018/2/layout/IconCircleList"/>
    <dgm:cxn modelId="{2238DC98-509F-439C-9DA6-164E4EC85626}" type="presOf" srcId="{191E0389-F982-4DBD-AB87-569DAA10323D}" destId="{97F1B36C-C621-4651-A9DC-F7DF0D0EC2F0}" srcOrd="0" destOrd="0" presId="urn:microsoft.com/office/officeart/2018/2/layout/IconCircleList"/>
    <dgm:cxn modelId="{3A6623A0-6314-44B8-9586-5E3FD0248555}" type="presOf" srcId="{5AEC54BF-1367-4149-82C8-0D7B3E927D0F}" destId="{71B2F90E-6D37-477D-A1D2-52B81E22148E}" srcOrd="0" destOrd="0" presId="urn:microsoft.com/office/officeart/2018/2/layout/IconCircleList"/>
    <dgm:cxn modelId="{197E8AA1-6E4D-494F-9AED-D1A36CAF08CA}" srcId="{F4B25506-B6EC-43EC-867D-1A784A9BD23A}" destId="{5AEC54BF-1367-4149-82C8-0D7B3E927D0F}" srcOrd="2" destOrd="0" parTransId="{DAD6AA28-E51B-4176-8AAF-49A2F810C7EF}" sibTransId="{B0C4A273-6D00-4A71-896E-CC5FD0772C18}"/>
    <dgm:cxn modelId="{51E346AC-D69A-4880-A1CE-D1B117A98978}" type="presOf" srcId="{0FC9D1F9-27A4-49B9-8F82-40704F306E5F}" destId="{952B2989-78F6-4A6E-908B-7A7BDD8BF967}" srcOrd="0" destOrd="0" presId="urn:microsoft.com/office/officeart/2018/2/layout/IconCircleList"/>
    <dgm:cxn modelId="{4DC55BB5-93EB-4499-AA7B-329636AB39FD}" srcId="{F4B25506-B6EC-43EC-867D-1A784A9BD23A}" destId="{EAF8A956-38A0-493B-B605-3B4CBAA1D344}" srcOrd="1" destOrd="0" parTransId="{B27402D7-FD33-4217-B9B4-2B858E55123B}" sibTransId="{DE59E212-A440-4089-98E5-EA665C33875B}"/>
    <dgm:cxn modelId="{0C057DBB-ECC8-42DA-B682-877254ED5C73}" type="presOf" srcId="{B0C4A273-6D00-4A71-896E-CC5FD0772C18}" destId="{DF6474D5-8ECE-4017-8B86-DDE4CE86ADCD}" srcOrd="0" destOrd="0" presId="urn:microsoft.com/office/officeart/2018/2/layout/IconCircleList"/>
    <dgm:cxn modelId="{F01DDCCD-0D16-496A-B7F6-E239B7AE1443}" srcId="{F4B25506-B6EC-43EC-867D-1A784A9BD23A}" destId="{96DD85DD-0DE6-4568-88F2-BC15F725F317}" srcOrd="6" destOrd="0" parTransId="{77278DCC-F55D-4600-B3D1-CE955E750BD6}" sibTransId="{EE7D6853-9ADB-4E59-B58B-FEF107D98E95}"/>
    <dgm:cxn modelId="{BA6895CE-C758-48D9-BB41-68FC57B4A084}" type="presOf" srcId="{EAF8A956-38A0-493B-B605-3B4CBAA1D344}" destId="{E1597023-6852-4474-9413-810CD51F518D}" srcOrd="0" destOrd="0" presId="urn:microsoft.com/office/officeart/2018/2/layout/IconCircleList"/>
    <dgm:cxn modelId="{5F6B37CF-F9FE-41D7-8BA3-39F95EAAB4E3}" type="presOf" srcId="{CFE6D681-4A89-4650-9230-46DD181F41A6}" destId="{3FD9C028-B1D5-4C46-AD45-D595F4644FAD}" srcOrd="0" destOrd="0" presId="urn:microsoft.com/office/officeart/2018/2/layout/IconCircleList"/>
    <dgm:cxn modelId="{5B6C5CEB-8CAC-4E1C-8917-F70A8A20512F}" type="presOf" srcId="{AAE92DDD-D94F-41D1-861E-97EC4F9F650D}" destId="{B001CD5C-F0C5-4F36-8D25-B9710A84742D}" srcOrd="0" destOrd="0" presId="urn:microsoft.com/office/officeart/2018/2/layout/IconCircleList"/>
    <dgm:cxn modelId="{51E28FEB-6B28-4426-9C09-4DF250DA9397}" type="presOf" srcId="{089845B2-7497-4D1D-BB76-4A9E14BD39CE}" destId="{BE19CD6E-7E7E-4D56-AC7E-FBD20D0AF2EF}" srcOrd="0" destOrd="0" presId="urn:microsoft.com/office/officeart/2018/2/layout/IconCircleList"/>
    <dgm:cxn modelId="{931679F6-E66B-4061-9BFA-CDBEF9797E84}" type="presOf" srcId="{DE59E212-A440-4089-98E5-EA665C33875B}" destId="{C1353F3D-B03C-45A1-B52A-9F4BC28580C1}" srcOrd="0" destOrd="0" presId="urn:microsoft.com/office/officeart/2018/2/layout/IconCircleList"/>
    <dgm:cxn modelId="{480367F9-1A89-4942-B0CA-28F497CEE401}" type="presOf" srcId="{4ACCC714-3CF5-46A1-B988-A5E90820DA1E}" destId="{5F5B99AA-0A06-4918-98A1-6082450D113F}" srcOrd="0" destOrd="0" presId="urn:microsoft.com/office/officeart/2018/2/layout/IconCircleList"/>
    <dgm:cxn modelId="{9506DA75-0291-425D-B1E3-15B80CC02BE2}" type="presParOf" srcId="{B793EF7B-F44F-4A9F-A43C-7BD431D15B4C}" destId="{5F3C0B9D-38D3-464B-953C-EA4B0AE0F294}" srcOrd="0" destOrd="0" presId="urn:microsoft.com/office/officeart/2018/2/layout/IconCircleList"/>
    <dgm:cxn modelId="{1FF4259E-CE5A-46BC-91D5-C27CCF58BFF7}" type="presParOf" srcId="{5F3C0B9D-38D3-464B-953C-EA4B0AE0F294}" destId="{02532C12-A378-49C5-B0BD-7C86FE9C12F8}" srcOrd="0" destOrd="0" presId="urn:microsoft.com/office/officeart/2018/2/layout/IconCircleList"/>
    <dgm:cxn modelId="{C60430F4-D32B-4CA5-B57D-46764C85F97E}" type="presParOf" srcId="{02532C12-A378-49C5-B0BD-7C86FE9C12F8}" destId="{7E16210A-965A-4315-BBD1-7D56DCE87ACB}" srcOrd="0" destOrd="0" presId="urn:microsoft.com/office/officeart/2018/2/layout/IconCircleList"/>
    <dgm:cxn modelId="{371E115F-3E87-4CCA-8F53-AD77C144D0B6}" type="presParOf" srcId="{02532C12-A378-49C5-B0BD-7C86FE9C12F8}" destId="{C88E420B-C7DA-41F6-9D66-3F7360093C34}" srcOrd="1" destOrd="0" presId="urn:microsoft.com/office/officeart/2018/2/layout/IconCircleList"/>
    <dgm:cxn modelId="{5C3B55AE-145B-4565-8AB8-FEF12B074F3D}" type="presParOf" srcId="{02532C12-A378-49C5-B0BD-7C86FE9C12F8}" destId="{DDDBABE5-1ADD-4350-9E7F-C0E142BC055E}" srcOrd="2" destOrd="0" presId="urn:microsoft.com/office/officeart/2018/2/layout/IconCircleList"/>
    <dgm:cxn modelId="{AEA1C088-A77B-4221-8486-FD4FF16DBC87}" type="presParOf" srcId="{02532C12-A378-49C5-B0BD-7C86FE9C12F8}" destId="{19AFA143-5FE6-4254-B5B4-1AFF6D0C2FA2}" srcOrd="3" destOrd="0" presId="urn:microsoft.com/office/officeart/2018/2/layout/IconCircleList"/>
    <dgm:cxn modelId="{910E2478-759C-4E02-8B91-6C52B493D953}" type="presParOf" srcId="{5F3C0B9D-38D3-464B-953C-EA4B0AE0F294}" destId="{B001CD5C-F0C5-4F36-8D25-B9710A84742D}" srcOrd="1" destOrd="0" presId="urn:microsoft.com/office/officeart/2018/2/layout/IconCircleList"/>
    <dgm:cxn modelId="{21EC4DCD-4CD7-4818-85C1-29A0DDBB02F3}" type="presParOf" srcId="{5F3C0B9D-38D3-464B-953C-EA4B0AE0F294}" destId="{C2AA1D56-7915-4C7F-9BF9-0D0C7569DFA3}" srcOrd="2" destOrd="0" presId="urn:microsoft.com/office/officeart/2018/2/layout/IconCircleList"/>
    <dgm:cxn modelId="{8CFFB8FD-3038-4443-B73D-574CF7B43906}" type="presParOf" srcId="{C2AA1D56-7915-4C7F-9BF9-0D0C7569DFA3}" destId="{A7AFCBCD-1DCB-4BEB-9DC2-15B87B83E0F8}" srcOrd="0" destOrd="0" presId="urn:microsoft.com/office/officeart/2018/2/layout/IconCircleList"/>
    <dgm:cxn modelId="{0B0D0A40-642C-4275-9492-3D91951D706A}" type="presParOf" srcId="{C2AA1D56-7915-4C7F-9BF9-0D0C7569DFA3}" destId="{A07F4284-A2F2-4A41-8DCF-634A72C5FA4E}" srcOrd="1" destOrd="0" presId="urn:microsoft.com/office/officeart/2018/2/layout/IconCircleList"/>
    <dgm:cxn modelId="{69CD2681-DE78-4AA0-995A-B1BE415F97EF}" type="presParOf" srcId="{C2AA1D56-7915-4C7F-9BF9-0D0C7569DFA3}" destId="{20059D7B-4964-44A5-8769-EA5CF0CD97FE}" srcOrd="2" destOrd="0" presId="urn:microsoft.com/office/officeart/2018/2/layout/IconCircleList"/>
    <dgm:cxn modelId="{A7BFEC36-08A5-4A01-A68C-223C88E0DB4D}" type="presParOf" srcId="{C2AA1D56-7915-4C7F-9BF9-0D0C7569DFA3}" destId="{E1597023-6852-4474-9413-810CD51F518D}" srcOrd="3" destOrd="0" presId="urn:microsoft.com/office/officeart/2018/2/layout/IconCircleList"/>
    <dgm:cxn modelId="{BF86D7A9-546E-423B-97F6-DC83DDF436A4}" type="presParOf" srcId="{5F3C0B9D-38D3-464B-953C-EA4B0AE0F294}" destId="{C1353F3D-B03C-45A1-B52A-9F4BC28580C1}" srcOrd="3" destOrd="0" presId="urn:microsoft.com/office/officeart/2018/2/layout/IconCircleList"/>
    <dgm:cxn modelId="{3B940F67-236D-4085-A012-E4CE22BB6F40}" type="presParOf" srcId="{5F3C0B9D-38D3-464B-953C-EA4B0AE0F294}" destId="{6A31B676-F840-41D9-B435-752AA6D8F432}" srcOrd="4" destOrd="0" presId="urn:microsoft.com/office/officeart/2018/2/layout/IconCircleList"/>
    <dgm:cxn modelId="{B5F2DC64-2601-4E00-A826-F1083FFD3BB3}" type="presParOf" srcId="{6A31B676-F840-41D9-B435-752AA6D8F432}" destId="{0128F3EB-0F8F-4570-B71C-5120FDED43E4}" srcOrd="0" destOrd="0" presId="urn:microsoft.com/office/officeart/2018/2/layout/IconCircleList"/>
    <dgm:cxn modelId="{4E285BAA-2D13-486D-9D9B-BCAC78C9337D}" type="presParOf" srcId="{6A31B676-F840-41D9-B435-752AA6D8F432}" destId="{BB287C2F-A09C-4D7D-B2D3-D1092BB978E8}" srcOrd="1" destOrd="0" presId="urn:microsoft.com/office/officeart/2018/2/layout/IconCircleList"/>
    <dgm:cxn modelId="{3DEDC83F-5B98-4ADA-976A-6FC5203B2E5E}" type="presParOf" srcId="{6A31B676-F840-41D9-B435-752AA6D8F432}" destId="{1FBA4434-8D42-4682-8C34-F89CD619484B}" srcOrd="2" destOrd="0" presId="urn:microsoft.com/office/officeart/2018/2/layout/IconCircleList"/>
    <dgm:cxn modelId="{81460624-EEBF-4EA2-9CA6-C64D39135287}" type="presParOf" srcId="{6A31B676-F840-41D9-B435-752AA6D8F432}" destId="{71B2F90E-6D37-477D-A1D2-52B81E22148E}" srcOrd="3" destOrd="0" presId="urn:microsoft.com/office/officeart/2018/2/layout/IconCircleList"/>
    <dgm:cxn modelId="{D099A53A-EAE7-4FA8-A57D-CBB5FF288402}" type="presParOf" srcId="{5F3C0B9D-38D3-464B-953C-EA4B0AE0F294}" destId="{DF6474D5-8ECE-4017-8B86-DDE4CE86ADCD}" srcOrd="5" destOrd="0" presId="urn:microsoft.com/office/officeart/2018/2/layout/IconCircleList"/>
    <dgm:cxn modelId="{8A4994DA-EAA0-410E-8526-CFC3E94A29DC}" type="presParOf" srcId="{5F3C0B9D-38D3-464B-953C-EA4B0AE0F294}" destId="{4D4D4AA5-3953-4E6E-986B-37983FEAC4B7}" srcOrd="6" destOrd="0" presId="urn:microsoft.com/office/officeart/2018/2/layout/IconCircleList"/>
    <dgm:cxn modelId="{CE13219A-87DF-4194-A6FE-3619C89807C4}" type="presParOf" srcId="{4D4D4AA5-3953-4E6E-986B-37983FEAC4B7}" destId="{FA554E4E-482C-451E-82BE-A173C051B20C}" srcOrd="0" destOrd="0" presId="urn:microsoft.com/office/officeart/2018/2/layout/IconCircleList"/>
    <dgm:cxn modelId="{C9B19815-5DA0-4A8C-A315-3033FFDAB574}" type="presParOf" srcId="{4D4D4AA5-3953-4E6E-986B-37983FEAC4B7}" destId="{B1E5CD71-3D3A-4D7E-835A-8FA98B9C25FD}" srcOrd="1" destOrd="0" presId="urn:microsoft.com/office/officeart/2018/2/layout/IconCircleList"/>
    <dgm:cxn modelId="{0517F950-32BF-4BA7-A0C5-570032D41255}" type="presParOf" srcId="{4D4D4AA5-3953-4E6E-986B-37983FEAC4B7}" destId="{46ED9812-76B8-4F39-807D-0E9ED010E9B8}" srcOrd="2" destOrd="0" presId="urn:microsoft.com/office/officeart/2018/2/layout/IconCircleList"/>
    <dgm:cxn modelId="{14D8BAC4-D09D-45D4-B68A-3BA4EAF72466}" type="presParOf" srcId="{4D4D4AA5-3953-4E6E-986B-37983FEAC4B7}" destId="{BE19CD6E-7E7E-4D56-AC7E-FBD20D0AF2EF}" srcOrd="3" destOrd="0" presId="urn:microsoft.com/office/officeart/2018/2/layout/IconCircleList"/>
    <dgm:cxn modelId="{1350BF60-83E6-4BAF-9FDC-306742E93B30}" type="presParOf" srcId="{5F3C0B9D-38D3-464B-953C-EA4B0AE0F294}" destId="{952B2989-78F6-4A6E-908B-7A7BDD8BF967}" srcOrd="7" destOrd="0" presId="urn:microsoft.com/office/officeart/2018/2/layout/IconCircleList"/>
    <dgm:cxn modelId="{A064C48F-EBB6-4C42-BC62-6411A18336CB}" type="presParOf" srcId="{5F3C0B9D-38D3-464B-953C-EA4B0AE0F294}" destId="{C4929D72-5678-41D3-8DD0-C2F4DFCD2512}" srcOrd="8" destOrd="0" presId="urn:microsoft.com/office/officeart/2018/2/layout/IconCircleList"/>
    <dgm:cxn modelId="{096B2FA1-0622-47D8-9DB9-E9D3B8F84A51}" type="presParOf" srcId="{C4929D72-5678-41D3-8DD0-C2F4DFCD2512}" destId="{BCEADD8E-E9FC-4F47-8AA3-A11DA59DE845}" srcOrd="0" destOrd="0" presId="urn:microsoft.com/office/officeart/2018/2/layout/IconCircleList"/>
    <dgm:cxn modelId="{89F4D3C7-BB08-427A-9AE1-E3626805D1D1}" type="presParOf" srcId="{C4929D72-5678-41D3-8DD0-C2F4DFCD2512}" destId="{913FC851-D7DE-4C26-A116-C23809DC9E83}" srcOrd="1" destOrd="0" presId="urn:microsoft.com/office/officeart/2018/2/layout/IconCircleList"/>
    <dgm:cxn modelId="{A2B63745-77D3-4ED2-9631-37BAB3A93B22}" type="presParOf" srcId="{C4929D72-5678-41D3-8DD0-C2F4DFCD2512}" destId="{CE600FFA-38A0-4975-8C99-E7054A53E39C}" srcOrd="2" destOrd="0" presId="urn:microsoft.com/office/officeart/2018/2/layout/IconCircleList"/>
    <dgm:cxn modelId="{7E6DB02F-F281-42CB-9E32-763FE913755D}" type="presParOf" srcId="{C4929D72-5678-41D3-8DD0-C2F4DFCD2512}" destId="{3FD9C028-B1D5-4C46-AD45-D595F4644FAD}" srcOrd="3" destOrd="0" presId="urn:microsoft.com/office/officeart/2018/2/layout/IconCircleList"/>
    <dgm:cxn modelId="{5FDC0B7F-8FF7-4156-BB20-8972F50B96D0}" type="presParOf" srcId="{5F3C0B9D-38D3-464B-953C-EA4B0AE0F294}" destId="{5F5B99AA-0A06-4918-98A1-6082450D113F}" srcOrd="9" destOrd="0" presId="urn:microsoft.com/office/officeart/2018/2/layout/IconCircleList"/>
    <dgm:cxn modelId="{790909F1-C52B-4E15-8558-F796A810070A}" type="presParOf" srcId="{5F3C0B9D-38D3-464B-953C-EA4B0AE0F294}" destId="{577A4FDF-255E-48EF-AB77-87C3BC88ED00}" srcOrd="10" destOrd="0" presId="urn:microsoft.com/office/officeart/2018/2/layout/IconCircleList"/>
    <dgm:cxn modelId="{C4E5955B-48AE-4E4F-AD92-908EA8F49101}" type="presParOf" srcId="{577A4FDF-255E-48EF-AB77-87C3BC88ED00}" destId="{8CC97052-C568-4167-B69E-60199AFD144F}" srcOrd="0" destOrd="0" presId="urn:microsoft.com/office/officeart/2018/2/layout/IconCircleList"/>
    <dgm:cxn modelId="{9375AF58-2F61-4EAD-85EC-0CB5694CE680}" type="presParOf" srcId="{577A4FDF-255E-48EF-AB77-87C3BC88ED00}" destId="{79F3195A-A23A-4E8B-AD1C-50A5792588FF}" srcOrd="1" destOrd="0" presId="urn:microsoft.com/office/officeart/2018/2/layout/IconCircleList"/>
    <dgm:cxn modelId="{5FB95CF4-5277-4D05-9FD4-CE5D91AB7212}" type="presParOf" srcId="{577A4FDF-255E-48EF-AB77-87C3BC88ED00}" destId="{7D8A4581-92D4-45EE-928F-8F8728CB1B3B}" srcOrd="2" destOrd="0" presId="urn:microsoft.com/office/officeart/2018/2/layout/IconCircleList"/>
    <dgm:cxn modelId="{49050BE6-BCD8-4084-B030-FA4010E2B2E8}" type="presParOf" srcId="{577A4FDF-255E-48EF-AB77-87C3BC88ED00}" destId="{97F1B36C-C621-4651-A9DC-F7DF0D0EC2F0}" srcOrd="3" destOrd="0" presId="urn:microsoft.com/office/officeart/2018/2/layout/IconCircleList"/>
    <dgm:cxn modelId="{A642E084-BFBE-4ACF-89E5-99F535B4D659}" type="presParOf" srcId="{5F3C0B9D-38D3-464B-953C-EA4B0AE0F294}" destId="{68EFC01E-30F3-43CD-BDD3-979A6228326E}" srcOrd="11" destOrd="0" presId="urn:microsoft.com/office/officeart/2018/2/layout/IconCircleList"/>
    <dgm:cxn modelId="{D7AD2800-C98B-4ED2-BFC3-C80C2193BAFA}" type="presParOf" srcId="{5F3C0B9D-38D3-464B-953C-EA4B0AE0F294}" destId="{C14843EC-615D-46A2-A2B1-582B01DC47B3}" srcOrd="12" destOrd="0" presId="urn:microsoft.com/office/officeart/2018/2/layout/IconCircleList"/>
    <dgm:cxn modelId="{9446BB68-3CD1-4FF3-BD1A-6379D61BDD65}" type="presParOf" srcId="{C14843EC-615D-46A2-A2B1-582B01DC47B3}" destId="{61C2BFE3-12A5-4D32-BF89-6D182D0569F1}" srcOrd="0" destOrd="0" presId="urn:microsoft.com/office/officeart/2018/2/layout/IconCircleList"/>
    <dgm:cxn modelId="{2BB6C152-2DE8-411A-9DC8-AA97E6280F94}" type="presParOf" srcId="{C14843EC-615D-46A2-A2B1-582B01DC47B3}" destId="{FDC21D0F-0331-41A3-B235-168CBBD8F67D}" srcOrd="1" destOrd="0" presId="urn:microsoft.com/office/officeart/2018/2/layout/IconCircleList"/>
    <dgm:cxn modelId="{47394834-E5EB-45A7-B6A3-FA758BAC475A}" type="presParOf" srcId="{C14843EC-615D-46A2-A2B1-582B01DC47B3}" destId="{E152DEC2-91BF-4A5F-91BD-BCD966B36323}" srcOrd="2" destOrd="0" presId="urn:microsoft.com/office/officeart/2018/2/layout/IconCircleList"/>
    <dgm:cxn modelId="{B4C54674-8BF7-4829-A343-3FAEA5757A51}" type="presParOf" srcId="{C14843EC-615D-46A2-A2B1-582B01DC47B3}" destId="{C5179145-AD7B-41EE-BAD2-D811F680DD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6210A-965A-4315-BBD1-7D56DCE87ACB}">
      <dsp:nvSpPr>
        <dsp:cNvPr id="0" name=""/>
        <dsp:cNvSpPr/>
      </dsp:nvSpPr>
      <dsp:spPr>
        <a:xfrm>
          <a:off x="293969" y="137310"/>
          <a:ext cx="657400" cy="657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E420B-C7DA-41F6-9D66-3F7360093C34}">
      <dsp:nvSpPr>
        <dsp:cNvPr id="0" name=""/>
        <dsp:cNvSpPr/>
      </dsp:nvSpPr>
      <dsp:spPr>
        <a:xfrm>
          <a:off x="432023" y="275364"/>
          <a:ext cx="381292" cy="381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FA143-5FE6-4254-B5B4-1AFF6D0C2FA2}">
      <dsp:nvSpPr>
        <dsp:cNvPr id="0" name=""/>
        <dsp:cNvSpPr/>
      </dsp:nvSpPr>
      <dsp:spPr>
        <a:xfrm>
          <a:off x="1092242" y="137310"/>
          <a:ext cx="1549587" cy="6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Optimización de rutas y costos logísticos</a:t>
          </a:r>
        </a:p>
      </dsp:txBody>
      <dsp:txXfrm>
        <a:off x="1092242" y="137310"/>
        <a:ext cx="1549587" cy="657400"/>
      </dsp:txXfrm>
    </dsp:sp>
    <dsp:sp modelId="{A7AFCBCD-1DCB-4BEB-9DC2-15B87B83E0F8}">
      <dsp:nvSpPr>
        <dsp:cNvPr id="0" name=""/>
        <dsp:cNvSpPr/>
      </dsp:nvSpPr>
      <dsp:spPr>
        <a:xfrm>
          <a:off x="2911833" y="137310"/>
          <a:ext cx="657400" cy="657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F4284-A2F2-4A41-8DCF-634A72C5FA4E}">
      <dsp:nvSpPr>
        <dsp:cNvPr id="0" name=""/>
        <dsp:cNvSpPr/>
      </dsp:nvSpPr>
      <dsp:spPr>
        <a:xfrm>
          <a:off x="3049888" y="275364"/>
          <a:ext cx="381292" cy="381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97023-6852-4474-9413-810CD51F518D}">
      <dsp:nvSpPr>
        <dsp:cNvPr id="0" name=""/>
        <dsp:cNvSpPr/>
      </dsp:nvSpPr>
      <dsp:spPr>
        <a:xfrm>
          <a:off x="3710106" y="137310"/>
          <a:ext cx="1549587" cy="6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Control de entregas y verificación de pedidos</a:t>
          </a:r>
        </a:p>
      </dsp:txBody>
      <dsp:txXfrm>
        <a:off x="3710106" y="137310"/>
        <a:ext cx="1549587" cy="657400"/>
      </dsp:txXfrm>
    </dsp:sp>
    <dsp:sp modelId="{0128F3EB-0F8F-4570-B71C-5120FDED43E4}">
      <dsp:nvSpPr>
        <dsp:cNvPr id="0" name=""/>
        <dsp:cNvSpPr/>
      </dsp:nvSpPr>
      <dsp:spPr>
        <a:xfrm>
          <a:off x="5529698" y="137310"/>
          <a:ext cx="657400" cy="657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87C2F-A09C-4D7D-B2D3-D1092BB978E8}">
      <dsp:nvSpPr>
        <dsp:cNvPr id="0" name=""/>
        <dsp:cNvSpPr/>
      </dsp:nvSpPr>
      <dsp:spPr>
        <a:xfrm>
          <a:off x="5667752" y="275364"/>
          <a:ext cx="381292" cy="381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2F90E-6D37-477D-A1D2-52B81E22148E}">
      <dsp:nvSpPr>
        <dsp:cNvPr id="0" name=""/>
        <dsp:cNvSpPr/>
      </dsp:nvSpPr>
      <dsp:spPr>
        <a:xfrm>
          <a:off x="6327970" y="137310"/>
          <a:ext cx="1549587" cy="6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Mapeo y análisis de cadenas productivas locales</a:t>
          </a:r>
        </a:p>
      </dsp:txBody>
      <dsp:txXfrm>
        <a:off x="6327970" y="137310"/>
        <a:ext cx="1549587" cy="657400"/>
      </dsp:txXfrm>
    </dsp:sp>
    <dsp:sp modelId="{FA554E4E-482C-451E-82BE-A173C051B20C}">
      <dsp:nvSpPr>
        <dsp:cNvPr id="0" name=""/>
        <dsp:cNvSpPr/>
      </dsp:nvSpPr>
      <dsp:spPr>
        <a:xfrm>
          <a:off x="293969" y="1373438"/>
          <a:ext cx="657400" cy="657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5CD71-3D3A-4D7E-835A-8FA98B9C25FD}">
      <dsp:nvSpPr>
        <dsp:cNvPr id="0" name=""/>
        <dsp:cNvSpPr/>
      </dsp:nvSpPr>
      <dsp:spPr>
        <a:xfrm>
          <a:off x="432023" y="1511492"/>
          <a:ext cx="381292" cy="3812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9CD6E-7E7E-4D56-AC7E-FBD20D0AF2EF}">
      <dsp:nvSpPr>
        <dsp:cNvPr id="0" name=""/>
        <dsp:cNvSpPr/>
      </dsp:nvSpPr>
      <dsp:spPr>
        <a:xfrm>
          <a:off x="1092242" y="1373438"/>
          <a:ext cx="1549587" cy="6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Identificación de eslabones débiles y actores clave</a:t>
          </a:r>
        </a:p>
      </dsp:txBody>
      <dsp:txXfrm>
        <a:off x="1092242" y="1373438"/>
        <a:ext cx="1549587" cy="657400"/>
      </dsp:txXfrm>
    </dsp:sp>
    <dsp:sp modelId="{BCEADD8E-E9FC-4F47-8AA3-A11DA59DE845}">
      <dsp:nvSpPr>
        <dsp:cNvPr id="0" name=""/>
        <dsp:cNvSpPr/>
      </dsp:nvSpPr>
      <dsp:spPr>
        <a:xfrm>
          <a:off x="2911833" y="1373438"/>
          <a:ext cx="657400" cy="6574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FC851-D7DE-4C26-A116-C23809DC9E83}">
      <dsp:nvSpPr>
        <dsp:cNvPr id="0" name=""/>
        <dsp:cNvSpPr/>
      </dsp:nvSpPr>
      <dsp:spPr>
        <a:xfrm>
          <a:off x="3049888" y="1511492"/>
          <a:ext cx="381292" cy="3812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9C028-B1D5-4C46-AD45-D595F4644FAD}">
      <dsp:nvSpPr>
        <dsp:cNvPr id="0" name=""/>
        <dsp:cNvSpPr/>
      </dsp:nvSpPr>
      <dsp:spPr>
        <a:xfrm>
          <a:off x="3710106" y="1373438"/>
          <a:ext cx="1549587" cy="6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Valor agregado en la producción y comercialización</a:t>
          </a:r>
        </a:p>
      </dsp:txBody>
      <dsp:txXfrm>
        <a:off x="3710106" y="1373438"/>
        <a:ext cx="1549587" cy="657400"/>
      </dsp:txXfrm>
    </dsp:sp>
    <dsp:sp modelId="{8CC97052-C568-4167-B69E-60199AFD144F}">
      <dsp:nvSpPr>
        <dsp:cNvPr id="0" name=""/>
        <dsp:cNvSpPr/>
      </dsp:nvSpPr>
      <dsp:spPr>
        <a:xfrm>
          <a:off x="5529698" y="1373438"/>
          <a:ext cx="657400" cy="657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3195A-A23A-4E8B-AD1C-50A5792588FF}">
      <dsp:nvSpPr>
        <dsp:cNvPr id="0" name=""/>
        <dsp:cNvSpPr/>
      </dsp:nvSpPr>
      <dsp:spPr>
        <a:xfrm>
          <a:off x="5667752" y="1511492"/>
          <a:ext cx="381292" cy="3812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1B36C-C621-4651-A9DC-F7DF0D0EC2F0}">
      <dsp:nvSpPr>
        <dsp:cNvPr id="0" name=""/>
        <dsp:cNvSpPr/>
      </dsp:nvSpPr>
      <dsp:spPr>
        <a:xfrm>
          <a:off x="6327970" y="1373438"/>
          <a:ext cx="1549587" cy="6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Asociatividad y articulación de actores en el territorio</a:t>
          </a:r>
        </a:p>
      </dsp:txBody>
      <dsp:txXfrm>
        <a:off x="6327970" y="1373438"/>
        <a:ext cx="1549587" cy="657400"/>
      </dsp:txXfrm>
    </dsp:sp>
    <dsp:sp modelId="{61C2BFE3-12A5-4D32-BF89-6D182D0569F1}">
      <dsp:nvSpPr>
        <dsp:cNvPr id="0" name=""/>
        <dsp:cNvSpPr/>
      </dsp:nvSpPr>
      <dsp:spPr>
        <a:xfrm>
          <a:off x="293969" y="2609566"/>
          <a:ext cx="657400" cy="657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21D0F-0331-41A3-B235-168CBBD8F67D}">
      <dsp:nvSpPr>
        <dsp:cNvPr id="0" name=""/>
        <dsp:cNvSpPr/>
      </dsp:nvSpPr>
      <dsp:spPr>
        <a:xfrm>
          <a:off x="432023" y="2747620"/>
          <a:ext cx="381292" cy="3812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79145-AD7B-41EE-BAD2-D811F680DDF1}">
      <dsp:nvSpPr>
        <dsp:cNvPr id="0" name=""/>
        <dsp:cNvSpPr/>
      </dsp:nvSpPr>
      <dsp:spPr>
        <a:xfrm>
          <a:off x="1092242" y="2609566"/>
          <a:ext cx="1549587" cy="6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Toma de decisiones estratégicas en cadenas logísticas</a:t>
          </a:r>
        </a:p>
      </dsp:txBody>
      <dsp:txXfrm>
        <a:off x="1092242" y="2609566"/>
        <a:ext cx="1549587" cy="6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7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6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89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0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1325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7275344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5231183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Guía para la comprensión conceptual y operativa antes de la evaluación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5231186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400"/>
              <a:t>Capacitación: Temas Clave en Logística, Cadenas Productivas, Calidad y Producción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581" y="629266"/>
            <a:ext cx="248080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/>
              <a:t>Valor agregado en la producción y comercialización</a:t>
            </a:r>
          </a:p>
        </p:txBody>
      </p:sp>
      <p:pic>
        <p:nvPicPr>
          <p:cNvPr id="5" name="Picture 4" descr="Escritorio con elementos de productividad">
            <a:extLst>
              <a:ext uri="{FF2B5EF4-FFF2-40B4-BE49-F238E27FC236}">
                <a16:creationId xmlns:a16="http://schemas.microsoft.com/office/drawing/2014/main" id="{20990E2A-D6E2-A50C-B5BF-0DF88B6F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80" r="20131" b="-1"/>
          <a:stretch>
            <a:fillRect/>
          </a:stretch>
        </p:blipFill>
        <p:spPr>
          <a:xfrm>
            <a:off x="-1" y="10"/>
            <a:ext cx="457080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581" y="2438400"/>
            <a:ext cx="2480808" cy="3809999"/>
          </a:xfrm>
        </p:spPr>
        <p:txBody>
          <a:bodyPr>
            <a:normAutofit/>
          </a:bodyPr>
          <a:lstStyle/>
          <a:p>
            <a:r>
              <a:rPr lang="es-ES" sz="1900"/>
              <a:t>Concepto:</a:t>
            </a:r>
          </a:p>
          <a:p>
            <a:r>
              <a:rPr lang="es-ES" sz="1900"/>
              <a:t>Se refiere a las mejoras en productos o servicios que elevan su valor percibido en el mercado, como empaques innovadores, certificaciones o servicios extra.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600">
                <a:solidFill>
                  <a:srgbClr val="FFFFFF"/>
                </a:solidFill>
              </a:rPr>
              <a:t>Asociatividad y articulación de actores en el territorio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Implica la cooperación entre productores y actores territoriales para compartir recursos, mejorar capacidades y acceder a mejores mercados.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581" y="629266"/>
            <a:ext cx="248080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/>
              <a:t>Toma de decisiones estratégicas en cadenas logísticas</a:t>
            </a:r>
          </a:p>
        </p:txBody>
      </p:sp>
      <p:pic>
        <p:nvPicPr>
          <p:cNvPr id="5" name="Picture 4" descr="Gráficos y números digitales en 3D">
            <a:extLst>
              <a:ext uri="{FF2B5EF4-FFF2-40B4-BE49-F238E27FC236}">
                <a16:creationId xmlns:a16="http://schemas.microsoft.com/office/drawing/2014/main" id="{270C1F3F-80A2-5755-1344-8A60ECA5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76" r="23235" b="-1"/>
          <a:stretch>
            <a:fillRect/>
          </a:stretch>
        </p:blipFill>
        <p:spPr>
          <a:xfrm>
            <a:off x="-1" y="10"/>
            <a:ext cx="457080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581" y="2438400"/>
            <a:ext cx="2480808" cy="380999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Son decisiones informadas que optimizan el flujo de bienes, servicios y datos, considerando tiempos, costos, calidad y tecnología.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581" y="629266"/>
            <a:ext cx="248080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Diagrama de Ishikawa</a:t>
            </a:r>
          </a:p>
        </p:txBody>
      </p:sp>
      <p:pic>
        <p:nvPicPr>
          <p:cNvPr id="5" name="Picture 4" descr="Vista superior de cubos conectados con líneas negras">
            <a:extLst>
              <a:ext uri="{FF2B5EF4-FFF2-40B4-BE49-F238E27FC236}">
                <a16:creationId xmlns:a16="http://schemas.microsoft.com/office/drawing/2014/main" id="{DAC0F33B-7626-7249-7995-5074CFF439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67" r="20046"/>
          <a:stretch>
            <a:fillRect/>
          </a:stretch>
        </p:blipFill>
        <p:spPr>
          <a:xfrm>
            <a:off x="-1" y="10"/>
            <a:ext cx="457080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581" y="2438400"/>
            <a:ext cx="2480808" cy="380999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Herramienta visual que permite identificar y agrupar las causas raíz de un problema en los procesos productivos o de calidad.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</p:spPr>
        <p:txBody>
          <a:bodyPr>
            <a:normAutofit/>
          </a:bodyPr>
          <a:lstStyle/>
          <a:p>
            <a:pPr algn="r"/>
            <a:r>
              <a:rPr lang="en-US" sz="2600">
                <a:solidFill>
                  <a:srgbClr val="FFFFFF"/>
                </a:solidFill>
              </a:rPr>
              <a:t>Lean 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081" y="1645920"/>
            <a:ext cx="4439628" cy="4470821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Filosofía de producción enfocada en la eliminación de desperdicios, optimización de procesos y mejora continua.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t>Ciclo PHVA (PDCA)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r>
              <a:t>Concepto:</a:t>
            </a:r>
          </a:p>
          <a:p>
            <a:r>
              <a:t>Modelo de mejora continua que incluye las etapas de Planificar, Hacer, Verificar y Actuar para gestionar procesos con enfoque a la calidad.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785" y="629266"/>
            <a:ext cx="3575604" cy="1641986"/>
          </a:xfrm>
        </p:spPr>
        <p:txBody>
          <a:bodyPr>
            <a:normAutofit/>
          </a:bodyPr>
          <a:lstStyle/>
          <a:p>
            <a:r>
              <a:rPr lang="en-US" sz="3900"/>
              <a:t>Participación del personal</a:t>
            </a:r>
          </a:p>
        </p:txBody>
      </p:sp>
      <p:pic>
        <p:nvPicPr>
          <p:cNvPr id="5" name="Picture 4" descr="Persona sosteniendo una pieza de rompecabezas">
            <a:extLst>
              <a:ext uri="{FF2B5EF4-FFF2-40B4-BE49-F238E27FC236}">
                <a16:creationId xmlns:a16="http://schemas.microsoft.com/office/drawing/2014/main" id="{C48A2150-D1F4-96E5-8B05-6984B1E0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93" r="32667" b="-1"/>
          <a:stretch>
            <a:fillRect/>
          </a:stretch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85" y="2438400"/>
            <a:ext cx="3575604" cy="380999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Principio de gestión de calidad que fomenta la implicación activa del talento humano para detectar y resolver fallas en los procesos.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581" y="629266"/>
            <a:ext cx="248080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900"/>
              <a:t>Indicadores de calidad y producción</a:t>
            </a:r>
          </a:p>
        </p:txBody>
      </p:sp>
      <p:pic>
        <p:nvPicPr>
          <p:cNvPr id="5" name="Picture 4" descr="Velocímetro">
            <a:extLst>
              <a:ext uri="{FF2B5EF4-FFF2-40B4-BE49-F238E27FC236}">
                <a16:creationId xmlns:a16="http://schemas.microsoft.com/office/drawing/2014/main" id="{2D75D1F2-5015-D264-233D-A69D56C5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82" r="29129"/>
          <a:stretch>
            <a:fillRect/>
          </a:stretch>
        </p:blipFill>
        <p:spPr>
          <a:xfrm>
            <a:off x="-1" y="10"/>
            <a:ext cx="457080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581" y="2438400"/>
            <a:ext cx="2480808" cy="380999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Métricas como productos no conformes o eficiencia operativa que permiten medir y mejorar el desempeño de los procesos productivos.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331F6A-DA09-422D-8CED-00C0B4585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C2F65-00C4-451C-8BFA-E765DEC17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0549" y="0"/>
            <a:ext cx="241173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876" y="1447799"/>
            <a:ext cx="2048594" cy="4766734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tx1"/>
                </a:solidFill>
              </a:rPr>
              <a:t>Norma ISO 9001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DDF752-B2A6-49DC-B474-8E1F71AF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3644" y="0"/>
            <a:ext cx="107899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47798"/>
            <a:ext cx="4712238" cy="4766735"/>
          </a:xfrm>
        </p:spPr>
        <p:txBody>
          <a:bodyPr anchor="t">
            <a:normAutofit/>
          </a:bodyPr>
          <a:lstStyle/>
          <a:p>
            <a:r>
              <a:t>Concepto:</a:t>
            </a:r>
          </a:p>
          <a:p>
            <a:r>
              <a:t>Norma internacional que establece requisitos para un sistema de gestión de la calidad, promoviendo procesos estandarizados y controlados.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</p:spPr>
        <p:txBody>
          <a:bodyPr>
            <a:normAutofit/>
          </a:bodyPr>
          <a:lstStyle/>
          <a:p>
            <a:pPr algn="r"/>
            <a:r>
              <a:rPr lang="en-US" sz="2600">
                <a:solidFill>
                  <a:srgbClr val="FFFFFF"/>
                </a:solidFill>
              </a:rPr>
              <a:t>Mantenimiento preventivo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081" y="1645920"/>
            <a:ext cx="4439628" cy="4470821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Acciones programadas para preservar el funcionamiento de equipos productivos y evitar fallas o paros inesperados.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</p:spPr>
        <p:txBody>
          <a:bodyPr>
            <a:normAutofit/>
          </a:bodyPr>
          <a:lstStyle/>
          <a:p>
            <a:pPr algn="r"/>
            <a:r>
              <a:rPr lang="en-US" sz="2600">
                <a:solidFill>
                  <a:srgbClr val="FFFFFF"/>
                </a:solidFill>
              </a:rPr>
              <a:t>Objetivo de la Capacitación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081" y="1645920"/>
            <a:ext cx="4439628" cy="4470821"/>
          </a:xfrm>
        </p:spPr>
        <p:txBody>
          <a:bodyPr>
            <a:normAutofit/>
          </a:bodyPr>
          <a:lstStyle/>
          <a:p>
            <a:r>
              <a:rPr dirty="0" err="1"/>
              <a:t>Brindar</a:t>
            </a:r>
            <a:r>
              <a:rPr dirty="0"/>
              <a:t> a los </a:t>
            </a:r>
            <a:r>
              <a:rPr dirty="0" err="1"/>
              <a:t>estudiantes</a:t>
            </a:r>
            <a:r>
              <a:rPr dirty="0"/>
              <a:t> una </a:t>
            </a:r>
            <a:r>
              <a:rPr dirty="0" err="1"/>
              <a:t>guía</a:t>
            </a:r>
            <a:r>
              <a:rPr dirty="0"/>
              <a:t> </a:t>
            </a:r>
            <a:r>
              <a:rPr dirty="0" err="1"/>
              <a:t>clara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los </a:t>
            </a:r>
            <a:r>
              <a:rPr dirty="0" err="1"/>
              <a:t>ejes</a:t>
            </a:r>
            <a:r>
              <a:rPr dirty="0"/>
              <a:t> </a:t>
            </a:r>
            <a:r>
              <a:rPr dirty="0" err="1"/>
              <a:t>temáticos</a:t>
            </a:r>
            <a:r>
              <a:rPr dirty="0"/>
              <a:t> </a:t>
            </a:r>
            <a:r>
              <a:rPr dirty="0" err="1"/>
              <a:t>abordados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evaluación</a:t>
            </a:r>
            <a:r>
              <a:rPr dirty="0"/>
              <a:t> </a:t>
            </a:r>
            <a:r>
              <a:rPr dirty="0" err="1"/>
              <a:t>formativa</a:t>
            </a:r>
            <a:r>
              <a:rPr dirty="0"/>
              <a:t>, </a:t>
            </a:r>
            <a:r>
              <a:rPr dirty="0" err="1"/>
              <a:t>basada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escenarios</a:t>
            </a:r>
            <a:r>
              <a:rPr dirty="0"/>
              <a:t> </a:t>
            </a:r>
            <a:r>
              <a:rPr dirty="0" err="1"/>
              <a:t>reales</a:t>
            </a:r>
            <a:r>
              <a:rPr dirty="0"/>
              <a:t> de </a:t>
            </a:r>
            <a:r>
              <a:rPr dirty="0" err="1"/>
              <a:t>toma</a:t>
            </a:r>
            <a:r>
              <a:rPr dirty="0"/>
              <a:t> de </a:t>
            </a:r>
            <a:r>
              <a:rPr dirty="0" err="1"/>
              <a:t>decisiones</a:t>
            </a:r>
            <a:r>
              <a:rPr dirty="0"/>
              <a:t> </a:t>
            </a:r>
            <a:r>
              <a:rPr dirty="0" err="1"/>
              <a:t>logísticas</a:t>
            </a:r>
            <a:r>
              <a:rPr dirty="0"/>
              <a:t>,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calidad</a:t>
            </a:r>
            <a:r>
              <a:rPr dirty="0"/>
              <a:t> y </a:t>
            </a:r>
            <a:r>
              <a:rPr dirty="0" err="1"/>
              <a:t>análisis</a:t>
            </a:r>
            <a:r>
              <a:rPr dirty="0"/>
              <a:t> de </a:t>
            </a:r>
            <a:r>
              <a:rPr dirty="0" err="1"/>
              <a:t>cadenas</a:t>
            </a:r>
            <a:r>
              <a:rPr dirty="0"/>
              <a:t> </a:t>
            </a:r>
            <a:r>
              <a:rPr dirty="0" err="1"/>
              <a:t>productivas</a:t>
            </a:r>
            <a:r>
              <a:rPr dirty="0"/>
              <a:t>.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785" y="629266"/>
            <a:ext cx="3575604" cy="1641986"/>
          </a:xfrm>
        </p:spPr>
        <p:txBody>
          <a:bodyPr>
            <a:normAutofit/>
          </a:bodyPr>
          <a:lstStyle/>
          <a:p>
            <a:r>
              <a:rPr lang="en-US" sz="2600"/>
              <a:t>Recomendaciones Finales</a:t>
            </a:r>
          </a:p>
        </p:txBody>
      </p:sp>
      <p:pic>
        <p:nvPicPr>
          <p:cNvPr id="5" name="Picture 4" descr="Escritorio iluminado por el sol">
            <a:extLst>
              <a:ext uri="{FF2B5EF4-FFF2-40B4-BE49-F238E27FC236}">
                <a16:creationId xmlns:a16="http://schemas.microsoft.com/office/drawing/2014/main" id="{4F6B7BE0-7793-C88E-80E8-FD18F0B2ED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962" r="37205" b="-1"/>
          <a:stretch>
            <a:fillRect/>
          </a:stretch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85" y="2438400"/>
            <a:ext cx="3575604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 dirty="0"/>
              <a:t>Estudiar los conceptos prácticos aplicados en clase.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Revisar los modelos y herramientas de gestión aprendidos.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Prepararse para resolver casos donde se analicen decisiones reales.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 Valorar la calidad como parte integral de la eficiencia operativa.</a:t>
            </a:r>
          </a:p>
          <a:p>
            <a:pPr>
              <a:lnSpc>
                <a:spcPct val="90000"/>
              </a:lnSpc>
            </a:pPr>
            <a:r>
              <a:rPr lang="es-ES" sz="1600" dirty="0"/>
              <a:t> Relacionar la logística con el contexto actual empresarial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300">
                <a:solidFill>
                  <a:srgbClr val="EBEBEB"/>
                </a:solidFill>
              </a:rPr>
              <a:t>Temas Clave: Logística y Cadenas Productivas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256AA8-826C-A7F8-9F24-8796A0527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176786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Temas Clave: Calidad y Producción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dirty="0"/>
              <a:t> </a:t>
            </a:r>
            <a:r>
              <a:rPr dirty="0" err="1"/>
              <a:t>Herramientas</a:t>
            </a:r>
            <a:r>
              <a:rPr dirty="0"/>
              <a:t> de </a:t>
            </a:r>
            <a:r>
              <a:rPr dirty="0" err="1"/>
              <a:t>calidad</a:t>
            </a:r>
            <a:r>
              <a:rPr dirty="0"/>
              <a:t>: Ishikawa, Pareto, PHVA</a:t>
            </a:r>
            <a:endParaRPr lang="en-US"/>
          </a:p>
          <a:p>
            <a:pPr>
              <a:lnSpc>
                <a:spcPct val="90000"/>
              </a:lnSpc>
            </a:pPr>
            <a:r>
              <a:rPr dirty="0"/>
              <a:t> </a:t>
            </a:r>
            <a:r>
              <a:rPr dirty="0" err="1"/>
              <a:t>Principios</a:t>
            </a:r>
            <a:r>
              <a:rPr dirty="0"/>
              <a:t> de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calidad</a:t>
            </a:r>
            <a:r>
              <a:rPr dirty="0"/>
              <a:t> (ISO 9001)</a:t>
            </a:r>
            <a:endParaRPr lang="en-US"/>
          </a:p>
          <a:p>
            <a:pPr>
              <a:lnSpc>
                <a:spcPct val="90000"/>
              </a:lnSpc>
            </a:pPr>
            <a:r>
              <a:rPr dirty="0"/>
              <a:t> </a:t>
            </a:r>
            <a:r>
              <a:rPr dirty="0" err="1"/>
              <a:t>Participación</a:t>
            </a:r>
            <a:r>
              <a:rPr dirty="0"/>
              <a:t> del personal y </a:t>
            </a:r>
            <a:r>
              <a:rPr dirty="0" err="1"/>
              <a:t>comunicación</a:t>
            </a:r>
            <a:r>
              <a:rPr dirty="0"/>
              <a:t> de </a:t>
            </a:r>
            <a:r>
              <a:rPr dirty="0" err="1"/>
              <a:t>fallas</a:t>
            </a:r>
            <a:endParaRPr lang="en-US"/>
          </a:p>
          <a:p>
            <a:pPr>
              <a:lnSpc>
                <a:spcPct val="90000"/>
              </a:lnSpc>
            </a:pPr>
            <a:r>
              <a:rPr dirty="0"/>
              <a:t> </a:t>
            </a:r>
            <a:r>
              <a:rPr dirty="0" err="1"/>
              <a:t>Indicadores</a:t>
            </a:r>
            <a:r>
              <a:rPr dirty="0"/>
              <a:t> de </a:t>
            </a:r>
            <a:r>
              <a:rPr dirty="0" err="1"/>
              <a:t>desempeño</a:t>
            </a:r>
            <a:r>
              <a:rPr dirty="0"/>
              <a:t> </a:t>
            </a:r>
            <a:r>
              <a:rPr dirty="0" err="1"/>
              <a:t>productivo</a:t>
            </a:r>
            <a:r>
              <a:rPr dirty="0"/>
              <a:t> y </a:t>
            </a:r>
            <a:r>
              <a:rPr dirty="0" err="1"/>
              <a:t>calidad</a:t>
            </a:r>
            <a:endParaRPr lang="en-US"/>
          </a:p>
          <a:p>
            <a:pPr>
              <a:lnSpc>
                <a:spcPct val="90000"/>
              </a:lnSpc>
            </a:pPr>
            <a:r>
              <a:rPr dirty="0"/>
              <a:t> </a:t>
            </a:r>
            <a:r>
              <a:rPr dirty="0" err="1"/>
              <a:t>Enfoques</a:t>
            </a:r>
            <a:r>
              <a:rPr dirty="0"/>
              <a:t> de </a:t>
            </a:r>
            <a:r>
              <a:rPr dirty="0" err="1"/>
              <a:t>producción</a:t>
            </a:r>
            <a:r>
              <a:rPr dirty="0"/>
              <a:t> </a:t>
            </a:r>
            <a:r>
              <a:rPr dirty="0" err="1"/>
              <a:t>ajustada</a:t>
            </a:r>
            <a:r>
              <a:rPr dirty="0"/>
              <a:t> (Lean Manufacturing)</a:t>
            </a:r>
            <a:endParaRPr lang="en-US"/>
          </a:p>
          <a:p>
            <a:pPr>
              <a:lnSpc>
                <a:spcPct val="90000"/>
              </a:lnSpc>
            </a:pPr>
            <a:r>
              <a:rPr dirty="0"/>
              <a:t> </a:t>
            </a:r>
            <a:r>
              <a:rPr dirty="0" err="1"/>
              <a:t>Mantenimiento</a:t>
            </a:r>
            <a:r>
              <a:rPr dirty="0"/>
              <a:t> </a:t>
            </a:r>
            <a:r>
              <a:rPr dirty="0" err="1"/>
              <a:t>preventivo</a:t>
            </a:r>
            <a:r>
              <a:rPr dirty="0"/>
              <a:t> y </a:t>
            </a:r>
            <a:r>
              <a:rPr dirty="0" err="1"/>
              <a:t>eficiencia</a:t>
            </a:r>
            <a:r>
              <a:rPr dirty="0"/>
              <a:t> </a:t>
            </a:r>
            <a:r>
              <a:rPr dirty="0" err="1"/>
              <a:t>operativa</a:t>
            </a:r>
            <a:endParaRPr lang="en-US"/>
          </a:p>
          <a:p>
            <a:pPr>
              <a:lnSpc>
                <a:spcPct val="90000"/>
              </a:lnSpc>
            </a:pPr>
            <a:r>
              <a:rPr dirty="0"/>
              <a:t> </a:t>
            </a:r>
            <a:r>
              <a:rPr dirty="0" err="1"/>
              <a:t>Importancia</a:t>
            </a:r>
            <a:r>
              <a:rPr dirty="0"/>
              <a:t> del </a:t>
            </a:r>
            <a:r>
              <a:rPr dirty="0" err="1"/>
              <a:t>monitoreo</a:t>
            </a:r>
            <a:r>
              <a:rPr dirty="0"/>
              <a:t> y </a:t>
            </a:r>
            <a:r>
              <a:rPr dirty="0" err="1"/>
              <a:t>mejora</a:t>
            </a:r>
            <a:r>
              <a:rPr dirty="0"/>
              <a:t> continua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337F6-C4A9-424D-8F8C-1A2B575C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BA2E0-FAB6-417F-99C8-15149820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0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785" y="629266"/>
            <a:ext cx="357560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300"/>
              <a:t>Optimización de rutas y costos logísticos</a:t>
            </a:r>
          </a:p>
        </p:txBody>
      </p:sp>
      <p:pic>
        <p:nvPicPr>
          <p:cNvPr id="5" name="Picture 4" descr="Cajas y transportador de rodillos">
            <a:extLst>
              <a:ext uri="{FF2B5EF4-FFF2-40B4-BE49-F238E27FC236}">
                <a16:creationId xmlns:a16="http://schemas.microsoft.com/office/drawing/2014/main" id="{C88A41D1-5D31-F319-3A9D-96CFF574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66" r="34720"/>
          <a:stretch>
            <a:fillRect/>
          </a:stretch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85" y="2438400"/>
            <a:ext cx="3575604" cy="380999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Es el proceso de planificar rutas de entrega minimizando tiempos, consumo de combustible y costos operativos, asegurando eficiencia logística.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4641143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300">
                <a:solidFill>
                  <a:srgbClr val="EBEBEB"/>
                </a:solidFill>
              </a:rPr>
              <a:t>Control de entregas y verificación de pedidos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2438400"/>
            <a:ext cx="4641142" cy="3785419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Concepto:</a:t>
            </a:r>
          </a:p>
          <a:p>
            <a:r>
              <a:rPr lang="es-ES">
                <a:solidFill>
                  <a:srgbClr val="FFFFFF"/>
                </a:solidFill>
              </a:rPr>
              <a:t>Garantiza que los productos entregados coincidan con los pedidos, manteniendo la calidad y exactitud mediante sistemas como códigos de barras o RFID.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quetes en correa transportadora">
            <a:extLst>
              <a:ext uri="{FF2B5EF4-FFF2-40B4-BE49-F238E27FC236}">
                <a16:creationId xmlns:a16="http://schemas.microsoft.com/office/drawing/2014/main" id="{503FBBBB-94CC-0F9D-C41C-39B0CD1C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17" r="47951" b="-2"/>
          <a:stretch>
            <a:fillRect/>
          </a:stretch>
        </p:blipFill>
        <p:spPr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600">
                <a:solidFill>
                  <a:srgbClr val="FFFFFF"/>
                </a:solidFill>
              </a:rPr>
              <a:t>Mapeo y análisis de cadenas productivas locales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Consiste en identificar y representar gráficamente actores, procesos y flujos en una cadena de valor para comprender sus dinámicas internas y externas.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600">
                <a:solidFill>
                  <a:srgbClr val="FFFFFF"/>
                </a:solidFill>
              </a:rPr>
              <a:t>Identificación de eslabones débiles y actores clave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r>
              <a:t>Concepto:</a:t>
            </a:r>
          </a:p>
          <a:p>
            <a:r>
              <a:t>Permite localizar puntos críticos con problemas de eficiencia y a los participantes estratégicos capaces de liderar mejoras dentro de la cadena.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636</Words>
  <Application>Microsoft Office PowerPoint</Application>
  <PresentationFormat>Presentación en pantalla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Capacitación: Temas Clave en Logística, Cadenas Productivas, Calidad y Producción</vt:lpstr>
      <vt:lpstr>Objetivo de la Capacitación</vt:lpstr>
      <vt:lpstr>Temas Clave: Logística y Cadenas Productivas</vt:lpstr>
      <vt:lpstr>Temas Clave: Calidad y Producción</vt:lpstr>
      <vt:lpstr>Presentación de PowerPoint</vt:lpstr>
      <vt:lpstr>Optimización de rutas y costos logísticos</vt:lpstr>
      <vt:lpstr>Control de entregas y verificación de pedidos</vt:lpstr>
      <vt:lpstr>Mapeo y análisis de cadenas productivas locales</vt:lpstr>
      <vt:lpstr>Identificación de eslabones débiles y actores clave</vt:lpstr>
      <vt:lpstr>Valor agregado en la producción y comercialización</vt:lpstr>
      <vt:lpstr>Asociatividad y articulación de actores en el territorio</vt:lpstr>
      <vt:lpstr>Toma de decisiones estratégicas en cadenas logísticas</vt:lpstr>
      <vt:lpstr>Diagrama de Ishikawa</vt:lpstr>
      <vt:lpstr>Lean Manufacturing</vt:lpstr>
      <vt:lpstr>Ciclo PHVA (PDCA)</vt:lpstr>
      <vt:lpstr>Participación del personal</vt:lpstr>
      <vt:lpstr>Indicadores de calidad y producción</vt:lpstr>
      <vt:lpstr>Norma ISO 9001</vt:lpstr>
      <vt:lpstr>Mantenimiento preventivo</vt:lpstr>
      <vt:lpstr>Recomendaciones Finales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Capacitación: Temas Clave en Logística, Cadenas Productivas, Calidad y Producción</dc:title>
  <dc:subject/>
  <dc:creator>Gilmita</dc:creator>
  <cp:keywords/>
  <dc:description>generated using python-pptx</dc:description>
  <cp:lastModifiedBy>Gilma Gabriela Uquillas Granizo</cp:lastModifiedBy>
  <cp:revision>5</cp:revision>
  <dcterms:created xsi:type="dcterms:W3CDTF">2013-01-27T09:14:16Z</dcterms:created>
  <dcterms:modified xsi:type="dcterms:W3CDTF">2025-06-06T21:22:39Z</dcterms:modified>
  <cp:category/>
</cp:coreProperties>
</file>