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77FB631-F4BE-43F9-9DFE-B93D6AA127C1}" type="datetimeFigureOut">
              <a:rPr lang="es-EC" smtClean="0"/>
              <a:t>6/4/2024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6A01BCE-044A-4169-B2CA-9AD9DAC2A43C}" type="slidenum">
              <a:rPr lang="es-EC" smtClean="0"/>
              <a:t>‹Nº›</a:t>
            </a:fld>
            <a:endParaRPr lang="es-EC"/>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38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77FB631-F4BE-43F9-9DFE-B93D6AA127C1}" type="datetimeFigureOut">
              <a:rPr lang="es-EC" smtClean="0"/>
              <a:t>6/4/2024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345895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7FB631-F4BE-43F9-9DFE-B93D6AA127C1}" type="datetimeFigureOut">
              <a:rPr lang="es-EC" smtClean="0"/>
              <a:t>6/4/2024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414823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7FB631-F4BE-43F9-9DFE-B93D6AA127C1}" type="datetimeFigureOut">
              <a:rPr lang="es-EC" smtClean="0"/>
              <a:t>6/4/2024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6A01BCE-044A-4169-B2CA-9AD9DAC2A43C}" type="slidenum">
              <a:rPr lang="es-EC" smtClean="0"/>
              <a:t>‹Nº›</a:t>
            </a:fld>
            <a:endParaRPr lang="es-EC"/>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21890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7FB631-F4BE-43F9-9DFE-B93D6AA127C1}" type="datetimeFigureOut">
              <a:rPr lang="es-EC" smtClean="0"/>
              <a:t>6/4/2024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1210135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7FB631-F4BE-43F9-9DFE-B93D6AA127C1}" type="datetimeFigureOut">
              <a:rPr lang="es-EC" smtClean="0"/>
              <a:t>6/4/2024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6A01BCE-044A-4169-B2CA-9AD9DAC2A43C}" type="slidenum">
              <a:rPr lang="es-EC" smtClean="0"/>
              <a:t>‹Nº›</a:t>
            </a:fld>
            <a:endParaRPr lang="es-EC"/>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08011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7FB631-F4BE-43F9-9DFE-B93D6AA127C1}" type="datetimeFigureOut">
              <a:rPr lang="es-EC" smtClean="0"/>
              <a:t>6/4/2024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848084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77FB631-F4BE-43F9-9DFE-B93D6AA127C1}" type="datetimeFigureOut">
              <a:rPr lang="es-EC" smtClean="0"/>
              <a:t>6/4/2024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61101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77FB631-F4BE-43F9-9DFE-B93D6AA127C1}" type="datetimeFigureOut">
              <a:rPr lang="es-EC" smtClean="0"/>
              <a:t>6/4/2024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221064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77FB631-F4BE-43F9-9DFE-B93D6AA127C1}" type="datetimeFigureOut">
              <a:rPr lang="es-EC" smtClean="0"/>
              <a:t>6/4/2024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168768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7FB631-F4BE-43F9-9DFE-B93D6AA127C1}" type="datetimeFigureOut">
              <a:rPr lang="es-EC" smtClean="0"/>
              <a:t>6/4/2024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387284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77FB631-F4BE-43F9-9DFE-B93D6AA127C1}" type="datetimeFigureOut">
              <a:rPr lang="es-EC" smtClean="0"/>
              <a:t>6/4/2024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356276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77FB631-F4BE-43F9-9DFE-B93D6AA127C1}" type="datetimeFigureOut">
              <a:rPr lang="es-EC" smtClean="0"/>
              <a:t>6/4/2024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67883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77FB631-F4BE-43F9-9DFE-B93D6AA127C1}" type="datetimeFigureOut">
              <a:rPr lang="es-EC" smtClean="0"/>
              <a:t>6/4/2024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41862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FB631-F4BE-43F9-9DFE-B93D6AA127C1}" type="datetimeFigureOut">
              <a:rPr lang="es-EC" smtClean="0"/>
              <a:t>6/4/2024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175411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77FB631-F4BE-43F9-9DFE-B93D6AA127C1}" type="datetimeFigureOut">
              <a:rPr lang="es-EC" smtClean="0"/>
              <a:t>6/4/2024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36966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77FB631-F4BE-43F9-9DFE-B93D6AA127C1}" type="datetimeFigureOut">
              <a:rPr lang="es-EC" smtClean="0"/>
              <a:t>6/4/2024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6A01BCE-044A-4169-B2CA-9AD9DAC2A43C}" type="slidenum">
              <a:rPr lang="es-EC" smtClean="0"/>
              <a:t>‹Nº›</a:t>
            </a:fld>
            <a:endParaRPr lang="es-EC"/>
          </a:p>
        </p:txBody>
      </p:sp>
    </p:spTree>
    <p:extLst>
      <p:ext uri="{BB962C8B-B14F-4D97-AF65-F5344CB8AC3E}">
        <p14:creationId xmlns:p14="http://schemas.microsoft.com/office/powerpoint/2010/main" val="164312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77FB631-F4BE-43F9-9DFE-B93D6AA127C1}" type="datetimeFigureOut">
              <a:rPr lang="es-EC" smtClean="0"/>
              <a:t>6/4/2024</a:t>
            </a:fld>
            <a:endParaRPr lang="es-EC"/>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C"/>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6A01BCE-044A-4169-B2CA-9AD9DAC2A43C}" type="slidenum">
              <a:rPr lang="es-EC" smtClean="0"/>
              <a:t>‹Nº›</a:t>
            </a:fld>
            <a:endParaRPr lang="es-EC"/>
          </a:p>
        </p:txBody>
      </p:sp>
    </p:spTree>
    <p:extLst>
      <p:ext uri="{BB962C8B-B14F-4D97-AF65-F5344CB8AC3E}">
        <p14:creationId xmlns:p14="http://schemas.microsoft.com/office/powerpoint/2010/main" val="31135730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D2D7C63-562A-41C7-892E-0C73F5D5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634243E-3291-111B-862C-6755AE74994E}"/>
              </a:ext>
            </a:extLst>
          </p:cNvPr>
          <p:cNvSpPr>
            <a:spLocks noGrp="1"/>
          </p:cNvSpPr>
          <p:nvPr>
            <p:ph type="ctrTitle"/>
          </p:nvPr>
        </p:nvSpPr>
        <p:spPr>
          <a:xfrm>
            <a:off x="5116738" y="685799"/>
            <a:ext cx="6159273" cy="2971801"/>
          </a:xfrm>
        </p:spPr>
        <p:txBody>
          <a:bodyPr>
            <a:normAutofit/>
          </a:bodyPr>
          <a:lstStyle/>
          <a:p>
            <a:r>
              <a:rPr lang="pt-BR" b="1" dirty="0"/>
              <a:t>ARTERIA VERTEBRAL E INSUFICIENCIA VERTEBROBASILAR</a:t>
            </a:r>
            <a:endParaRPr lang="es-EC" b="1" dirty="0"/>
          </a:p>
        </p:txBody>
      </p:sp>
      <p:sp>
        <p:nvSpPr>
          <p:cNvPr id="3" name="Subtítulo 2">
            <a:extLst>
              <a:ext uri="{FF2B5EF4-FFF2-40B4-BE49-F238E27FC236}">
                <a16:creationId xmlns:a16="http://schemas.microsoft.com/office/drawing/2014/main" id="{797C712C-E8FE-B912-A841-7C31C00BBCCD}"/>
              </a:ext>
            </a:extLst>
          </p:cNvPr>
          <p:cNvSpPr>
            <a:spLocks noGrp="1"/>
          </p:cNvSpPr>
          <p:nvPr>
            <p:ph type="subTitle" idx="1"/>
          </p:nvPr>
        </p:nvSpPr>
        <p:spPr>
          <a:xfrm>
            <a:off x="5148034" y="5122433"/>
            <a:ext cx="6167930" cy="751946"/>
          </a:xfrm>
        </p:spPr>
        <p:txBody>
          <a:bodyPr>
            <a:normAutofit/>
          </a:bodyPr>
          <a:lstStyle/>
          <a:p>
            <a:r>
              <a:rPr lang="es-ES" b="1" dirty="0"/>
              <a:t>Mgs. David Guevara </a:t>
            </a:r>
            <a:endParaRPr lang="es-EC" b="1" dirty="0"/>
          </a:p>
        </p:txBody>
      </p:sp>
      <p:pic>
        <p:nvPicPr>
          <p:cNvPr id="1026" name="Picture 2" descr="Arteria vertebral: Recorrido, segmentos y ramas | Kenhub">
            <a:extLst>
              <a:ext uri="{FF2B5EF4-FFF2-40B4-BE49-F238E27FC236}">
                <a16:creationId xmlns:a16="http://schemas.microsoft.com/office/drawing/2014/main" id="{70892BEF-939A-D2C4-D29F-B277AF2D8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94"/>
          <a:stretch/>
        </p:blipFill>
        <p:spPr bwMode="auto">
          <a:xfrm>
            <a:off x="20" y="10"/>
            <a:ext cx="4639713"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6DF25E23-BE15-4E36-A700-59F0CE8C54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34" name="Straight Connector 1033">
              <a:extLst>
                <a:ext uri="{FF2B5EF4-FFF2-40B4-BE49-F238E27FC236}">
                  <a16:creationId xmlns:a16="http://schemas.microsoft.com/office/drawing/2014/main" id="{2CE9353A-F333-4305-BED0-D126D75F5D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95D1D327-6D34-4AB1-BBCB-FFD18B927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6" name="Straight Connector 1035">
              <a:extLst>
                <a:ext uri="{FF2B5EF4-FFF2-40B4-BE49-F238E27FC236}">
                  <a16:creationId xmlns:a16="http://schemas.microsoft.com/office/drawing/2014/main" id="{C3D4CCB5-F27F-4868-B1D4-55D8654F0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55F00F96-8833-4C32-AD31-05286BC800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8" name="Straight Connector 1037">
              <a:extLst>
                <a:ext uri="{FF2B5EF4-FFF2-40B4-BE49-F238E27FC236}">
                  <a16:creationId xmlns:a16="http://schemas.microsoft.com/office/drawing/2014/main" id="{C22EE3D4-FE2C-4B01-BC8C-3CE2C6CC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0039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0BA808FF-910D-1648-FC91-DB2E6F531D2D}"/>
              </a:ext>
            </a:extLst>
          </p:cNvPr>
          <p:cNvSpPr/>
          <p:nvPr/>
        </p:nvSpPr>
        <p:spPr>
          <a:xfrm>
            <a:off x="422222" y="974360"/>
            <a:ext cx="4047345" cy="2683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_tradnl" dirty="0">
                <a:latin typeface="Arial" panose="020B0604020202020204" pitchFamily="34" charset="0"/>
                <a:ea typeface="Times New Roman" panose="02020603050405020304" pitchFamily="18" charset="0"/>
                <a:cs typeface="Times New Roman" panose="02020603050405020304" pitchFamily="18" charset="0"/>
              </a:rPr>
              <a:t>A</a:t>
            </a: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porta el 10-20% del suministro de sangre del encéfalo y envía ramas a numerosas estructuras nerviosas vitales, como el tronco del encéfalo, el cerebelo, la médula espinal, los nervios craneales del III al XII y sus núcleos y a parte de la corteza cerebral.</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p:txBody>
      </p:sp>
      <p:sp>
        <p:nvSpPr>
          <p:cNvPr id="5" name="Rectángulo: esquinas redondeadas 4">
            <a:extLst>
              <a:ext uri="{FF2B5EF4-FFF2-40B4-BE49-F238E27FC236}">
                <a16:creationId xmlns:a16="http://schemas.microsoft.com/office/drawing/2014/main" id="{5FA06661-A85A-6E6B-C7BD-FE11BAD0789C}"/>
              </a:ext>
            </a:extLst>
          </p:cNvPr>
          <p:cNvSpPr/>
          <p:nvPr/>
        </p:nvSpPr>
        <p:spPr>
          <a:xfrm>
            <a:off x="4469567" y="221105"/>
            <a:ext cx="3252866" cy="798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800" b="1" dirty="0">
                <a:effectLst/>
                <a:latin typeface="Arial" panose="020B0604020202020204" pitchFamily="34" charset="0"/>
                <a:ea typeface="Times New Roman" panose="02020603050405020304" pitchFamily="18" charset="0"/>
                <a:cs typeface="Times New Roman" panose="02020603050405020304" pitchFamily="18" charset="0"/>
              </a:rPr>
              <a:t>El sistema vertebrobasilar</a:t>
            </a:r>
            <a:endParaRPr lang="es-EC" b="1" dirty="0"/>
          </a:p>
        </p:txBody>
      </p:sp>
      <p:sp>
        <p:nvSpPr>
          <p:cNvPr id="6" name="Rectángulo: esquinas redondeadas 5">
            <a:extLst>
              <a:ext uri="{FF2B5EF4-FFF2-40B4-BE49-F238E27FC236}">
                <a16:creationId xmlns:a16="http://schemas.microsoft.com/office/drawing/2014/main" id="{9DECD0F5-B1D2-18E8-73EB-C92C5AF2BBA3}"/>
              </a:ext>
            </a:extLst>
          </p:cNvPr>
          <p:cNvSpPr/>
          <p:nvPr/>
        </p:nvSpPr>
        <p:spPr>
          <a:xfrm>
            <a:off x="424720" y="3908683"/>
            <a:ext cx="4047345" cy="2683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_tradnl" sz="1800" dirty="0">
                <a:effectLst/>
                <a:latin typeface="Arial" panose="020B0604020202020204" pitchFamily="34" charset="0"/>
                <a:ea typeface="Times New Roman" panose="02020603050405020304" pitchFamily="18" charset="0"/>
              </a:rPr>
              <a:t>Debido al riesgo asociado a la manipulación de la columna cervical, es recomendable, de forma sistemática, una detección </a:t>
            </a:r>
            <a:r>
              <a:rPr lang="es-ES_tradnl" sz="1800" dirty="0" err="1">
                <a:effectLst/>
                <a:latin typeface="Arial" panose="020B0604020202020204" pitchFamily="34" charset="0"/>
                <a:ea typeface="Times New Roman" panose="02020603050405020304" pitchFamily="18" charset="0"/>
              </a:rPr>
              <a:t>premanipulación</a:t>
            </a:r>
            <a:r>
              <a:rPr lang="es-ES_tradnl" sz="1800" dirty="0">
                <a:effectLst/>
                <a:latin typeface="Arial" panose="020B0604020202020204" pitchFamily="34" charset="0"/>
                <a:ea typeface="Times New Roman" panose="02020603050405020304" pitchFamily="18" charset="0"/>
              </a:rPr>
              <a:t>, con pruebas diseñadas para sobrecargar la arteria vertebral y determinar la posible presencia de una insuficiencia vertebrobasilar.</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p:txBody>
      </p:sp>
      <p:pic>
        <p:nvPicPr>
          <p:cNvPr id="2050" name="Picture 2" descr="Arteria vertebral: Recorrido, segmentos y ramas | Kenhub">
            <a:extLst>
              <a:ext uri="{FF2B5EF4-FFF2-40B4-BE49-F238E27FC236}">
                <a16:creationId xmlns:a16="http://schemas.microsoft.com/office/drawing/2014/main" id="{44EBDED3-15CB-5204-7D75-5E8986879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024" y="1568618"/>
            <a:ext cx="4680130" cy="468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15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14CF269-E869-407E-0C80-51D450A14356}"/>
              </a:ext>
            </a:extLst>
          </p:cNvPr>
          <p:cNvSpPr/>
          <p:nvPr/>
        </p:nvSpPr>
        <p:spPr>
          <a:xfrm>
            <a:off x="273571" y="108680"/>
            <a:ext cx="2814403" cy="798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800" b="1" i="1" dirty="0">
                <a:effectLst/>
                <a:latin typeface="Arial" panose="020B0604020202020204" pitchFamily="34" charset="0"/>
                <a:ea typeface="Times New Roman" panose="02020603050405020304" pitchFamily="18" charset="0"/>
              </a:rPr>
              <a:t>Anatomía del sistema arterial vertebrobasilar</a:t>
            </a:r>
            <a:endParaRPr lang="es-EC" b="1" dirty="0"/>
          </a:p>
        </p:txBody>
      </p:sp>
      <p:sp>
        <p:nvSpPr>
          <p:cNvPr id="5" name="Rectángulo: esquinas redondeadas 4">
            <a:extLst>
              <a:ext uri="{FF2B5EF4-FFF2-40B4-BE49-F238E27FC236}">
                <a16:creationId xmlns:a16="http://schemas.microsoft.com/office/drawing/2014/main" id="{68112798-9641-592F-1DA8-1DE2D5426CA5}"/>
              </a:ext>
            </a:extLst>
          </p:cNvPr>
          <p:cNvSpPr/>
          <p:nvPr/>
        </p:nvSpPr>
        <p:spPr>
          <a:xfrm>
            <a:off x="3370290" y="108680"/>
            <a:ext cx="3127947" cy="798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800" b="1" i="1" dirty="0">
                <a:effectLst/>
                <a:latin typeface="Arial" panose="020B0604020202020204" pitchFamily="34" charset="0"/>
                <a:ea typeface="Times New Roman" panose="02020603050405020304" pitchFamily="18" charset="0"/>
              </a:rPr>
              <a:t>Regiones y trayecto de la arteria vertebral</a:t>
            </a:r>
            <a:endParaRPr lang="es-EC" b="1" dirty="0"/>
          </a:p>
        </p:txBody>
      </p:sp>
      <p:sp>
        <p:nvSpPr>
          <p:cNvPr id="6" name="Rectángulo: esquinas redondeadas 5">
            <a:extLst>
              <a:ext uri="{FF2B5EF4-FFF2-40B4-BE49-F238E27FC236}">
                <a16:creationId xmlns:a16="http://schemas.microsoft.com/office/drawing/2014/main" id="{7FD60D2B-F3CB-AFAF-A665-DA50E476DF4E}"/>
              </a:ext>
            </a:extLst>
          </p:cNvPr>
          <p:cNvSpPr/>
          <p:nvPr/>
        </p:nvSpPr>
        <p:spPr>
          <a:xfrm>
            <a:off x="273571" y="1137379"/>
            <a:ext cx="6224666" cy="798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800" dirty="0">
                <a:effectLst/>
                <a:latin typeface="Arial" panose="020B0604020202020204" pitchFamily="34" charset="0"/>
                <a:ea typeface="Times New Roman" panose="02020603050405020304" pitchFamily="18" charset="0"/>
              </a:rPr>
              <a:t>Los vasos de la cabeza y el cuello parten del cayado de la aorta.</a:t>
            </a:r>
            <a:endParaRPr lang="es-EC" b="1" dirty="0"/>
          </a:p>
        </p:txBody>
      </p:sp>
      <p:sp>
        <p:nvSpPr>
          <p:cNvPr id="7" name="Rectángulo: esquinas redondeadas 6">
            <a:extLst>
              <a:ext uri="{FF2B5EF4-FFF2-40B4-BE49-F238E27FC236}">
                <a16:creationId xmlns:a16="http://schemas.microsoft.com/office/drawing/2014/main" id="{9D1FDC89-841F-D249-C69B-1F442E5B427B}"/>
              </a:ext>
            </a:extLst>
          </p:cNvPr>
          <p:cNvSpPr/>
          <p:nvPr/>
        </p:nvSpPr>
        <p:spPr>
          <a:xfrm>
            <a:off x="197371" y="2166079"/>
            <a:ext cx="6300866" cy="27563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En el lado derecho, directamente por medio del tronco braquiocefálico (1), que se divide en las arterias subclavia (2) y carótida común (3) </a:t>
            </a:r>
          </a:p>
          <a:p>
            <a:pPr algn="just">
              <a:lnSpc>
                <a:spcPct val="150000"/>
              </a:lnSpc>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Es de la arteria subclavia de donde parte la arteria vertebral (4), que se dirige a través de la fosa supraclavicular hacia el orificio transverso de C6.</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p:txBody>
      </p:sp>
      <p:pic>
        <p:nvPicPr>
          <p:cNvPr id="3075" name="Picture 3">
            <a:extLst>
              <a:ext uri="{FF2B5EF4-FFF2-40B4-BE49-F238E27FC236}">
                <a16:creationId xmlns:a16="http://schemas.microsoft.com/office/drawing/2014/main" id="{C6001BED-673A-8B22-84D8-BA26BABB1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71" t="1788" r="3064" b="1968"/>
          <a:stretch>
            <a:fillRect/>
          </a:stretch>
        </p:blipFill>
        <p:spPr bwMode="auto">
          <a:xfrm>
            <a:off x="6780553" y="166324"/>
            <a:ext cx="4229288" cy="656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esquinas redondeadas 7">
            <a:extLst>
              <a:ext uri="{FF2B5EF4-FFF2-40B4-BE49-F238E27FC236}">
                <a16:creationId xmlns:a16="http://schemas.microsoft.com/office/drawing/2014/main" id="{C0B736EF-6626-86B8-9BB7-4D478A5F4241}"/>
              </a:ext>
            </a:extLst>
          </p:cNvPr>
          <p:cNvSpPr/>
          <p:nvPr/>
        </p:nvSpPr>
        <p:spPr>
          <a:xfrm>
            <a:off x="257957" y="5152870"/>
            <a:ext cx="6224666" cy="1427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En el 3-8% de los casos, la arteria vertebral izquierda nace directamente del cayado aórtico, entre la arteria carótida común izquierda y la subclavia.</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26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518AA618-82ED-B6BE-FDB9-D50F8198F8E3}"/>
              </a:ext>
            </a:extLst>
          </p:cNvPr>
          <p:cNvSpPr/>
          <p:nvPr/>
        </p:nvSpPr>
        <p:spPr>
          <a:xfrm>
            <a:off x="273571" y="108680"/>
            <a:ext cx="4163518" cy="798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800" dirty="0">
                <a:effectLst/>
                <a:latin typeface="Arial" panose="020B0604020202020204" pitchFamily="34" charset="0"/>
                <a:ea typeface="Times New Roman" panose="02020603050405020304" pitchFamily="18" charset="0"/>
              </a:rPr>
              <a:t>Por lo general, </a:t>
            </a:r>
            <a:r>
              <a:rPr lang="es-ES_tradnl" sz="1800" b="1" dirty="0">
                <a:effectLst/>
                <a:latin typeface="Arial" panose="020B0604020202020204" pitchFamily="34" charset="0"/>
                <a:ea typeface="Times New Roman" panose="02020603050405020304" pitchFamily="18" charset="0"/>
              </a:rPr>
              <a:t>se describen cuatro regiones</a:t>
            </a:r>
            <a:r>
              <a:rPr lang="es-ES_tradnl" sz="1800" dirty="0">
                <a:effectLst/>
                <a:latin typeface="Arial" panose="020B0604020202020204" pitchFamily="34" charset="0"/>
                <a:ea typeface="Times New Roman" panose="02020603050405020304" pitchFamily="18" charset="0"/>
              </a:rPr>
              <a:t> en la arteria vertebral </a:t>
            </a:r>
            <a:endParaRPr lang="es-EC" dirty="0"/>
          </a:p>
        </p:txBody>
      </p:sp>
      <p:sp>
        <p:nvSpPr>
          <p:cNvPr id="5" name="Rectángulo: esquinas redondeadas 4">
            <a:extLst>
              <a:ext uri="{FF2B5EF4-FFF2-40B4-BE49-F238E27FC236}">
                <a16:creationId xmlns:a16="http://schemas.microsoft.com/office/drawing/2014/main" id="{D397383B-491A-320E-ED8F-2B17A3411883}"/>
              </a:ext>
            </a:extLst>
          </p:cNvPr>
          <p:cNvSpPr/>
          <p:nvPr/>
        </p:nvSpPr>
        <p:spPr>
          <a:xfrm>
            <a:off x="273570" y="1015585"/>
            <a:ext cx="6486994" cy="10830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_tradnl" b="1" dirty="0">
                <a:latin typeface="Arial" panose="020B0604020202020204" pitchFamily="34" charset="0"/>
              </a:rPr>
              <a:t>1 R </a:t>
            </a:r>
            <a:r>
              <a:rPr lang="es-ES_tradnl" dirty="0">
                <a:latin typeface="Arial" panose="020B0604020202020204" pitchFamily="34" charset="0"/>
              </a:rPr>
              <a:t>= </a:t>
            </a:r>
            <a:r>
              <a:rPr lang="es-ES_tradnl" sz="1800" dirty="0">
                <a:effectLst/>
                <a:latin typeface="Arial" panose="020B0604020202020204" pitchFamily="34" charset="0"/>
                <a:ea typeface="Times New Roman" panose="02020603050405020304" pitchFamily="18" charset="0"/>
              </a:rPr>
              <a:t>Suele partir de la región posterosuperior de la primera porción de la arteria subclavia y asciende hacia atrás, en dirección a la apófisis transversa homolateral de C6. </a:t>
            </a:r>
            <a:endParaRPr lang="es-EC" dirty="0"/>
          </a:p>
        </p:txBody>
      </p:sp>
      <p:pic>
        <p:nvPicPr>
          <p:cNvPr id="6" name="Picture 2">
            <a:extLst>
              <a:ext uri="{FF2B5EF4-FFF2-40B4-BE49-F238E27FC236}">
                <a16:creationId xmlns:a16="http://schemas.microsoft.com/office/drawing/2014/main" id="{E29DC943-E487-E143-265C-790F37A578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8" r="4868"/>
          <a:stretch/>
        </p:blipFill>
        <p:spPr bwMode="auto">
          <a:xfrm>
            <a:off x="6970427" y="108680"/>
            <a:ext cx="5066676" cy="657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esquinas redondeadas 6">
            <a:extLst>
              <a:ext uri="{FF2B5EF4-FFF2-40B4-BE49-F238E27FC236}">
                <a16:creationId xmlns:a16="http://schemas.microsoft.com/office/drawing/2014/main" id="{A9851B8A-FEF3-319B-193C-FB4AD6AB19D7}"/>
              </a:ext>
            </a:extLst>
          </p:cNvPr>
          <p:cNvSpPr/>
          <p:nvPr/>
        </p:nvSpPr>
        <p:spPr>
          <a:xfrm>
            <a:off x="273570" y="2207300"/>
            <a:ext cx="6486993" cy="18400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_tradnl" b="1" dirty="0">
                <a:latin typeface="Arial" panose="020B0604020202020204" pitchFamily="34" charset="0"/>
              </a:rPr>
              <a:t>2 R </a:t>
            </a:r>
            <a:r>
              <a:rPr lang="es-ES_tradnl" dirty="0">
                <a:latin typeface="Arial" panose="020B0604020202020204" pitchFamily="34" charset="0"/>
              </a:rPr>
              <a:t>= </a:t>
            </a:r>
            <a:r>
              <a:rPr lang="es-ES_tradnl" dirty="0">
                <a:latin typeface="Arial" panose="020B0604020202020204" pitchFamily="34" charset="0"/>
                <a:cs typeface="Times New Roman" panose="02020603050405020304" pitchFamily="18" charset="0"/>
              </a:rPr>
              <a:t>C</a:t>
            </a: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omienza cuando la arteria vertebral entra en el orificio transverso de C6. En el 90% de los casos, la arteria vertebral se introduce por el orificio transverso de C6. En el 10% restante lo hace por los orificios transversos de C5 o C7 o muy raramente más arriba.</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p:txBody>
      </p:sp>
      <p:sp>
        <p:nvSpPr>
          <p:cNvPr id="8" name="Rectángulo: esquinas redondeadas 7">
            <a:extLst>
              <a:ext uri="{FF2B5EF4-FFF2-40B4-BE49-F238E27FC236}">
                <a16:creationId xmlns:a16="http://schemas.microsoft.com/office/drawing/2014/main" id="{0E9CE81F-D751-9145-11CD-9FE528B5F597}"/>
              </a:ext>
            </a:extLst>
          </p:cNvPr>
          <p:cNvSpPr/>
          <p:nvPr/>
        </p:nvSpPr>
        <p:spPr>
          <a:xfrm>
            <a:off x="273570" y="4156021"/>
            <a:ext cx="6486993" cy="18400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_tradnl" b="1" dirty="0">
                <a:latin typeface="Arial" panose="020B0604020202020204" pitchFamily="34" charset="0"/>
              </a:rPr>
              <a:t>2 R </a:t>
            </a:r>
            <a:r>
              <a:rPr lang="es-ES_tradnl" dirty="0">
                <a:latin typeface="Arial" panose="020B0604020202020204" pitchFamily="34" charset="0"/>
              </a:rPr>
              <a:t>= </a:t>
            </a: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Cuando la arteria vertebral atraviesa la apófisis transversa del axis, su trayecto se desvía lateralmente para alcanzar el orificio transverso del atlas, situado más lateralmente. El trayecto de la arteria vertebral entre el orificio transverso del axis y del atlas describe una curvatura de convexidad posterolateral.</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40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518AA618-82ED-B6BE-FDB9-D50F8198F8E3}"/>
              </a:ext>
            </a:extLst>
          </p:cNvPr>
          <p:cNvSpPr/>
          <p:nvPr/>
        </p:nvSpPr>
        <p:spPr>
          <a:xfrm>
            <a:off x="273571" y="108680"/>
            <a:ext cx="4163518" cy="798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800" dirty="0">
                <a:effectLst/>
                <a:latin typeface="Arial" panose="020B0604020202020204" pitchFamily="34" charset="0"/>
                <a:ea typeface="Times New Roman" panose="02020603050405020304" pitchFamily="18" charset="0"/>
              </a:rPr>
              <a:t>Por lo general, </a:t>
            </a:r>
            <a:r>
              <a:rPr lang="es-ES_tradnl" sz="1800" b="1" dirty="0">
                <a:effectLst/>
                <a:latin typeface="Arial" panose="020B0604020202020204" pitchFamily="34" charset="0"/>
                <a:ea typeface="Times New Roman" panose="02020603050405020304" pitchFamily="18" charset="0"/>
              </a:rPr>
              <a:t>se describen cuatro regiones</a:t>
            </a:r>
            <a:r>
              <a:rPr lang="es-ES_tradnl" sz="1800" dirty="0">
                <a:effectLst/>
                <a:latin typeface="Arial" panose="020B0604020202020204" pitchFamily="34" charset="0"/>
                <a:ea typeface="Times New Roman" panose="02020603050405020304" pitchFamily="18" charset="0"/>
              </a:rPr>
              <a:t> en la arteria vertebral </a:t>
            </a:r>
            <a:endParaRPr lang="es-EC" dirty="0"/>
          </a:p>
        </p:txBody>
      </p:sp>
      <p:sp>
        <p:nvSpPr>
          <p:cNvPr id="5" name="Rectángulo: esquinas redondeadas 4">
            <a:extLst>
              <a:ext uri="{FF2B5EF4-FFF2-40B4-BE49-F238E27FC236}">
                <a16:creationId xmlns:a16="http://schemas.microsoft.com/office/drawing/2014/main" id="{D397383B-491A-320E-ED8F-2B17A3411883}"/>
              </a:ext>
            </a:extLst>
          </p:cNvPr>
          <p:cNvSpPr/>
          <p:nvPr/>
        </p:nvSpPr>
        <p:spPr>
          <a:xfrm>
            <a:off x="273569" y="1202961"/>
            <a:ext cx="6486994" cy="26570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_tradnl" b="1" dirty="0">
                <a:latin typeface="Arial" panose="020B0604020202020204" pitchFamily="34" charset="0"/>
              </a:rPr>
              <a:t>3 R extracraneal final </a:t>
            </a:r>
            <a:r>
              <a:rPr lang="es-ES_tradnl" dirty="0">
                <a:latin typeface="Arial" panose="020B0604020202020204" pitchFamily="34" charset="0"/>
              </a:rPr>
              <a:t>= </a:t>
            </a:r>
            <a:r>
              <a:rPr lang="es-ES" sz="1800" dirty="0">
                <a:effectLst/>
                <a:latin typeface="Arial" panose="020B0604020202020204" pitchFamily="34" charset="0"/>
                <a:ea typeface="Times New Roman" panose="02020603050405020304" pitchFamily="18" charset="0"/>
              </a:rPr>
              <a:t>Comienza cuando el vaso emerge del orificio transverso del atlas (4), A continuación, la arteria vertebral gira súbitamente en dirección posterior y medial, por detrás de la masa lateral, con el primer ramo espinal cervical anterior situado medialmente.</a:t>
            </a:r>
          </a:p>
        </p:txBody>
      </p:sp>
      <p:sp>
        <p:nvSpPr>
          <p:cNvPr id="8" name="Rectángulo: esquinas redondeadas 7">
            <a:extLst>
              <a:ext uri="{FF2B5EF4-FFF2-40B4-BE49-F238E27FC236}">
                <a16:creationId xmlns:a16="http://schemas.microsoft.com/office/drawing/2014/main" id="{0E9CE81F-D751-9145-11CD-9FE528B5F597}"/>
              </a:ext>
            </a:extLst>
          </p:cNvPr>
          <p:cNvSpPr/>
          <p:nvPr/>
        </p:nvSpPr>
        <p:spPr>
          <a:xfrm>
            <a:off x="273570" y="4156021"/>
            <a:ext cx="6486993" cy="18400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_tradnl" b="1" dirty="0">
                <a:latin typeface="Arial" panose="020B0604020202020204" pitchFamily="34" charset="0"/>
              </a:rPr>
              <a:t>3 R extracraneal final  </a:t>
            </a:r>
            <a:r>
              <a:rPr lang="es-ES_tradnl" dirty="0">
                <a:latin typeface="Arial" panose="020B0604020202020204" pitchFamily="34" charset="0"/>
              </a:rPr>
              <a:t>= </a:t>
            </a:r>
            <a:r>
              <a:rPr lang="es-ES_tradnl" sz="1800" dirty="0">
                <a:effectLst/>
                <a:latin typeface="Arial" panose="020B0604020202020204" pitchFamily="34" charset="0"/>
                <a:ea typeface="Times New Roman" panose="02020603050405020304" pitchFamily="18" charset="0"/>
              </a:rPr>
              <a:t>En este punto, la arteria vertebral y el nervio suboccipital abandonan el atlas y entran en el conducto vertebral, pasando por debajo del borde inferior fibroso denso, osificado en ocasiones, de la membrana </a:t>
            </a:r>
            <a:r>
              <a:rPr lang="es-ES_tradnl" sz="1800" dirty="0" err="1">
                <a:effectLst/>
                <a:latin typeface="Arial" panose="020B0604020202020204" pitchFamily="34" charset="0"/>
                <a:ea typeface="Times New Roman" panose="02020603050405020304" pitchFamily="18" charset="0"/>
              </a:rPr>
              <a:t>occipitoatloidea</a:t>
            </a:r>
            <a:r>
              <a:rPr lang="es-ES_tradnl" sz="1800" dirty="0">
                <a:effectLst/>
                <a:latin typeface="Arial" panose="020B0604020202020204" pitchFamily="34" charset="0"/>
                <a:ea typeface="Times New Roman" panose="02020603050405020304" pitchFamily="18" charset="0"/>
              </a:rPr>
              <a:t> posterior.</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16DDDCC8-7447-9E6F-ED9D-CAB3F5D92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463"/>
          <a:stretch>
            <a:fillRect/>
          </a:stretch>
        </p:blipFill>
        <p:spPr bwMode="auto">
          <a:xfrm>
            <a:off x="7066716" y="759854"/>
            <a:ext cx="5015356" cy="533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75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518AA618-82ED-B6BE-FDB9-D50F8198F8E3}"/>
              </a:ext>
            </a:extLst>
          </p:cNvPr>
          <p:cNvSpPr/>
          <p:nvPr/>
        </p:nvSpPr>
        <p:spPr>
          <a:xfrm>
            <a:off x="273571" y="108680"/>
            <a:ext cx="4163518" cy="798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800" dirty="0">
                <a:effectLst/>
                <a:latin typeface="Arial" panose="020B0604020202020204" pitchFamily="34" charset="0"/>
                <a:ea typeface="Times New Roman" panose="02020603050405020304" pitchFamily="18" charset="0"/>
              </a:rPr>
              <a:t>Por lo general, </a:t>
            </a:r>
            <a:r>
              <a:rPr lang="es-ES_tradnl" sz="1800" b="1" dirty="0">
                <a:effectLst/>
                <a:latin typeface="Arial" panose="020B0604020202020204" pitchFamily="34" charset="0"/>
                <a:ea typeface="Times New Roman" panose="02020603050405020304" pitchFamily="18" charset="0"/>
              </a:rPr>
              <a:t>se describen cuatro regiones</a:t>
            </a:r>
            <a:r>
              <a:rPr lang="es-ES_tradnl" sz="1800" dirty="0">
                <a:effectLst/>
                <a:latin typeface="Arial" panose="020B0604020202020204" pitchFamily="34" charset="0"/>
                <a:ea typeface="Times New Roman" panose="02020603050405020304" pitchFamily="18" charset="0"/>
              </a:rPr>
              <a:t> en la arteria vertebral </a:t>
            </a:r>
            <a:endParaRPr lang="es-EC" dirty="0"/>
          </a:p>
        </p:txBody>
      </p:sp>
      <p:sp>
        <p:nvSpPr>
          <p:cNvPr id="5" name="Rectángulo: esquinas redondeadas 4">
            <a:extLst>
              <a:ext uri="{FF2B5EF4-FFF2-40B4-BE49-F238E27FC236}">
                <a16:creationId xmlns:a16="http://schemas.microsoft.com/office/drawing/2014/main" id="{D397383B-491A-320E-ED8F-2B17A3411883}"/>
              </a:ext>
            </a:extLst>
          </p:cNvPr>
          <p:cNvSpPr/>
          <p:nvPr/>
        </p:nvSpPr>
        <p:spPr>
          <a:xfrm>
            <a:off x="273568" y="1039330"/>
            <a:ext cx="6232163" cy="20648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_tradnl" b="1" dirty="0">
                <a:latin typeface="Arial" panose="020B0604020202020204" pitchFamily="34" charset="0"/>
              </a:rPr>
              <a:t>4 R </a:t>
            </a:r>
            <a:r>
              <a:rPr lang="es-ES_tradnl" dirty="0">
                <a:latin typeface="Arial" panose="020B0604020202020204" pitchFamily="34" charset="0"/>
              </a:rPr>
              <a:t>= </a:t>
            </a:r>
            <a:r>
              <a:rPr lang="es-ES" sz="1800" dirty="0">
                <a:effectLst/>
                <a:latin typeface="Arial" panose="020B0604020202020204" pitchFamily="34" charset="0"/>
                <a:ea typeface="Times New Roman" panose="02020603050405020304" pitchFamily="18" charset="0"/>
              </a:rPr>
              <a:t>Comienza cuando la arteria perfora a la duramadre y a la aracnoides, entrando por el agujero occipital. A continuación asciende, inclinándose por debajo del bulbo raquídeo y se une en posición medial con la arteria vertebral contralateral, a la altura de la región inferior del puente, para formar la arteria basilar en la línea media.</a:t>
            </a:r>
          </a:p>
        </p:txBody>
      </p:sp>
      <p:sp>
        <p:nvSpPr>
          <p:cNvPr id="8" name="Rectángulo: esquinas redondeadas 7">
            <a:extLst>
              <a:ext uri="{FF2B5EF4-FFF2-40B4-BE49-F238E27FC236}">
                <a16:creationId xmlns:a16="http://schemas.microsoft.com/office/drawing/2014/main" id="{0E9CE81F-D751-9145-11CD-9FE528B5F597}"/>
              </a:ext>
            </a:extLst>
          </p:cNvPr>
          <p:cNvSpPr/>
          <p:nvPr/>
        </p:nvSpPr>
        <p:spPr>
          <a:xfrm>
            <a:off x="273570" y="3563911"/>
            <a:ext cx="6232162" cy="22547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_tradnl" b="1" dirty="0">
                <a:latin typeface="Arial" panose="020B0604020202020204" pitchFamily="34" charset="0"/>
              </a:rPr>
              <a:t>NOTA: </a:t>
            </a:r>
            <a:r>
              <a:rPr lang="es-ES" sz="1800" dirty="0">
                <a:effectLst/>
                <a:latin typeface="Arial" panose="020B0604020202020204" pitchFamily="34" charset="0"/>
                <a:ea typeface="Times New Roman" panose="02020603050405020304" pitchFamily="18" charset="0"/>
              </a:rPr>
              <a:t>Cuando existe una obstrucción al flujo de la arteria vertebral, la arteria carótida interna puede también compensar el suministro de sangre mediante flujo retrógrado.</a:t>
            </a:r>
          </a:p>
          <a:p>
            <a:pPr algn="just"/>
            <a:r>
              <a:rPr lang="es-ES" sz="1800" dirty="0">
                <a:effectLst/>
                <a:latin typeface="Arial" panose="020B0604020202020204" pitchFamily="34" charset="0"/>
                <a:ea typeface="Times New Roman" panose="02020603050405020304" pitchFamily="18" charset="0"/>
              </a:rPr>
              <a:t>El sistema vertebrobasilar posterior está conectado a la circulación carotídea anterior, a través de anastomosis en el polígono de Willis.</a:t>
            </a:r>
          </a:p>
        </p:txBody>
      </p:sp>
      <p:sp>
        <p:nvSpPr>
          <p:cNvPr id="2" name="Rectangle 2">
            <a:extLst>
              <a:ext uri="{FF2B5EF4-FFF2-40B4-BE49-F238E27FC236}">
                <a16:creationId xmlns:a16="http://schemas.microsoft.com/office/drawing/2014/main" id="{92825C16-1AA2-836D-2CF2-A5CA62472036}"/>
              </a:ext>
            </a:extLst>
          </p:cNvPr>
          <p:cNvSpPr>
            <a:spLocks noChangeArrowheads="1"/>
          </p:cNvSpPr>
          <p:nvPr/>
        </p:nvSpPr>
        <p:spPr bwMode="auto">
          <a:xfrm>
            <a:off x="6811600" y="332306"/>
            <a:ext cx="73255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6145" name="Picture 1">
            <a:extLst>
              <a:ext uri="{FF2B5EF4-FFF2-40B4-BE49-F238E27FC236}">
                <a16:creationId xmlns:a16="http://schemas.microsoft.com/office/drawing/2014/main" id="{DAB3DC05-D214-F710-BB46-C4BC5854737F}"/>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811600" y="332306"/>
            <a:ext cx="5300149" cy="5947823"/>
          </a:xfrm>
          <a:prstGeom prst="rect">
            <a:avLst/>
          </a:prstGeom>
          <a:noFill/>
          <a:ln w="381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7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F5C647F0-BDE9-C18D-3BD9-CA23047C945D}"/>
              </a:ext>
            </a:extLst>
          </p:cNvPr>
          <p:cNvSpPr/>
          <p:nvPr/>
        </p:nvSpPr>
        <p:spPr>
          <a:xfrm>
            <a:off x="273571" y="108680"/>
            <a:ext cx="4163518" cy="798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800" b="1" dirty="0">
                <a:effectLst/>
                <a:latin typeface="Arial" panose="020B0604020202020204" pitchFamily="34" charset="0"/>
                <a:ea typeface="Times New Roman" panose="02020603050405020304" pitchFamily="18" charset="0"/>
              </a:rPr>
              <a:t>Pruebas de valoración </a:t>
            </a:r>
            <a:endParaRPr lang="es-EC" b="1" dirty="0"/>
          </a:p>
        </p:txBody>
      </p:sp>
      <p:sp>
        <p:nvSpPr>
          <p:cNvPr id="5" name="Rectángulo: esquinas redondeadas 4">
            <a:extLst>
              <a:ext uri="{FF2B5EF4-FFF2-40B4-BE49-F238E27FC236}">
                <a16:creationId xmlns:a16="http://schemas.microsoft.com/office/drawing/2014/main" id="{CDE14DE1-16F8-885D-83D3-074678DB5898}"/>
              </a:ext>
            </a:extLst>
          </p:cNvPr>
          <p:cNvSpPr/>
          <p:nvPr/>
        </p:nvSpPr>
        <p:spPr>
          <a:xfrm>
            <a:off x="273571" y="1187972"/>
            <a:ext cx="4163518" cy="798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800" i="1" dirty="0">
                <a:effectLst/>
                <a:latin typeface="Arial" panose="020B0604020202020204" pitchFamily="34" charset="0"/>
                <a:ea typeface="Times New Roman" panose="02020603050405020304" pitchFamily="18" charset="0"/>
              </a:rPr>
              <a:t>Prueba de </a:t>
            </a:r>
            <a:r>
              <a:rPr lang="es-ES_tradnl" sz="1800" i="1" dirty="0" err="1">
                <a:effectLst/>
                <a:latin typeface="Arial" panose="020B0604020202020204" pitchFamily="34" charset="0"/>
                <a:ea typeface="Times New Roman" panose="02020603050405020304" pitchFamily="18" charset="0"/>
              </a:rPr>
              <a:t>Dekleyn</a:t>
            </a:r>
            <a:endParaRPr lang="es-EC" b="1" dirty="0"/>
          </a:p>
        </p:txBody>
      </p:sp>
      <p:sp>
        <p:nvSpPr>
          <p:cNvPr id="6" name="Rectángulo: esquinas redondeadas 5">
            <a:extLst>
              <a:ext uri="{FF2B5EF4-FFF2-40B4-BE49-F238E27FC236}">
                <a16:creationId xmlns:a16="http://schemas.microsoft.com/office/drawing/2014/main" id="{02D6E504-3CB5-CF40-2999-10F694F1FBCE}"/>
              </a:ext>
            </a:extLst>
          </p:cNvPr>
          <p:cNvSpPr/>
          <p:nvPr/>
        </p:nvSpPr>
        <p:spPr>
          <a:xfrm>
            <a:off x="273571" y="2267264"/>
            <a:ext cx="4163518" cy="798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800" i="1" dirty="0">
                <a:effectLst/>
                <a:latin typeface="Arial" panose="020B0604020202020204" pitchFamily="34" charset="0"/>
                <a:ea typeface="Times New Roman" panose="02020603050405020304" pitchFamily="18" charset="0"/>
              </a:rPr>
              <a:t>Prueba de </a:t>
            </a:r>
            <a:r>
              <a:rPr lang="es-ES_tradnl" sz="1800" i="1" dirty="0" err="1">
                <a:effectLst/>
                <a:latin typeface="Arial" panose="020B0604020202020204" pitchFamily="34" charset="0"/>
                <a:ea typeface="Times New Roman" panose="02020603050405020304" pitchFamily="18" charset="0"/>
              </a:rPr>
              <a:t>Hautant</a:t>
            </a:r>
            <a:r>
              <a:rPr lang="es-ES_tradnl" sz="1800" i="1" dirty="0">
                <a:effectLst/>
                <a:latin typeface="Arial" panose="020B0604020202020204" pitchFamily="34" charset="0"/>
                <a:ea typeface="Times New Roman" panose="02020603050405020304" pitchFamily="18" charset="0"/>
              </a:rPr>
              <a:t>:</a:t>
            </a:r>
            <a:endParaRPr lang="es-EC" b="1" dirty="0"/>
          </a:p>
        </p:txBody>
      </p:sp>
      <p:sp>
        <p:nvSpPr>
          <p:cNvPr id="7" name="Rectángulo: esquinas redondeadas 6">
            <a:extLst>
              <a:ext uri="{FF2B5EF4-FFF2-40B4-BE49-F238E27FC236}">
                <a16:creationId xmlns:a16="http://schemas.microsoft.com/office/drawing/2014/main" id="{4826A16C-C2EB-4CF8-5519-32CCBBFBAA5C}"/>
              </a:ext>
            </a:extLst>
          </p:cNvPr>
          <p:cNvSpPr/>
          <p:nvPr/>
        </p:nvSpPr>
        <p:spPr>
          <a:xfrm>
            <a:off x="273571" y="3393398"/>
            <a:ext cx="4163518" cy="798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800" i="1" dirty="0">
                <a:effectLst/>
                <a:latin typeface="Arial" panose="020B0604020202020204" pitchFamily="34" charset="0"/>
                <a:ea typeface="Times New Roman" panose="02020603050405020304" pitchFamily="18" charset="0"/>
              </a:rPr>
              <a:t>Prueba de marcar el paso de </a:t>
            </a:r>
            <a:r>
              <a:rPr lang="es-ES_tradnl" sz="1800" i="1" dirty="0" err="1">
                <a:effectLst/>
                <a:latin typeface="Arial" panose="020B0604020202020204" pitchFamily="34" charset="0"/>
                <a:ea typeface="Times New Roman" panose="02020603050405020304" pitchFamily="18" charset="0"/>
              </a:rPr>
              <a:t>Unterberger</a:t>
            </a:r>
            <a:endParaRPr lang="es-EC" b="1" dirty="0"/>
          </a:p>
        </p:txBody>
      </p:sp>
      <p:pic>
        <p:nvPicPr>
          <p:cNvPr id="7170" name="Picture 2">
            <a:extLst>
              <a:ext uri="{FF2B5EF4-FFF2-40B4-BE49-F238E27FC236}">
                <a16:creationId xmlns:a16="http://schemas.microsoft.com/office/drawing/2014/main" id="{F386FCC2-9638-93D2-84B7-8AAF9EBF9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9738" y="2799416"/>
            <a:ext cx="3958330" cy="262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63ACD19C-05BB-DD83-CF3D-5CC239F2F9A9}"/>
              </a:ext>
            </a:extLst>
          </p:cNvPr>
          <p:cNvPicPr>
            <a:picLocks noChangeAspect="1"/>
          </p:cNvPicPr>
          <p:nvPr/>
        </p:nvPicPr>
        <p:blipFill>
          <a:blip r:embed="rId3"/>
          <a:stretch>
            <a:fillRect/>
          </a:stretch>
        </p:blipFill>
        <p:spPr>
          <a:xfrm>
            <a:off x="5338164" y="217358"/>
            <a:ext cx="4170593" cy="2345959"/>
          </a:xfrm>
          <a:prstGeom prst="rect">
            <a:avLst/>
          </a:prstGeom>
        </p:spPr>
      </p:pic>
      <p:pic>
        <p:nvPicPr>
          <p:cNvPr id="7174" name="Picture 6" descr="Exploracion clínica del paciente otoneurológico - Instituto ORL-IOM">
            <a:extLst>
              <a:ext uri="{FF2B5EF4-FFF2-40B4-BE49-F238E27FC236}">
                <a16:creationId xmlns:a16="http://schemas.microsoft.com/office/drawing/2014/main" id="{A7DE50AA-A974-A067-B639-096E004090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108"/>
          <a:stretch/>
        </p:blipFill>
        <p:spPr bwMode="auto">
          <a:xfrm>
            <a:off x="5338164" y="2722510"/>
            <a:ext cx="2345805" cy="391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78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FD6A7990-E497-9B9C-7A44-C833EC8A68E6}"/>
              </a:ext>
            </a:extLst>
          </p:cNvPr>
          <p:cNvSpPr/>
          <p:nvPr/>
        </p:nvSpPr>
        <p:spPr>
          <a:xfrm>
            <a:off x="273571" y="108680"/>
            <a:ext cx="4163518" cy="798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800" b="1" dirty="0">
                <a:effectLst/>
                <a:latin typeface="Arial" panose="020B0604020202020204" pitchFamily="34" charset="0"/>
                <a:ea typeface="Times New Roman" panose="02020603050405020304" pitchFamily="18" charset="0"/>
              </a:rPr>
              <a:t>Respuestas a las pruebas</a:t>
            </a:r>
            <a:endParaRPr lang="es-EC" dirty="0"/>
          </a:p>
        </p:txBody>
      </p:sp>
      <p:sp>
        <p:nvSpPr>
          <p:cNvPr id="6" name="Rectángulo: esquinas redondeadas 5">
            <a:extLst>
              <a:ext uri="{FF2B5EF4-FFF2-40B4-BE49-F238E27FC236}">
                <a16:creationId xmlns:a16="http://schemas.microsoft.com/office/drawing/2014/main" id="{DE8EFBB5-F8FA-5887-35E3-C939447A16FD}"/>
              </a:ext>
            </a:extLst>
          </p:cNvPr>
          <p:cNvSpPr/>
          <p:nvPr/>
        </p:nvSpPr>
        <p:spPr>
          <a:xfrm>
            <a:off x="273570" y="1187970"/>
            <a:ext cx="11643610" cy="4673183"/>
          </a:xfrm>
          <a:prstGeom prst="roundRect">
            <a:avLst/>
          </a:prstGeom>
        </p:spPr>
        <p:style>
          <a:lnRef idx="2">
            <a:schemeClr val="accent1"/>
          </a:lnRef>
          <a:fillRef idx="1">
            <a:schemeClr val="lt1"/>
          </a:fillRef>
          <a:effectRef idx="0">
            <a:schemeClr val="accent1"/>
          </a:effectRef>
          <a:fontRef idx="minor">
            <a:schemeClr val="dk1"/>
          </a:fontRef>
        </p:style>
        <p:txBody>
          <a:bodyPr numCol="3" rtlCol="0" anchor="ctr"/>
          <a:lstStyle/>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Acúfenos.</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Ansiedad.</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Ataxia.</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Aturdimiento.</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Caídas.</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Cambios de transpiración.</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Cambios pupilares.</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Cambios sensitivos en extremidades, cara o cabeza.</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Debilidad en extremidades, cara o cabeza.</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Descoordinación.</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Desmayo.</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Desorientación.</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Diplopía.</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Disartria.</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Disestesia </a:t>
            </a:r>
            <a:r>
              <a:rPr lang="es-ES_tradnl" sz="1800" dirty="0" err="1">
                <a:effectLst/>
                <a:latin typeface="Arial" panose="020B0604020202020204" pitchFamily="34" charset="0"/>
                <a:ea typeface="Times New Roman" panose="02020603050405020304" pitchFamily="18" charset="0"/>
                <a:cs typeface="Times New Roman" panose="02020603050405020304" pitchFamily="18" charset="0"/>
              </a:rPr>
              <a:t>perioral</a:t>
            </a: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Disfagia.</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Fotofobia.</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err="1">
                <a:effectLst/>
                <a:latin typeface="Arial" panose="020B0604020202020204" pitchFamily="34" charset="0"/>
                <a:ea typeface="Times New Roman" panose="02020603050405020304" pitchFamily="18" charset="0"/>
                <a:cs typeface="Times New Roman" panose="02020603050405020304" pitchFamily="18" charset="0"/>
              </a:rPr>
              <a:t>Hemianestesia</a:t>
            </a: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Hemiparesia.</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Inestabilidad.</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Malestar.</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Mareo o vértigo.</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Náuseas o vómitos.</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Nistagmo.</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Pérdida de conciencia.</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Síncope.</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Temblores.</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Torpeza.</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Trastornos auditivos.</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Trastornos visuales.</a:t>
            </a:r>
            <a:endParaRPr lang="es-EC" sz="1800" dirty="0">
              <a:effectLst/>
              <a:latin typeface="Consolas" panose="020B06090202040302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400517"/>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161</TotalTime>
  <Words>710</Words>
  <Application>Microsoft Office PowerPoint</Application>
  <PresentationFormat>Panorámica</PresentationFormat>
  <Paragraphs>57</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Century Gothic</vt:lpstr>
      <vt:lpstr>Consolas</vt:lpstr>
      <vt:lpstr>Wingdings 3</vt:lpstr>
      <vt:lpstr>Sector</vt:lpstr>
      <vt:lpstr>ARTERIA VERTEBRAL E INSUFICIENCIA VERTEBROBASILAR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ARTERIA VERTEBRAL E INSUFICIENCIA VERTEBROBASILAR</dc:title>
  <dc:creator>David Marcelo Guevara Hernandez</dc:creator>
  <cp:lastModifiedBy>David Marcelo Guevara Hernandez</cp:lastModifiedBy>
  <cp:revision>3</cp:revision>
  <dcterms:created xsi:type="dcterms:W3CDTF">2024-04-04T16:34:57Z</dcterms:created>
  <dcterms:modified xsi:type="dcterms:W3CDTF">2024-04-06T19:47:56Z</dcterms:modified>
</cp:coreProperties>
</file>