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FBFB9-765D-4C49-8295-4B54BCBBE32D}" type="datetimeFigureOut">
              <a:rPr lang="es-EC" smtClean="0"/>
              <a:t>20/12/2021</a:t>
            </a:fld>
            <a:endParaRPr lang="es-EC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AB215-E0EE-4A3B-861E-0770BEF69DC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82625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B215-E0EE-4A3B-861E-0770BEF69DC7}" type="slidenum">
              <a:rPr lang="es-EC" smtClean="0"/>
              <a:t>1</a:t>
            </a:fld>
            <a:endParaRPr lang="es-EC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B215-E0EE-4A3B-861E-0770BEF69DC7}" type="slidenum">
              <a:rPr lang="es-EC" smtClean="0"/>
              <a:t>10</a:t>
            </a:fld>
            <a:endParaRPr lang="es-EC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B215-E0EE-4A3B-861E-0770BEF69DC7}" type="slidenum">
              <a:rPr lang="es-EC" smtClean="0"/>
              <a:t>11</a:t>
            </a:fld>
            <a:endParaRPr lang="es-EC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B215-E0EE-4A3B-861E-0770BEF69DC7}" type="slidenum">
              <a:rPr lang="es-EC" smtClean="0"/>
              <a:t>12</a:t>
            </a:fld>
            <a:endParaRPr lang="es-EC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B215-E0EE-4A3B-861E-0770BEF69DC7}" type="slidenum">
              <a:rPr lang="es-EC" smtClean="0"/>
              <a:t>13</a:t>
            </a:fld>
            <a:endParaRPr lang="es-EC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B215-E0EE-4A3B-861E-0770BEF69DC7}" type="slidenum">
              <a:rPr lang="es-EC" smtClean="0"/>
              <a:t>14</a:t>
            </a:fld>
            <a:endParaRPr lang="es-EC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B215-E0EE-4A3B-861E-0770BEF69DC7}" type="slidenum">
              <a:rPr lang="es-EC" smtClean="0"/>
              <a:t>15</a:t>
            </a:fld>
            <a:endParaRPr lang="es-EC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B215-E0EE-4A3B-861E-0770BEF69DC7}" type="slidenum">
              <a:rPr lang="es-EC" smtClean="0"/>
              <a:t>16</a:t>
            </a:fld>
            <a:endParaRPr lang="es-EC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B215-E0EE-4A3B-861E-0770BEF69DC7}" type="slidenum">
              <a:rPr lang="es-EC" smtClean="0"/>
              <a:t>17</a:t>
            </a:fld>
            <a:endParaRPr lang="es-EC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B215-E0EE-4A3B-861E-0770BEF69DC7}" type="slidenum">
              <a:rPr lang="es-EC" smtClean="0"/>
              <a:t>2</a:t>
            </a:fld>
            <a:endParaRPr lang="es-EC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B215-E0EE-4A3B-861E-0770BEF69DC7}" type="slidenum">
              <a:rPr lang="es-EC" smtClean="0"/>
              <a:t>3</a:t>
            </a:fld>
            <a:endParaRPr lang="es-EC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B215-E0EE-4A3B-861E-0770BEF69DC7}" type="slidenum">
              <a:rPr lang="es-EC" smtClean="0"/>
              <a:t>4</a:t>
            </a:fld>
            <a:endParaRPr lang="es-EC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B215-E0EE-4A3B-861E-0770BEF69DC7}" type="slidenum">
              <a:rPr lang="es-EC" smtClean="0"/>
              <a:t>5</a:t>
            </a:fld>
            <a:endParaRPr lang="es-EC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B215-E0EE-4A3B-861E-0770BEF69DC7}" type="slidenum">
              <a:rPr lang="es-EC" smtClean="0"/>
              <a:t>6</a:t>
            </a:fld>
            <a:endParaRPr lang="es-EC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B215-E0EE-4A3B-861E-0770BEF69DC7}" type="slidenum">
              <a:rPr lang="es-EC" smtClean="0"/>
              <a:t>7</a:t>
            </a:fld>
            <a:endParaRPr lang="es-EC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B215-E0EE-4A3B-861E-0770BEF69DC7}" type="slidenum">
              <a:rPr lang="es-EC" smtClean="0"/>
              <a:t>8</a:t>
            </a:fld>
            <a:endParaRPr lang="es-EC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B215-E0EE-4A3B-861E-0770BEF69DC7}" type="slidenum">
              <a:rPr lang="es-EC" smtClean="0"/>
              <a:t>9</a:t>
            </a:fld>
            <a:endParaRPr lang="es-EC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673B4B1-78A5-430E-82B5-96CEF4E9B36C}" type="datetimeFigureOut">
              <a:rPr lang="es-EC" smtClean="0"/>
              <a:pPr/>
              <a:t>20/12/2021</a:t>
            </a:fld>
            <a:endParaRPr lang="es-EC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C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649B955-7D96-479E-92FE-372DDD5CD9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B4B1-78A5-430E-82B5-96CEF4E9B36C}" type="datetimeFigureOut">
              <a:rPr lang="es-EC" smtClean="0"/>
              <a:pPr/>
              <a:t>20/12/2021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B955-7D96-479E-92FE-372DDD5CD9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B4B1-78A5-430E-82B5-96CEF4E9B36C}" type="datetimeFigureOut">
              <a:rPr lang="es-EC" smtClean="0"/>
              <a:pPr/>
              <a:t>20/12/2021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B955-7D96-479E-92FE-372DDD5CD9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673B4B1-78A5-430E-82B5-96CEF4E9B36C}" type="datetimeFigureOut">
              <a:rPr lang="es-EC" smtClean="0"/>
              <a:pPr/>
              <a:t>20/12/2021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B955-7D96-479E-92FE-372DDD5CD9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673B4B1-78A5-430E-82B5-96CEF4E9B36C}" type="datetimeFigureOut">
              <a:rPr lang="es-EC" smtClean="0"/>
              <a:pPr/>
              <a:t>20/12/2021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649B955-7D96-479E-92FE-372DDD5CD900}" type="slidenum">
              <a:rPr lang="es-EC" smtClean="0"/>
              <a:pPr/>
              <a:t>‹Nº›</a:t>
            </a:fld>
            <a:endParaRPr lang="es-EC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673B4B1-78A5-430E-82B5-96CEF4E9B36C}" type="datetimeFigureOut">
              <a:rPr lang="es-EC" smtClean="0"/>
              <a:pPr/>
              <a:t>20/12/2021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649B955-7D96-479E-92FE-372DDD5CD9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673B4B1-78A5-430E-82B5-96CEF4E9B36C}" type="datetimeFigureOut">
              <a:rPr lang="es-EC" smtClean="0"/>
              <a:pPr/>
              <a:t>20/12/2021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649B955-7D96-479E-92FE-372DDD5CD9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B4B1-78A5-430E-82B5-96CEF4E9B36C}" type="datetimeFigureOut">
              <a:rPr lang="es-EC" smtClean="0"/>
              <a:pPr/>
              <a:t>20/12/2021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B955-7D96-479E-92FE-372DDD5CD9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673B4B1-78A5-430E-82B5-96CEF4E9B36C}" type="datetimeFigureOut">
              <a:rPr lang="es-EC" smtClean="0"/>
              <a:pPr/>
              <a:t>20/12/2021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649B955-7D96-479E-92FE-372DDD5CD9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673B4B1-78A5-430E-82B5-96CEF4E9B36C}" type="datetimeFigureOut">
              <a:rPr lang="es-EC" smtClean="0"/>
              <a:pPr/>
              <a:t>20/12/2021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649B955-7D96-479E-92FE-372DDD5CD9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673B4B1-78A5-430E-82B5-96CEF4E9B36C}" type="datetimeFigureOut">
              <a:rPr lang="es-EC" smtClean="0"/>
              <a:pPr/>
              <a:t>20/12/2021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649B955-7D96-479E-92FE-372DDD5CD9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673B4B1-78A5-430E-82B5-96CEF4E9B36C}" type="datetimeFigureOut">
              <a:rPr lang="es-EC" smtClean="0"/>
              <a:pPr/>
              <a:t>20/12/2021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C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649B955-7D96-479E-92FE-372DDD5CD900}" type="slidenum">
              <a:rPr lang="es-EC" smtClean="0"/>
              <a:pPr/>
              <a:t>‹Nº›</a:t>
            </a:fld>
            <a:endParaRPr lang="es-EC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smtClean="0"/>
              <a:t>LABORATORIO CLÍNICO</a:t>
            </a:r>
            <a:br>
              <a:rPr lang="es-EC" dirty="0" smtClean="0"/>
            </a:br>
            <a:r>
              <a:rPr lang="es-EC" dirty="0" smtClean="0"/>
              <a:t>PERFIL LEUCOCITARIO</a:t>
            </a:r>
            <a:endParaRPr lang="es-EC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 smtClean="0"/>
              <a:t>DR. ENRIQUE ORTEGA SALVADOR</a:t>
            </a:r>
          </a:p>
          <a:p>
            <a:r>
              <a:rPr lang="es-EC" dirty="0" smtClean="0"/>
              <a:t>MÉDICO PATÓLOGO CLÍNICO</a:t>
            </a: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4" name="3 Marcador de contenido" descr="desviacion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260648"/>
            <a:ext cx="8280920" cy="619412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4" name="3 Marcador de contenido" descr="Sólo+la+fórmula+absoluta+revela+si+hay+alteraciones+funcionales+en+los+órganos+generadores+de+leucocitos.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188640"/>
            <a:ext cx="8280920" cy="62661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4" name="3 Marcador de contenido" descr="ERITROSEDIMENTACION+TAMBIEN+LLAMADO+VELOCIDAD+D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188640"/>
            <a:ext cx="8280920" cy="62661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4" name="3 Marcador de contenido" descr="vsg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8208911" cy="587980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ENFERMEDADES DE CAUSA HEMATOLÓGICA DE LOS GB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C" dirty="0" smtClean="0"/>
              <a:t>1.- LEUCEMIAS</a:t>
            </a:r>
          </a:p>
          <a:p>
            <a:pPr>
              <a:buNone/>
            </a:pPr>
            <a:r>
              <a:rPr lang="es-EC" dirty="0" smtClean="0"/>
              <a:t>HALLAZGOS DE LABORATORIO EN LAS PRUEBAS DEL PERFIL LEUCOCITARIO :</a:t>
            </a:r>
          </a:p>
          <a:p>
            <a:pPr>
              <a:buFontTx/>
              <a:buChar char="-"/>
            </a:pPr>
            <a:r>
              <a:rPr lang="es-EC" dirty="0" smtClean="0"/>
              <a:t>LEUCOCITOSIS PRIMARIA</a:t>
            </a:r>
          </a:p>
          <a:p>
            <a:pPr>
              <a:buFontTx/>
              <a:buChar char="-"/>
            </a:pPr>
            <a:r>
              <a:rPr lang="es-EC" dirty="0" smtClean="0"/>
              <a:t>PRESENCIA DE FORMAS JÓVENES O INMADURAS ( BLASTOS )</a:t>
            </a:r>
          </a:p>
          <a:p>
            <a:pPr>
              <a:buFontTx/>
              <a:buChar char="-"/>
            </a:pPr>
            <a:r>
              <a:rPr lang="es-EC" dirty="0" smtClean="0"/>
              <a:t>BASTONES DE AUER </a:t>
            </a:r>
          </a:p>
          <a:p>
            <a:pPr>
              <a:buFontTx/>
              <a:buChar char="-"/>
            </a:pPr>
            <a:r>
              <a:rPr lang="es-EC" dirty="0" smtClean="0"/>
              <a:t>CELULAS DE FILADELFIA</a:t>
            </a: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dirty="0" smtClean="0"/>
              <a:t>ENFERMEDADES DE CAUSA HEMATOLÓGICA DE LOS GB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C" dirty="0" smtClean="0"/>
              <a:t>2.-LINFOMAS  ( HODKING Y NO HODKING)</a:t>
            </a:r>
          </a:p>
          <a:p>
            <a:pPr>
              <a:buNone/>
            </a:pPr>
            <a:r>
              <a:rPr lang="es-EC" dirty="0" smtClean="0"/>
              <a:t>HALLAZGOS DE LABORATORIO EN LAS PRUEBAS DEL PERFIL LEUCOCITARIO :</a:t>
            </a:r>
          </a:p>
          <a:p>
            <a:pPr>
              <a:buFontTx/>
              <a:buChar char="-"/>
            </a:pPr>
            <a:r>
              <a:rPr lang="es-EC" dirty="0" smtClean="0"/>
              <a:t>LEUCOPENIAS PRIMARIAS</a:t>
            </a:r>
          </a:p>
          <a:p>
            <a:pPr>
              <a:buFontTx/>
              <a:buChar char="-"/>
            </a:pPr>
            <a:r>
              <a:rPr lang="es-EC" dirty="0" smtClean="0"/>
              <a:t>PRESENCIA DE FORMAS JÓVENES E INMADURAS  ( BLASTOS )</a:t>
            </a:r>
          </a:p>
          <a:p>
            <a:pPr>
              <a:buFontTx/>
              <a:buChar char="-"/>
            </a:pPr>
            <a:r>
              <a:rPr lang="es-EC" dirty="0" smtClean="0"/>
              <a:t>EN LA EXPLORACIÓN FÍSICA : ADENOMEGALIAS , ESPLENOMEGALIA , HEPATOMEGALIA</a:t>
            </a: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ENFERMEDADES DE CAUSA FISIOPATOLOGICA DE LOS GB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C" dirty="0" smtClean="0"/>
              <a:t>1 .- PROCESOS  INFECCIOSOS</a:t>
            </a:r>
          </a:p>
          <a:p>
            <a:pPr>
              <a:buFontTx/>
              <a:buChar char="-"/>
            </a:pPr>
            <a:r>
              <a:rPr lang="es-EC" dirty="0" smtClean="0"/>
              <a:t>LEUCOCITOSIS SECUNDARIA</a:t>
            </a:r>
          </a:p>
          <a:p>
            <a:pPr>
              <a:buFontTx/>
              <a:buChar char="-"/>
            </a:pPr>
            <a:r>
              <a:rPr lang="es-EC" dirty="0" smtClean="0"/>
              <a:t>DESVIACION DE LA FÓRMULA :</a:t>
            </a:r>
          </a:p>
          <a:p>
            <a:pPr>
              <a:buNone/>
            </a:pPr>
            <a:r>
              <a:rPr lang="es-EC" dirty="0" smtClean="0"/>
              <a:t>    IZQUIERDA : INFECCIOSOS BACTERIANOS AGUDOS</a:t>
            </a:r>
          </a:p>
          <a:p>
            <a:pPr>
              <a:buFontTx/>
              <a:buChar char="-"/>
            </a:pPr>
            <a:r>
              <a:rPr lang="es-EC" dirty="0" smtClean="0"/>
              <a:t>DERECHA  : INFECCIOSOS VIRALES</a:t>
            </a:r>
          </a:p>
          <a:p>
            <a:pPr>
              <a:buFontTx/>
              <a:buChar char="-"/>
            </a:pPr>
            <a:r>
              <a:rPr lang="es-EC" dirty="0" smtClean="0"/>
              <a:t>VSG AUMENTADA</a:t>
            </a: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ENFERMEDADES DE CAUSA FISIOPATOLOGICA DE LOS GB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C" dirty="0" smtClean="0"/>
              <a:t>2.-  INMUNOPATOLOGÍAS  :</a:t>
            </a:r>
          </a:p>
          <a:p>
            <a:pPr>
              <a:buNone/>
            </a:pPr>
            <a:r>
              <a:rPr lang="es-EC" dirty="0" smtClean="0"/>
              <a:t>A.- HIPERSENSIBILIDADES ( ALERGIAS )</a:t>
            </a:r>
          </a:p>
          <a:p>
            <a:pPr>
              <a:buNone/>
            </a:pPr>
            <a:r>
              <a:rPr lang="es-EC" dirty="0" smtClean="0"/>
              <a:t>B.-  INMUNODEPRESIONES  ( SIDA )</a:t>
            </a:r>
          </a:p>
          <a:p>
            <a:pPr>
              <a:buNone/>
            </a:pPr>
            <a:r>
              <a:rPr lang="es-EC" dirty="0" smtClean="0"/>
              <a:t>C.- ENFERMEDADES AUTOINMUNITARIAS</a:t>
            </a:r>
          </a:p>
          <a:p>
            <a:pPr>
              <a:buNone/>
            </a:pPr>
            <a:r>
              <a:rPr lang="es-EC" dirty="0" smtClean="0"/>
              <a:t>HALLAZGOS DE LABORATORIO EN LAS PRUEBAS DEL PERFIL LEUCOCITARIO :</a:t>
            </a:r>
          </a:p>
          <a:p>
            <a:pPr>
              <a:buFontTx/>
              <a:buChar char="-"/>
            </a:pPr>
            <a:r>
              <a:rPr lang="es-EC" dirty="0" smtClean="0"/>
              <a:t>LEUCOPENIAS SECUNDARIAS</a:t>
            </a:r>
          </a:p>
          <a:p>
            <a:pPr>
              <a:buFontTx/>
              <a:buChar char="-"/>
            </a:pP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4" name="3 Marcador de contenido" descr="tiposleucem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8352928" cy="619412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 smtClean="0"/>
              <a:t>PERFIL LEUCOCITARIO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C" dirty="0" smtClean="0"/>
              <a:t>   SON PRUEBAS DE LABORATORIO QUE VALORAN A LOS GLÓBULOS BLANCOS O LEUCOCITOS , CUYAS PRUEBAS SON :</a:t>
            </a:r>
          </a:p>
          <a:p>
            <a:pPr>
              <a:buFontTx/>
              <a:buChar char="-"/>
            </a:pPr>
            <a:r>
              <a:rPr lang="es-EC" dirty="0" smtClean="0"/>
              <a:t>CONTAJE DE GLÓBULOS BLANCOS ( CGB)</a:t>
            </a:r>
          </a:p>
          <a:p>
            <a:pPr>
              <a:buFontTx/>
              <a:buChar char="-"/>
            </a:pPr>
            <a:r>
              <a:rPr lang="es-EC" dirty="0" smtClean="0"/>
              <a:t>FÓRMULA LEUCOCITARIA DIFERENCIAL</a:t>
            </a:r>
          </a:p>
          <a:p>
            <a:pPr>
              <a:buFontTx/>
              <a:buChar char="-"/>
            </a:pPr>
            <a:r>
              <a:rPr lang="es-EC" dirty="0" smtClean="0"/>
              <a:t>VELOCIDAD DE SEDIMENTACIÓN GLOBULAR O ERITROSEDIMENTACIÓN ( VSG )</a:t>
            </a: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 smtClean="0"/>
              <a:t>PERFIL LEUCOCITARIO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C" dirty="0" smtClean="0"/>
              <a:t>   1.- GLÓBULOS BLANCOS COMO CÉLULA DE LA SANGRE :</a:t>
            </a:r>
          </a:p>
          <a:p>
            <a:pPr>
              <a:buFontTx/>
              <a:buChar char="-"/>
            </a:pPr>
            <a:r>
              <a:rPr lang="es-EC" dirty="0" smtClean="0"/>
              <a:t>ORIGEN : MÉDULA ÓSEA Y TIMO</a:t>
            </a:r>
          </a:p>
          <a:p>
            <a:pPr>
              <a:buFontTx/>
              <a:buChar char="-"/>
            </a:pPr>
            <a:r>
              <a:rPr lang="es-EC" dirty="0" smtClean="0"/>
              <a:t>PROCESO DE MADURACIÓN :  LEUCOPO-YESIS</a:t>
            </a:r>
          </a:p>
          <a:p>
            <a:pPr>
              <a:buFontTx/>
              <a:buChar char="-"/>
            </a:pPr>
            <a:r>
              <a:rPr lang="es-EC" dirty="0" smtClean="0"/>
              <a:t>CIRCULACIÓN :  FORMA Y TAMAÑO</a:t>
            </a:r>
          </a:p>
          <a:p>
            <a:pPr>
              <a:buFontTx/>
              <a:buChar char="-"/>
            </a:pPr>
            <a:r>
              <a:rPr lang="es-EC" dirty="0" smtClean="0"/>
              <a:t>DESTRUCCIÓN FISIOLÓGICA EN EL SRE DE LOS GLÓBULOS BLANCOS ( BAZO , HÍGADO Y PULMONES )</a:t>
            </a: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 smtClean="0"/>
              <a:t>PERFIL LEUCOCITARIO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C" dirty="0" smtClean="0"/>
              <a:t>    CAUSAS DE ALTERACIÓN HEMATOLÓGI-CA  PROPIAMENTE DICHA :</a:t>
            </a:r>
          </a:p>
          <a:p>
            <a:pPr>
              <a:buFontTx/>
              <a:buChar char="-"/>
            </a:pPr>
            <a:r>
              <a:rPr lang="es-EC" dirty="0" smtClean="0"/>
              <a:t>SÍNDROME MIELOPROLIFERATIVO</a:t>
            </a:r>
          </a:p>
          <a:p>
            <a:pPr>
              <a:buFontTx/>
              <a:buChar char="-"/>
            </a:pPr>
            <a:r>
              <a:rPr lang="es-EC" dirty="0" smtClean="0"/>
              <a:t>PRESENCIA DE FORMAS JÓVENES E INMADURAS ( BLASTOS )</a:t>
            </a:r>
          </a:p>
          <a:p>
            <a:pPr>
              <a:buFontTx/>
              <a:buChar char="-"/>
            </a:pPr>
            <a:r>
              <a:rPr lang="es-EC" dirty="0" smtClean="0"/>
              <a:t>ALTERACIONES EN EL TAMAÑO : MEGALOBLASTOS Y MICROBLASTOS</a:t>
            </a:r>
          </a:p>
          <a:p>
            <a:pPr>
              <a:buFontTx/>
              <a:buChar char="-"/>
            </a:pPr>
            <a:r>
              <a:rPr lang="es-EC" dirty="0" smtClean="0"/>
              <a:t>EN LA EXPLORACIÓ FÍSICA : ESPLENOME-GALIA Y HEPATOMEGALIA</a:t>
            </a: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 smtClean="0"/>
              <a:t>PERFIL LEUCOCITARIO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C" dirty="0" smtClean="0"/>
              <a:t>   2.- FUNCIÓN DEL GLÓBULO BLANCO : </a:t>
            </a:r>
          </a:p>
          <a:p>
            <a:pPr>
              <a:buFontTx/>
              <a:buChar char="-"/>
            </a:pPr>
            <a:r>
              <a:rPr lang="es-EC" dirty="0" smtClean="0"/>
              <a:t>DEFENSA DEL ORGANISMO A TRAVÉS DE LAS LÍNEAS DE DEFENSA : NEUTRÓFILOS , MONOCITOS , EOSINÓFILOS Y BASÓFILOS , MEDIANTE LA ACCIÓN DE LA FAGOCITOSIS . </a:t>
            </a:r>
          </a:p>
          <a:p>
            <a:pPr>
              <a:buFontTx/>
              <a:buChar char="-"/>
            </a:pPr>
            <a:r>
              <a:rPr lang="es-EC" dirty="0" smtClean="0"/>
              <a:t>INMUNIDAD MEDIANTE LA FORMACIÓN DE ANTICUERPOS A TRAVÉS DE LOS LINFOCITOS T Y B </a:t>
            </a:r>
          </a:p>
          <a:p>
            <a:pPr>
              <a:buFontTx/>
              <a:buChar char="-"/>
            </a:pPr>
            <a:r>
              <a:rPr lang="es-EC" dirty="0" smtClean="0"/>
              <a:t>ESTAS ALTERACIONES SE DENOMINAN ALTERACIONES FISIOPATOLÓGICAS</a:t>
            </a: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 smtClean="0"/>
              <a:t>PERFIL LEUCOCITARIO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C" dirty="0" smtClean="0"/>
              <a:t>  INTERPRETACIÓN DE LOS VALORES DE LAS PRUEBAS DEL PERFIL LEUCOCITARIO</a:t>
            </a:r>
          </a:p>
          <a:p>
            <a:pPr>
              <a:buFontTx/>
              <a:buChar char="-"/>
            </a:pPr>
            <a:r>
              <a:rPr lang="es-EC" dirty="0" smtClean="0"/>
              <a:t>CONTAJE DE GLÓBULOS BLANCOS</a:t>
            </a:r>
          </a:p>
          <a:p>
            <a:pPr>
              <a:buNone/>
            </a:pPr>
            <a:r>
              <a:rPr lang="es-EC" dirty="0" smtClean="0"/>
              <a:t>    VALOR DE REFERENCIA NORMAL : </a:t>
            </a:r>
            <a:r>
              <a:rPr lang="es-EC" dirty="0" smtClean="0"/>
              <a:t>4000-11000 </a:t>
            </a:r>
            <a:r>
              <a:rPr lang="es-EC" dirty="0" smtClean="0"/>
              <a:t>GB POR MM 3 DE SANGRE </a:t>
            </a:r>
          </a:p>
          <a:p>
            <a:pPr>
              <a:buNone/>
            </a:pPr>
            <a:r>
              <a:rPr lang="es-EC" dirty="0" smtClean="0"/>
              <a:t>ALTERACIONES CUANTITATIVAS </a:t>
            </a:r>
          </a:p>
          <a:p>
            <a:pPr>
              <a:buNone/>
            </a:pPr>
            <a:r>
              <a:rPr lang="es-EC" dirty="0" smtClean="0"/>
              <a:t>AUMENTO DE GLÓBULOS BLANCOS : LEUCOCITOSIS</a:t>
            </a:r>
          </a:p>
          <a:p>
            <a:pPr>
              <a:buFontTx/>
              <a:buChar char="-"/>
            </a:pPr>
            <a:r>
              <a:rPr lang="es-EC" dirty="0" smtClean="0"/>
              <a:t>11000 -20000         LEUCOCITOSIS SECUNDARIA O REACTIVA ( ALTERACIÓN FISIOPATOLÓGICA )</a:t>
            </a:r>
          </a:p>
          <a:p>
            <a:pPr>
              <a:buFontTx/>
              <a:buChar char="-"/>
            </a:pPr>
            <a:r>
              <a:rPr lang="es-EC" dirty="0" smtClean="0"/>
              <a:t>MÁS DE 20000    LEUCOCITOSIS PRIMARIA ( ALTERACIÓN HEMATOLÓGICA ) </a:t>
            </a: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 smtClean="0"/>
              <a:t>PERFIL LEUCOCITARIO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smtClean="0"/>
              <a:t>DISMINUCIÓN DE GLÓBULOS BLANCOS : LEUCOPENIAS : MENOS DE </a:t>
            </a:r>
            <a:r>
              <a:rPr lang="es-EC" dirty="0" smtClean="0"/>
              <a:t>4000  </a:t>
            </a:r>
            <a:r>
              <a:rPr lang="es-EC" dirty="0" smtClean="0"/>
              <a:t>GB</a:t>
            </a:r>
          </a:p>
          <a:p>
            <a:pPr>
              <a:buFontTx/>
              <a:buChar char="-"/>
            </a:pPr>
            <a:r>
              <a:rPr lang="es-EC" dirty="0" smtClean="0"/>
              <a:t>4000 </a:t>
            </a:r>
            <a:r>
              <a:rPr lang="es-EC" dirty="0" smtClean="0"/>
              <a:t>– 2500     LEUCOPENIAS SECUNDA-RIAS  ( ALTERACIÓN FISIOPATOLÓGICA)</a:t>
            </a:r>
          </a:p>
          <a:p>
            <a:pPr>
              <a:buFontTx/>
              <a:buChar char="-"/>
            </a:pPr>
            <a:r>
              <a:rPr lang="es-EC" dirty="0" smtClean="0"/>
              <a:t>MENOS DE 2500 O MENOS  : LEUCOPE-NIAS PRIMARIAS  ( ALTERACIÓN HEMA-TOLÓGICA )</a:t>
            </a: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6" name="5 Marcador de contenido" descr="GB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188640"/>
            <a:ext cx="8352928" cy="618936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4" name="3 Marcador de contenido" descr="FL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260648"/>
            <a:ext cx="8352927" cy="55130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248</TotalTime>
  <Words>449</Words>
  <Application>Microsoft Office PowerPoint</Application>
  <PresentationFormat>Presentación en pantalla (4:3)</PresentationFormat>
  <Paragraphs>81</Paragraphs>
  <Slides>18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Brío</vt:lpstr>
      <vt:lpstr>LABORATORIO CLÍNICO PERFIL LEUCOCITARIO</vt:lpstr>
      <vt:lpstr>PERFIL LEUCOCITARIO</vt:lpstr>
      <vt:lpstr>PERFIL LEUCOCITARIO</vt:lpstr>
      <vt:lpstr>PERFIL LEUCOCITARIO</vt:lpstr>
      <vt:lpstr>PERFIL LEUCOCITARIO</vt:lpstr>
      <vt:lpstr>PERFIL LEUCOCITARIO</vt:lpstr>
      <vt:lpstr>PERFIL LEUCOCITARIO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ENFERMEDADES DE CAUSA HEMATOLÓGICA DE LOS GB</vt:lpstr>
      <vt:lpstr>ENFERMEDADES DE CAUSA HEMATOLÓGICA DE LOS GB</vt:lpstr>
      <vt:lpstr>ENFERMEDADES DE CAUSA FISIOPATOLOGICA DE LOS GB</vt:lpstr>
      <vt:lpstr>ENFERMEDADES DE CAUSA FISIOPATOLOGICA DE LOS GB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CLÍNICO PERFIL LEUCOCITARIO</dc:title>
  <dc:creator>Usuario</dc:creator>
  <cp:lastModifiedBy>SYSTEMARKET</cp:lastModifiedBy>
  <cp:revision>15</cp:revision>
  <dcterms:created xsi:type="dcterms:W3CDTF">2018-11-17T17:33:32Z</dcterms:created>
  <dcterms:modified xsi:type="dcterms:W3CDTF">2021-12-20T17:49:42Z</dcterms:modified>
</cp:coreProperties>
</file>