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44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632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521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690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8057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05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6348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784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5715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62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5801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670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141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655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131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59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E0D4-E1E7-4D0A-BDC1-677050408B61}" type="datetimeFigureOut">
              <a:rPr lang="es-EC" smtClean="0"/>
              <a:t>9/2/2021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7A20F2-210D-420D-9C0E-386E41885BB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9404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383384" y="1250909"/>
            <a:ext cx="4223657" cy="92333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es-EC" i="0" dirty="0" smtClean="0">
                <a:effectLst/>
                <a:latin typeface="Open Sans"/>
              </a:rPr>
              <a:t>Se designa como familia al grupo de personas que poseen un grado de parentesco y conviven como tal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6274525" y="2771393"/>
            <a:ext cx="433251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just"/>
            <a:r>
              <a:rPr lang="es-EC" i="0" dirty="0" smtClean="0">
                <a:effectLst/>
                <a:latin typeface="Open Sans"/>
              </a:rPr>
              <a:t>Según la sociología, el término familia se refiere a la unidad social mínima constituida por el padre, la madre y los hijos.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263965" y="2349810"/>
            <a:ext cx="5057795" cy="6463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t"/>
            <a:r>
              <a:rPr lang="es-EC" sz="3600" b="1" i="0" dirty="0" smtClean="0">
                <a:effectLst/>
                <a:latin typeface="Roboto"/>
              </a:rPr>
              <a:t>Significado de Familia</a:t>
            </a:r>
            <a:endParaRPr lang="es-EC" sz="3600" b="1" i="0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8831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6685" y="407015"/>
            <a:ext cx="1104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i="0" dirty="0" smtClean="0">
                <a:effectLst/>
                <a:latin typeface="Lucida Grande"/>
              </a:rPr>
              <a:t>La familia, la escuela</a:t>
            </a:r>
            <a:r>
              <a:rPr lang="es-EC" b="0" i="0" dirty="0" smtClean="0">
                <a:effectLst/>
                <a:latin typeface="Lucida Grande"/>
              </a:rPr>
              <a:t> y las demás instituciones sociales pueden presentar diversos elementos que resulten negativos 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696685" y="1582672"/>
            <a:ext cx="10511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0" i="0" dirty="0" smtClean="0">
                <a:effectLst/>
                <a:latin typeface="Lucida Grande"/>
              </a:rPr>
              <a:t>Es muy importante identificar qué institución o qué miembro social está ejerciendo influencia negativa en los niños, para así evitar que ésta crezca en ellos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62613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06872" y="2421374"/>
            <a:ext cx="2206591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t"/>
            <a:r>
              <a:rPr lang="es-EC" sz="2800" b="1" i="0" dirty="0" smtClean="0">
                <a:solidFill>
                  <a:schemeClr val="bg1"/>
                </a:solidFill>
                <a:effectLst/>
                <a:latin typeface="Roboto"/>
              </a:rPr>
              <a:t>Tipos de familia</a:t>
            </a:r>
            <a:endParaRPr lang="es-EC" sz="2800" b="1" i="0" dirty="0">
              <a:solidFill>
                <a:schemeClr val="bg1"/>
              </a:solidFill>
              <a:effectLst/>
              <a:latin typeface="Roboto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63792" y="1073336"/>
            <a:ext cx="19415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404040"/>
                </a:solidFill>
                <a:effectLst/>
                <a:latin typeface="Open Sans"/>
              </a:rPr>
              <a:t>Familia nuclear: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4463792" y="2071968"/>
            <a:ext cx="219803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404040"/>
                </a:solidFill>
                <a:effectLst/>
                <a:latin typeface="Open Sans"/>
              </a:rPr>
              <a:t>Familia extendida: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4367612" y="3330569"/>
            <a:ext cx="264687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404040"/>
                </a:solidFill>
                <a:effectLst/>
                <a:latin typeface="Open Sans"/>
              </a:rPr>
              <a:t>Familia monoparental:</a:t>
            </a:r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4367612" y="4741357"/>
            <a:ext cx="264687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b="1" i="0" dirty="0" smtClean="0">
                <a:solidFill>
                  <a:srgbClr val="404040"/>
                </a:solidFill>
                <a:effectLst/>
                <a:latin typeface="Open Sans"/>
              </a:rPr>
              <a:t>Familia homoparental:</a:t>
            </a:r>
            <a:endParaRPr lang="es-EC" dirty="0"/>
          </a:p>
        </p:txBody>
      </p:sp>
      <p:sp>
        <p:nvSpPr>
          <p:cNvPr id="9" name="Rectángulo 8"/>
          <p:cNvSpPr/>
          <p:nvPr/>
        </p:nvSpPr>
        <p:spPr>
          <a:xfrm>
            <a:off x="8518257" y="1010586"/>
            <a:ext cx="2313454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C" dirty="0">
                <a:latin typeface="Open Sans"/>
              </a:rPr>
              <a:t>P</a:t>
            </a:r>
            <a:r>
              <a:rPr lang="es-EC" b="0" i="0" dirty="0" smtClean="0">
                <a:effectLst/>
                <a:latin typeface="Open Sans"/>
              </a:rPr>
              <a:t>adre, madre e hijos</a:t>
            </a:r>
            <a:endParaRPr lang="es-EC" dirty="0"/>
          </a:p>
        </p:txBody>
      </p:sp>
      <p:sp>
        <p:nvSpPr>
          <p:cNvPr id="10" name="Rectángulo 9"/>
          <p:cNvSpPr/>
          <p:nvPr/>
        </p:nvSpPr>
        <p:spPr>
          <a:xfrm>
            <a:off x="8518257" y="1899191"/>
            <a:ext cx="2569934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C" dirty="0" smtClean="0">
                <a:latin typeface="Open Sans"/>
              </a:rPr>
              <a:t>T</a:t>
            </a:r>
            <a:r>
              <a:rPr lang="es-EC" b="0" i="0" dirty="0" smtClean="0">
                <a:effectLst/>
                <a:latin typeface="Open Sans"/>
              </a:rPr>
              <a:t>íos, abuelos y primos</a:t>
            </a:r>
            <a:r>
              <a:rPr lang="es-EC" b="0" i="0" dirty="0" smtClean="0">
                <a:solidFill>
                  <a:srgbClr val="404040"/>
                </a:solidFill>
                <a:effectLst/>
                <a:latin typeface="Open Sans"/>
              </a:rPr>
              <a:t>.</a:t>
            </a:r>
            <a:endParaRPr lang="es-EC" dirty="0"/>
          </a:p>
        </p:txBody>
      </p:sp>
      <p:sp>
        <p:nvSpPr>
          <p:cNvPr id="11" name="Rectángulo 10"/>
          <p:cNvSpPr/>
          <p:nvPr/>
        </p:nvSpPr>
        <p:spPr>
          <a:xfrm>
            <a:off x="8518257" y="3297529"/>
            <a:ext cx="2929007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C" dirty="0">
                <a:latin typeface="Open Sans"/>
              </a:rPr>
              <a:t>P</a:t>
            </a:r>
            <a:r>
              <a:rPr lang="es-EC" b="0" i="0" dirty="0" smtClean="0">
                <a:effectLst/>
                <a:latin typeface="Open Sans"/>
              </a:rPr>
              <a:t>adre o madre y sus hijos</a:t>
            </a:r>
            <a:endParaRPr lang="es-EC" dirty="0"/>
          </a:p>
        </p:txBody>
      </p:sp>
      <p:sp>
        <p:nvSpPr>
          <p:cNvPr id="12" name="Rectángulo 11"/>
          <p:cNvSpPr/>
          <p:nvPr/>
        </p:nvSpPr>
        <p:spPr>
          <a:xfrm>
            <a:off x="8179651" y="4695867"/>
            <a:ext cx="3801041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r>
              <a:rPr lang="es-EC" dirty="0">
                <a:latin typeface="Open Sans"/>
              </a:rPr>
              <a:t>B</a:t>
            </a:r>
            <a:r>
              <a:rPr lang="es-EC" b="0" i="0" dirty="0" smtClean="0">
                <a:effectLst/>
                <a:latin typeface="Open Sans"/>
              </a:rPr>
              <a:t>ien sea de hombres o de mujeres</a:t>
            </a:r>
            <a:r>
              <a:rPr lang="es-EC" b="0" i="0" dirty="0" smtClean="0">
                <a:solidFill>
                  <a:srgbClr val="404040"/>
                </a:solidFill>
                <a:effectLst/>
                <a:latin typeface="Open Sans"/>
              </a:rPr>
              <a:t>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1406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72342" y="1917116"/>
            <a:ext cx="79509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>
                <a:solidFill>
                  <a:schemeClr val="tx1"/>
                </a:solidFill>
                <a:latin typeface="Open Sans"/>
              </a:rPr>
              <a:t>P</a:t>
            </a:r>
            <a:r>
              <a:rPr lang="es-EC" dirty="0" smtClean="0">
                <a:solidFill>
                  <a:schemeClr val="tx1"/>
                </a:solidFill>
                <a:latin typeface="Open Sans"/>
              </a:rPr>
              <a:t>romover </a:t>
            </a:r>
            <a:r>
              <a:rPr lang="es-EC" dirty="0">
                <a:solidFill>
                  <a:schemeClr val="tx1"/>
                </a:solidFill>
                <a:latin typeface="Open Sans"/>
              </a:rPr>
              <a:t>la educación y el buen comportamiento ante el medio </a:t>
            </a:r>
            <a:r>
              <a:rPr lang="es-EC" dirty="0" smtClean="0">
                <a:solidFill>
                  <a:schemeClr val="tx1"/>
                </a:solidFill>
                <a:latin typeface="Open Sans"/>
              </a:rPr>
              <a:t>social</a:t>
            </a:r>
            <a:r>
              <a:rPr lang="es-EC" dirty="0" smtClean="0">
                <a:solidFill>
                  <a:srgbClr val="404040"/>
                </a:solidFill>
                <a:latin typeface="Open Sans"/>
              </a:rPr>
              <a:t>.</a:t>
            </a:r>
            <a:endParaRPr lang="es-EC" dirty="0"/>
          </a:p>
        </p:txBody>
      </p:sp>
      <p:sp>
        <p:nvSpPr>
          <p:cNvPr id="3" name="Rectángulo 2"/>
          <p:cNvSpPr/>
          <p:nvPr/>
        </p:nvSpPr>
        <p:spPr>
          <a:xfrm>
            <a:off x="1872340" y="3096625"/>
            <a:ext cx="895676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 smtClean="0">
                <a:solidFill>
                  <a:schemeClr val="tx1"/>
                </a:solidFill>
                <a:latin typeface="Open Sans"/>
              </a:rPr>
              <a:t>Educar </a:t>
            </a:r>
            <a:r>
              <a:rPr lang="es-EC" dirty="0">
                <a:solidFill>
                  <a:schemeClr val="tx1"/>
                </a:solidFill>
                <a:latin typeface="Open Sans"/>
              </a:rPr>
              <a:t>a sus miembros bajo los valores morales y sociales, esenciales para el proceso de socialización del niño.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872340" y="4553134"/>
            <a:ext cx="895676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>
                <a:solidFill>
                  <a:schemeClr val="tx1"/>
                </a:solidFill>
                <a:latin typeface="Open Sans"/>
              </a:rPr>
              <a:t>En un escenario ideal, en la familia debe prevalecer la armonía, confianza, seguridad, respeto, afectos, protección y el apoyo necesario ante la resolución de problemas.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92884" y="814550"/>
            <a:ext cx="5509842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fontAlgn="t"/>
            <a:r>
              <a:rPr lang="es-EC" sz="3200" b="1" dirty="0">
                <a:solidFill>
                  <a:schemeClr val="bg1"/>
                </a:solidFill>
                <a:latin typeface="Roboto"/>
              </a:rPr>
              <a:t>Función social de la familia</a:t>
            </a:r>
            <a:endParaRPr lang="es-EC" sz="3200" b="1" i="0" dirty="0">
              <a:solidFill>
                <a:schemeClr val="bg1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69972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93379" y="478557"/>
            <a:ext cx="950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2800" dirty="0"/>
              <a:t>Cómo la familia influye en el aprendizaje y rendimiento escolar?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01512" y="1900956"/>
            <a:ext cx="5479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1. Actitud y conductas de los padres frente al aprendizaje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001512" y="2589578"/>
            <a:ext cx="423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/>
              <a:t>2. </a:t>
            </a:r>
            <a:r>
              <a:rPr lang="es-EC" dirty="0"/>
              <a:t>Recursos relacionados con el aprendizaje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001512" y="3207756"/>
            <a:ext cx="3567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3. Clima familiar y estilos de crianza </a:t>
            </a:r>
          </a:p>
        </p:txBody>
      </p:sp>
    </p:spTree>
    <p:extLst>
      <p:ext uri="{BB962C8B-B14F-4D97-AF65-F5344CB8AC3E}">
        <p14:creationId xmlns:p14="http://schemas.microsoft.com/office/powerpoint/2010/main" val="102346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9255" y="840768"/>
            <a:ext cx="3419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dirty="0"/>
              <a:t> Modelos parentales o familiares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634445" y="563769"/>
            <a:ext cx="49595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smtClean="0"/>
              <a:t>Las </a:t>
            </a:r>
            <a:r>
              <a:rPr lang="es-EC" dirty="0"/>
              <a:t>personas de la familia o cercanas a ella ejercen una enorme influencia en la actitud que asumen los niños frente al </a:t>
            </a:r>
            <a:r>
              <a:rPr lang="es-EC" dirty="0" smtClean="0"/>
              <a:t>aprendizaje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25597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00862" y="357411"/>
            <a:ext cx="839877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EC" sz="2400" b="1" smtClean="0"/>
              <a:t>1. Actitud y conductas de los padres frente al aprendizaje </a:t>
            </a:r>
            <a:endParaRPr lang="es-EC" sz="2400" b="1" dirty="0"/>
          </a:p>
        </p:txBody>
      </p:sp>
      <p:sp>
        <p:nvSpPr>
          <p:cNvPr id="3" name="Rectángulo 2"/>
          <p:cNvSpPr/>
          <p:nvPr/>
        </p:nvSpPr>
        <p:spPr>
          <a:xfrm>
            <a:off x="1190519" y="1867090"/>
            <a:ext cx="3928319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s-EC" dirty="0"/>
              <a:t> Nivel de compromiso y participación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926667" y="1639670"/>
            <a:ext cx="6096000" cy="64633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dirty="0"/>
              <a:t>Que los padres conozcan, se interesen por lo que sus hijos viven, hacen y aprenden en el colegio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190519" y="3515268"/>
            <a:ext cx="2531655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s-EC" dirty="0"/>
              <a:t> Nivel de expectativas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765097" y="3140631"/>
            <a:ext cx="6096000" cy="92333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dirty="0"/>
              <a:t>la poderosa relación entre las aspiraciones que los padres tienen de la educación -cuánta educación desean para sus hijos- y el éxito de los estudiantes (</a:t>
            </a:r>
            <a:r>
              <a:rPr lang="es-EC" dirty="0" err="1"/>
              <a:t>Lyn</a:t>
            </a:r>
            <a:r>
              <a:rPr lang="es-EC" dirty="0"/>
              <a:t> &amp; </a:t>
            </a:r>
            <a:r>
              <a:rPr lang="es-EC" dirty="0" err="1"/>
              <a:t>Yan</a:t>
            </a:r>
            <a:r>
              <a:rPr lang="es-EC" dirty="0"/>
              <a:t>, 2005)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33269" y="4711428"/>
            <a:ext cx="5842818" cy="369332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s-EC" dirty="0"/>
              <a:t> Nivel de valoración activa y manifiesta de las capacidades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976533" y="4711428"/>
            <a:ext cx="456342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C" dirty="0"/>
              <a:t>Es fundamental que los padres confíen en las habilidades de sus hijos y crean que son capaces de aprender y tener buenos resultados académicos. </a:t>
            </a:r>
          </a:p>
        </p:txBody>
      </p:sp>
    </p:spTree>
    <p:extLst>
      <p:ext uri="{BB962C8B-B14F-4D97-AF65-F5344CB8AC3E}">
        <p14:creationId xmlns:p14="http://schemas.microsoft.com/office/powerpoint/2010/main" val="116907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72154" y="412151"/>
            <a:ext cx="7504619" cy="523220"/>
          </a:xfrm>
          <a:prstGeom prst="rect">
            <a:avLst/>
          </a:prstGeom>
          <a:solidFill>
            <a:srgbClr val="CC0000"/>
          </a:solidFill>
        </p:spPr>
        <p:txBody>
          <a:bodyPr wrap="none">
            <a:spAutoFit/>
          </a:bodyPr>
          <a:lstStyle/>
          <a:p>
            <a:r>
              <a:rPr lang="es-EC" sz="2800" b="1" dirty="0"/>
              <a:t>2. Recursos relacionados con el aprendizaje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31714" y="1788068"/>
            <a:ext cx="4443845" cy="369332"/>
          </a:xfrm>
          <a:prstGeom prst="rect">
            <a:avLst/>
          </a:prstGeom>
          <a:solidFill>
            <a:srgbClr val="CC3300"/>
          </a:solidFill>
        </p:spPr>
        <p:txBody>
          <a:bodyPr wrap="none">
            <a:spAutoFit/>
          </a:bodyPr>
          <a:lstStyle/>
          <a:p>
            <a:r>
              <a:rPr lang="es-EC" dirty="0"/>
              <a:t> Disponibilidad de espacios para el estudio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767349" y="1788068"/>
            <a:ext cx="394050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C" dirty="0" smtClean="0"/>
              <a:t>En </a:t>
            </a:r>
            <a:r>
              <a:rPr lang="es-EC" dirty="0"/>
              <a:t>la casa un espacio adecuado para ello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68881" y="3409839"/>
            <a:ext cx="4916282" cy="369332"/>
          </a:xfrm>
          <a:prstGeom prst="rect">
            <a:avLst/>
          </a:prstGeom>
          <a:solidFill>
            <a:srgbClr val="CC3300"/>
          </a:solidFill>
        </p:spPr>
        <p:txBody>
          <a:bodyPr wrap="none">
            <a:spAutoFit/>
          </a:bodyPr>
          <a:lstStyle/>
          <a:p>
            <a:r>
              <a:rPr lang="es-EC" dirty="0"/>
              <a:t> Disponibilidad de materiales para el aprendizaje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660445" y="3147957"/>
            <a:ext cx="4867940" cy="92333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/>
          <a:p>
            <a:r>
              <a:rPr lang="es-EC" dirty="0" smtClean="0"/>
              <a:t>Las </a:t>
            </a:r>
            <a:r>
              <a:rPr lang="es-EC" dirty="0"/>
              <a:t>familias que ponen a disposición de sus hijos este tipo de recursos colaboran enormemente en su aprendizaje.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18705" y="5061844"/>
            <a:ext cx="4556854" cy="646331"/>
          </a:xfrm>
          <a:prstGeom prst="rect">
            <a:avLst/>
          </a:prstGeom>
          <a:solidFill>
            <a:srgbClr val="CC3300"/>
          </a:solidFill>
        </p:spPr>
        <p:txBody>
          <a:bodyPr wrap="square">
            <a:spAutoFit/>
          </a:bodyPr>
          <a:lstStyle/>
          <a:p>
            <a:r>
              <a:rPr lang="es-EC" dirty="0"/>
              <a:t> Participación familiar en actividades recreativas y culturales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660445" y="5061843"/>
            <a:ext cx="4228600" cy="64633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C" dirty="0" smtClean="0"/>
              <a:t>Una </a:t>
            </a:r>
            <a:r>
              <a:rPr lang="es-EC" dirty="0"/>
              <a:t>buena oportunidad de interacción para los miembros de la familia. </a:t>
            </a:r>
          </a:p>
        </p:txBody>
      </p:sp>
      <p:cxnSp>
        <p:nvCxnSpPr>
          <p:cNvPr id="10" name="Conector recto de flecha 9"/>
          <p:cNvCxnSpPr>
            <a:stCxn id="3" idx="3"/>
            <a:endCxn id="4" idx="1"/>
          </p:cNvCxnSpPr>
          <p:nvPr/>
        </p:nvCxnSpPr>
        <p:spPr>
          <a:xfrm>
            <a:off x="5275559" y="1972734"/>
            <a:ext cx="14917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>
            <a:stCxn id="5" idx="3"/>
            <a:endCxn id="6" idx="1"/>
          </p:cNvCxnSpPr>
          <p:nvPr/>
        </p:nvCxnSpPr>
        <p:spPr>
          <a:xfrm>
            <a:off x="5585163" y="3594505"/>
            <a:ext cx="1075282" cy="15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7" idx="3"/>
            <a:endCxn id="8" idx="1"/>
          </p:cNvCxnSpPr>
          <p:nvPr/>
        </p:nvCxnSpPr>
        <p:spPr>
          <a:xfrm flipV="1">
            <a:off x="5275559" y="5385009"/>
            <a:ext cx="138488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47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35024" y="775454"/>
            <a:ext cx="77074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4000" dirty="0"/>
              <a:t>3. Clima familiar y estilos de crianza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75129" y="2225432"/>
            <a:ext cx="3778791" cy="369332"/>
          </a:xfrm>
          <a:prstGeom prst="rect">
            <a:avLst/>
          </a:prstGeom>
          <a:solidFill>
            <a:srgbClr val="CC3300"/>
          </a:solidFill>
        </p:spPr>
        <p:txBody>
          <a:bodyPr wrap="none">
            <a:spAutoFit/>
          </a:bodyPr>
          <a:lstStyle/>
          <a:p>
            <a:r>
              <a:rPr lang="es-EC" dirty="0"/>
              <a:t> Calidad del vínculo y las relaciones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347063" y="208693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smtClean="0"/>
              <a:t>Las </a:t>
            </a:r>
            <a:r>
              <a:rPr lang="es-EC" dirty="0"/>
              <a:t>relaciones con los padres es verdaderamente predictiva de un gran número de actitudes y </a:t>
            </a:r>
            <a:r>
              <a:rPr lang="es-EC" dirty="0" smtClean="0"/>
              <a:t>conductas.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575129" y="3505591"/>
            <a:ext cx="2249334" cy="369332"/>
          </a:xfrm>
          <a:prstGeom prst="rect">
            <a:avLst/>
          </a:prstGeom>
          <a:solidFill>
            <a:srgbClr val="CC3300"/>
          </a:solidFill>
        </p:spPr>
        <p:txBody>
          <a:bodyPr wrap="none">
            <a:spAutoFit/>
          </a:bodyPr>
          <a:lstStyle/>
          <a:p>
            <a:r>
              <a:rPr lang="es-EC" dirty="0"/>
              <a:t> Estilo de disciplina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347063" y="333685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 smtClean="0"/>
              <a:t>El </a:t>
            </a:r>
            <a:r>
              <a:rPr lang="es-EC" dirty="0"/>
              <a:t>estilo de disciplina, las reglas establecidas y las rutinas al interior de la </a:t>
            </a:r>
            <a:r>
              <a:rPr lang="es-EC" dirty="0" smtClean="0"/>
              <a:t>familia.</a:t>
            </a:r>
            <a:endParaRPr lang="es-EC" dirty="0"/>
          </a:p>
        </p:txBody>
      </p:sp>
      <p:sp>
        <p:nvSpPr>
          <p:cNvPr id="7" name="Rectángulo 6"/>
          <p:cNvSpPr/>
          <p:nvPr/>
        </p:nvSpPr>
        <p:spPr>
          <a:xfrm>
            <a:off x="5347063" y="45867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/>
              <a:t>En las familias con una buena comunicación los padres escuchan activamente, dándoles una señal de que lo que dicen es importante y valorado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75129" y="4785750"/>
            <a:ext cx="4192814" cy="646331"/>
          </a:xfrm>
          <a:prstGeom prst="rect">
            <a:avLst/>
          </a:prstGeom>
          <a:solidFill>
            <a:srgbClr val="CC3300"/>
          </a:solidFill>
        </p:spPr>
        <p:txBody>
          <a:bodyPr wrap="square">
            <a:spAutoFit/>
          </a:bodyPr>
          <a:lstStyle/>
          <a:p>
            <a:r>
              <a:rPr lang="es-EC" dirty="0"/>
              <a:t> Estilo de comunicación y resolución de conflictos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671536" y="5897174"/>
            <a:ext cx="6096000" cy="707886"/>
          </a:xfrm>
          <a:prstGeom prst="rect">
            <a:avLst/>
          </a:prstGeom>
          <a:solidFill>
            <a:srgbClr val="CC3300"/>
          </a:solidFill>
        </p:spPr>
        <p:txBody>
          <a:bodyPr>
            <a:spAutoFit/>
          </a:bodyPr>
          <a:lstStyle/>
          <a:p>
            <a:r>
              <a:rPr lang="es-EC" sz="2000" b="1" dirty="0"/>
              <a:t>las emociones ejercen una influencia directa en los procesos de aprendizaje.</a:t>
            </a:r>
          </a:p>
        </p:txBody>
      </p:sp>
    </p:spTree>
    <p:extLst>
      <p:ext uri="{BB962C8B-B14F-4D97-AF65-F5344CB8AC3E}">
        <p14:creationId xmlns:p14="http://schemas.microsoft.com/office/powerpoint/2010/main" val="426707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68731" y="916467"/>
            <a:ext cx="78856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i="0" cap="all" dirty="0" smtClean="0">
                <a:effectLst/>
                <a:latin typeface="Lato"/>
              </a:rPr>
              <a:t>LA FAMILIA, SOCIEDAD Y ENTORNO: LA INFLUENCIA DE LA SOCIEDAD EN EL DESARROLLO DE LOS NIÑOS</a:t>
            </a:r>
            <a:endParaRPr lang="es-EC" sz="2800" b="1" i="0" cap="all" dirty="0">
              <a:effectLst/>
              <a:latin typeface="Lato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76103" y="3105835"/>
            <a:ext cx="9157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0" i="0" dirty="0" smtClean="0">
                <a:effectLst/>
                <a:latin typeface="Lucida Grande"/>
              </a:rPr>
              <a:t>Todo ser humano se adapta desde la infancia a una serie de normas que la sociedad.</a:t>
            </a:r>
            <a:endParaRPr lang="es-EC" dirty="0"/>
          </a:p>
        </p:txBody>
      </p:sp>
      <p:sp>
        <p:nvSpPr>
          <p:cNvPr id="4" name="Rectángulo 3"/>
          <p:cNvSpPr/>
          <p:nvPr/>
        </p:nvSpPr>
        <p:spPr>
          <a:xfrm>
            <a:off x="1476102" y="3753059"/>
            <a:ext cx="8778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0" i="0" dirty="0" smtClean="0">
                <a:effectLst/>
                <a:latin typeface="Lucida Grande"/>
              </a:rPr>
              <a:t>La conducta del niño se va moldeando según sea su contacto con el resto de las instituciones sociales.</a:t>
            </a:r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1476102" y="4926764"/>
            <a:ext cx="9013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0" i="0" dirty="0" smtClean="0">
                <a:effectLst/>
                <a:latin typeface="Lucida Grande"/>
              </a:rPr>
              <a:t>Existen otras instancias sociales como la iglesia y los medios de comunicación que influyen en el desarrollo de los niños.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665886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563</Words>
  <Application>Microsoft Office PowerPoint</Application>
  <PresentationFormat>Panorámica</PresentationFormat>
  <Paragraphs>50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Lato</vt:lpstr>
      <vt:lpstr>Lucida Grande</vt:lpstr>
      <vt:lpstr>Open Sans</vt:lpstr>
      <vt:lpstr>Roboto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8</cp:revision>
  <dcterms:created xsi:type="dcterms:W3CDTF">2020-07-20T04:05:48Z</dcterms:created>
  <dcterms:modified xsi:type="dcterms:W3CDTF">2021-02-09T16:16:33Z</dcterms:modified>
</cp:coreProperties>
</file>