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4" r:id="rId4"/>
    <p:sldId id="257" r:id="rId5"/>
    <p:sldId id="258" r:id="rId6"/>
    <p:sldId id="259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Lora" pitchFamily="2" charset="0"/>
      <p:regular r:id="rId12"/>
    </p:embeddedFont>
    <p:embeddedFont>
      <p:font typeface="Source Sans Pro" panose="020B0503030403020204" pitchFamily="34" charset="0"/>
      <p:regular r:id="rId13"/>
      <p:bold r:id="rId14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9" y="6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0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498889"/>
            <a:ext cx="7468553" cy="1231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METODOLOGIA DE LA INVESTIGACIÓN</a:t>
            </a:r>
            <a:endParaRPr lang="en-US" sz="3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98984"/>
            <a:ext cx="9834443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Diseño de Investigación y Tipos de Alcance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433757"/>
            <a:ext cx="1295495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diseño de investigación es el plan general que guía el proceso, incluyendo el tipo de investigación, enfoque, técnica de recolección y plan de análisis.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837724" y="3967758"/>
            <a:ext cx="4213622" cy="209431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3"/>
          <p:cNvSpPr/>
          <p:nvPr/>
        </p:nvSpPr>
        <p:spPr>
          <a:xfrm>
            <a:off x="1047155" y="4386620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Exploratoria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047155" y="4820245"/>
            <a:ext cx="3794760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temas poco conocidos, busca generar preguntas o hipótesis. Es flexible y no busca conclusiones definitivas.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47155" y="5950982"/>
            <a:ext cx="3794760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Ejemplo: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Impacto emocional de la IA en adolescentes.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208389" y="3653552"/>
            <a:ext cx="4213622" cy="209431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9" name="Text 7"/>
          <p:cNvSpPr/>
          <p:nvPr/>
        </p:nvSpPr>
        <p:spPr>
          <a:xfrm>
            <a:off x="5417820" y="4072414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Descriptiva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5417820" y="4506039"/>
            <a:ext cx="3794760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Caracteriza un fenómeno o situación sin explicar causas. Proporciona un retrato detallado.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17820" y="5636776"/>
            <a:ext cx="3794760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Ejemplo: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Consumo de frutas en estudiantes universitarios.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9579054" y="3339465"/>
            <a:ext cx="4213622" cy="209431"/>
          </a:xfrm>
          <a:prstGeom prst="roundRect">
            <a:avLst>
              <a:gd name="adj" fmla="val 1500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Text 11"/>
          <p:cNvSpPr/>
          <p:nvPr/>
        </p:nvSpPr>
        <p:spPr>
          <a:xfrm>
            <a:off x="9788485" y="3758327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Correlacional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9788485" y="4191953"/>
            <a:ext cx="3794760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Identifica la relación entre variables sin establecer causalidad. Permite predecir comportamientos.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788485" y="5322689"/>
            <a:ext cx="3794760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Ejemplo: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Relación entre uso del celular y rendimiento académico.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D65BB3-BDE2-D9AE-1961-0CE2F0C99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04536"/>
              </p:ext>
            </p:extLst>
          </p:nvPr>
        </p:nvGraphicFramePr>
        <p:xfrm>
          <a:off x="2506567" y="1473200"/>
          <a:ext cx="9822892" cy="52832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455723">
                  <a:extLst>
                    <a:ext uri="{9D8B030D-6E8A-4147-A177-3AD203B41FA5}">
                      <a16:colId xmlns:a16="http://schemas.microsoft.com/office/drawing/2014/main" val="1558746165"/>
                    </a:ext>
                  </a:extLst>
                </a:gridCol>
                <a:gridCol w="2455723">
                  <a:extLst>
                    <a:ext uri="{9D8B030D-6E8A-4147-A177-3AD203B41FA5}">
                      <a16:colId xmlns:a16="http://schemas.microsoft.com/office/drawing/2014/main" val="286149991"/>
                    </a:ext>
                  </a:extLst>
                </a:gridCol>
                <a:gridCol w="2455723">
                  <a:extLst>
                    <a:ext uri="{9D8B030D-6E8A-4147-A177-3AD203B41FA5}">
                      <a16:colId xmlns:a16="http://schemas.microsoft.com/office/drawing/2014/main" val="210875863"/>
                    </a:ext>
                  </a:extLst>
                </a:gridCol>
                <a:gridCol w="2455723">
                  <a:extLst>
                    <a:ext uri="{9D8B030D-6E8A-4147-A177-3AD203B41FA5}">
                      <a16:colId xmlns:a16="http://schemas.microsoft.com/office/drawing/2014/main" val="642687782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Tipo </a:t>
                      </a: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abic Typesetting" panose="020F0502020204030204" pitchFamily="66" charset="-78"/>
                        </a:rPr>
                        <a:t>de</a:t>
                      </a: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 investigación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Finalidad principal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Técnicas comunes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Relación entre variables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776293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Exploratoria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Investigar temas poco conocidos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Entrevistas, observación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No se buscan relaciones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18382012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Descriptiva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Caracterizar un fenómeno o grupo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Encuestas, observación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No se analiza relación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809706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Correlacional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Establecer relaciones entre variables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Cuestionarios, estadística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400" kern="1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ldhabi" panose="020F0502020204030204" pitchFamily="2" charset="-78"/>
                        </a:rPr>
                        <a:t>Sí, pero sin causalidad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1952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54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556748"/>
            <a:ext cx="8635246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¿Qué es un Enfoque de Investigación?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3591520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 enfoque de investigación es la manera en que se estructura la obtención y análisis de la información en un estudio. Existen tres tipos principales: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837724" y="4162187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3"/>
          <p:cNvSpPr/>
          <p:nvPr/>
        </p:nvSpPr>
        <p:spPr>
          <a:xfrm>
            <a:off x="925532" y="4213027"/>
            <a:ext cx="295632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518404" y="4234101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Cuantitativo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518404" y="4667726"/>
            <a:ext cx="346305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basa en datos numéricos y busca medir y generalizar resultados.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243274" y="4162187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9" name="Text 7"/>
          <p:cNvSpPr/>
          <p:nvPr/>
        </p:nvSpPr>
        <p:spPr>
          <a:xfrm>
            <a:off x="5331083" y="4213027"/>
            <a:ext cx="295632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5923955" y="4234101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Cualitativo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5923955" y="4667726"/>
            <a:ext cx="3463052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enfoca en datos no numéricos para comprender fenómenos sociales o personales.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9648825" y="4162187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Text 11"/>
          <p:cNvSpPr/>
          <p:nvPr/>
        </p:nvSpPr>
        <p:spPr>
          <a:xfrm>
            <a:off x="9736634" y="4213027"/>
            <a:ext cx="295632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10329505" y="4234101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Mixto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10329505" y="4667726"/>
            <a:ext cx="3463171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Combina ambos enfoques para un análisis más enriquecido.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272421"/>
            <a:ext cx="7468553" cy="1231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Enfoques Cuantitativo y Cualitativo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837724" y="3027759"/>
            <a:ext cx="2957036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Enfoque Cuantitativo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837724" y="3606879"/>
            <a:ext cx="3478768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Utiliza datos numéricos, instrumentos estandarizados y busca medir, probar hipótesis y generalizar resultados. Es estructurado y secuencial.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37724" y="5135523"/>
            <a:ext cx="3478768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Ejemplos: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Encuestas cerradas, estudios estadísticos de población.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37724" y="5878830"/>
            <a:ext cx="3478768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Técnicas: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Encuestas, cuestionarios cerrados, experimentos.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835128" y="3027759"/>
            <a:ext cx="2957036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Enfoque Cualitativo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835128" y="3606879"/>
            <a:ext cx="3478768" cy="1675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Emplea datos no numéricos (palabras, imágenes) para comprender fenómenos sociales o personales. Es flexible, exploratorio y no busca generalizar.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835128" y="5470565"/>
            <a:ext cx="3478768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Ejemplos: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Entrevistas a profundidad, grupos focales.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835128" y="6213872"/>
            <a:ext cx="3478768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Técnicas: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Entrevistas abiertas, análisis de discursos.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2698" y="434935"/>
            <a:ext cx="5252918" cy="465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Enfoque Mixto y Comparación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632698" y="1295400"/>
            <a:ext cx="2233017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Enfoque Mixto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632698" y="1732717"/>
            <a:ext cx="5114449" cy="506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Combina lo cuantitativo y lo cualitativo para enriquecer el análisis de los fenómenos, integrando análisis estadístico y comprensión contextual.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32698" y="2381250"/>
            <a:ext cx="5114449" cy="506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Ejemplo:</a:t>
            </a: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Encuesta con preguntas cerradas (cuantitativo) y entrevistas (cualitativo).</a:t>
            </a:r>
            <a:endParaRPr lang="en-US" sz="1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8" y="3065383"/>
            <a:ext cx="5114449" cy="511444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140529" y="949025"/>
            <a:ext cx="2730103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Comparación de Enfoques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140529" y="1752481"/>
            <a:ext cx="7864673" cy="1389698"/>
          </a:xfrm>
          <a:prstGeom prst="roundRect">
            <a:avLst>
              <a:gd name="adj" fmla="val 170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9" name="Shape 6"/>
          <p:cNvSpPr/>
          <p:nvPr/>
        </p:nvSpPr>
        <p:spPr>
          <a:xfrm>
            <a:off x="6148149" y="1760101"/>
            <a:ext cx="7849433" cy="45815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0" name="Text 7"/>
          <p:cNvSpPr/>
          <p:nvPr/>
        </p:nvSpPr>
        <p:spPr>
          <a:xfrm>
            <a:off x="6306503" y="1862614"/>
            <a:ext cx="124979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Datos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880152" y="1862614"/>
            <a:ext cx="163841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Números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9842421" y="1862614"/>
            <a:ext cx="2030968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Palabras, imágenes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2197239" y="1862614"/>
            <a:ext cx="164222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Ambos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6148149" y="2218253"/>
            <a:ext cx="7849433" cy="45815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5" name="Text 12"/>
          <p:cNvSpPr/>
          <p:nvPr/>
        </p:nvSpPr>
        <p:spPr>
          <a:xfrm>
            <a:off x="6306503" y="2320766"/>
            <a:ext cx="124979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Propósito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7880152" y="2320766"/>
            <a:ext cx="163841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Medir y generalizar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9842421" y="2320766"/>
            <a:ext cx="2030968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Comprender y profundizar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12197239" y="2320766"/>
            <a:ext cx="164222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Integrar y complementar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6148149" y="2676406"/>
            <a:ext cx="7849433" cy="45815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20" name="Text 17"/>
          <p:cNvSpPr/>
          <p:nvPr/>
        </p:nvSpPr>
        <p:spPr>
          <a:xfrm>
            <a:off x="6306503" y="2778919"/>
            <a:ext cx="124979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Análisis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7880152" y="2778919"/>
            <a:ext cx="163841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Estadístico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9842421" y="2778919"/>
            <a:ext cx="2030968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Interpretativo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12197239" y="2778919"/>
            <a:ext cx="164222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Combinado</a:t>
            </a:r>
            <a:endParaRPr lang="en-US" sz="1200" dirty="0"/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5A7780F5-AA9C-E75E-A599-CFFFE9224CC6}"/>
              </a:ext>
            </a:extLst>
          </p:cNvPr>
          <p:cNvSpPr/>
          <p:nvPr/>
        </p:nvSpPr>
        <p:spPr>
          <a:xfrm>
            <a:off x="6272407" y="1363790"/>
            <a:ext cx="124979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</a:rPr>
              <a:t>ELEMENTO</a:t>
            </a:r>
            <a:endParaRPr lang="en-US" sz="1200" b="1" dirty="0"/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BD5234B5-DDB0-DE4C-242C-7BEA3F9B7C1E}"/>
              </a:ext>
            </a:extLst>
          </p:cNvPr>
          <p:cNvSpPr/>
          <p:nvPr/>
        </p:nvSpPr>
        <p:spPr>
          <a:xfrm>
            <a:off x="7880152" y="1363789"/>
            <a:ext cx="124979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</a:rPr>
              <a:t>CUANTITATIVO</a:t>
            </a:r>
            <a:endParaRPr lang="en-US" sz="1200" b="1" dirty="0"/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41DE5F9B-5F8E-0C82-710B-20E1AF5CF914}"/>
              </a:ext>
            </a:extLst>
          </p:cNvPr>
          <p:cNvSpPr/>
          <p:nvPr/>
        </p:nvSpPr>
        <p:spPr>
          <a:xfrm>
            <a:off x="9795611" y="1365135"/>
            <a:ext cx="124979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</a:rPr>
              <a:t>CUALITATIVO</a:t>
            </a:r>
            <a:endParaRPr lang="en-US" sz="1200" b="1" dirty="0"/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73981C32-129D-E9C7-E12F-00C525B3B2BC}"/>
              </a:ext>
            </a:extLst>
          </p:cNvPr>
          <p:cNvSpPr/>
          <p:nvPr/>
        </p:nvSpPr>
        <p:spPr>
          <a:xfrm>
            <a:off x="12172596" y="1355682"/>
            <a:ext cx="1249799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</a:rPr>
              <a:t>MIXTO</a:t>
            </a:r>
            <a:endParaRPr lang="en-US" sz="1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13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9982" y="3089434"/>
            <a:ext cx="6252924" cy="595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Variables en la Investigación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809982" y="3988713"/>
            <a:ext cx="13010436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Una variable es una característica, propiedad o condición que puede medirse, observarse y cambiar en un estudio de investigación.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809982" y="4742855"/>
            <a:ext cx="28590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Según su Función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809982" y="5302568"/>
            <a:ext cx="6258163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Independiente (VI):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Manipulada o considerada causa (ej. Horas de uso del celular).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809982" y="6021348"/>
            <a:ext cx="6258163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Dependiente (VD):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Observada o medida como efecto (ej. Rendimiento académico).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809982" y="6740128"/>
            <a:ext cx="625816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Interviniente: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Afecta la relación entre VI y VD (ej. Nivel de estrés).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569875" y="4742855"/>
            <a:ext cx="28590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Según su Naturaleza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7569875" y="5302568"/>
            <a:ext cx="625816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Cuantitativa: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Se expresa en números (ej. Edad, ingresos).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569875" y="5697379"/>
            <a:ext cx="625816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Discreta: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Valores enteros (ej. Número de hijos).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7569875" y="6092190"/>
            <a:ext cx="625816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Continua: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Infinitos valores (ej. Peso, estatura).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7569875" y="6487001"/>
            <a:ext cx="625816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Cualitativa: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Describe cualidades o categorías (ej. Género).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7569875" y="6881813"/>
            <a:ext cx="625816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Nominal: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Sin orden lógico (ej. Color de ojos).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7569875" y="7276624"/>
            <a:ext cx="6258163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550"/>
              </a:lnSpc>
              <a:buSzPct val="100000"/>
              <a:buChar char="•"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Ordinal:</a:t>
            </a: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Con orden (ej. Nivel educativo).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11367"/>
            <a:ext cx="9822180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Población, Muestra y Recolección de Datos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550795"/>
            <a:ext cx="2957036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Población y Muestra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37724" y="3129915"/>
            <a:ext cx="6221968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Población: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Conjunto total de elementos a estudiar (ej. Todos los estudiantes de 3ro de bachillerato de una ciudad).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37724" y="3988475"/>
            <a:ext cx="6221968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Muestra: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Subgrupo representativo de la población (ej. 100 estudiantes de 3 colegios).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37724" y="4847034"/>
            <a:ext cx="6221968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Probabilístico: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Todos tienen la misma posibilidad de ser seleccionados.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37724" y="5590342"/>
            <a:ext cx="622196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 probabilístico:</a:t>
            </a: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Selección por conveniencia o criterio.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578328" y="2550795"/>
            <a:ext cx="3350776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Técnicas de Recolección</a:t>
            </a:r>
            <a:endParaRPr lang="en-US" sz="2300" dirty="0"/>
          </a:p>
        </p:txBody>
      </p:sp>
      <p:sp>
        <p:nvSpPr>
          <p:cNvPr id="9" name="Shape 7"/>
          <p:cNvSpPr/>
          <p:nvPr/>
        </p:nvSpPr>
        <p:spPr>
          <a:xfrm>
            <a:off x="7578328" y="3156109"/>
            <a:ext cx="6221968" cy="3426381"/>
          </a:xfrm>
          <a:prstGeom prst="roundRect">
            <a:avLst>
              <a:gd name="adj" fmla="val 91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0" name="Shape 8"/>
          <p:cNvSpPr/>
          <p:nvPr/>
        </p:nvSpPr>
        <p:spPr>
          <a:xfrm>
            <a:off x="7585948" y="3163729"/>
            <a:ext cx="6206728" cy="60150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9"/>
          <p:cNvSpPr/>
          <p:nvPr/>
        </p:nvSpPr>
        <p:spPr>
          <a:xfrm>
            <a:off x="7795379" y="3296960"/>
            <a:ext cx="143934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Encuesta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661208" y="3296960"/>
            <a:ext cx="143553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Cuantitativo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1523226" y="3296960"/>
            <a:ext cx="20600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Cuestionario cerrado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585948" y="3765233"/>
            <a:ext cx="6206728" cy="93654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5" name="Text 13"/>
          <p:cNvSpPr/>
          <p:nvPr/>
        </p:nvSpPr>
        <p:spPr>
          <a:xfrm>
            <a:off x="7795379" y="3898463"/>
            <a:ext cx="1439347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Entrevista abierta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661208" y="3898463"/>
            <a:ext cx="143553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Cualitativo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523226" y="3898463"/>
            <a:ext cx="20600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Guía de preguntas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585948" y="4701778"/>
            <a:ext cx="6206728" cy="93654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9" name="Text 17"/>
          <p:cNvSpPr/>
          <p:nvPr/>
        </p:nvSpPr>
        <p:spPr>
          <a:xfrm>
            <a:off x="7795379" y="4835009"/>
            <a:ext cx="143934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Grupo focal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661208" y="4835009"/>
            <a:ext cx="143553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Cualitativo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1523226" y="4835009"/>
            <a:ext cx="2060019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Dinámica con moderador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585948" y="5638324"/>
            <a:ext cx="6206728" cy="93654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23" name="Text 21"/>
          <p:cNvSpPr/>
          <p:nvPr/>
        </p:nvSpPr>
        <p:spPr>
          <a:xfrm>
            <a:off x="7795379" y="5771555"/>
            <a:ext cx="1439347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Análisis documental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661208" y="5771555"/>
            <a:ext cx="143553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Ambos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1523226" y="5771555"/>
            <a:ext cx="206001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Revisión de fuentes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097881"/>
            <a:ext cx="8624888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Análisis de Resultados y Conclusiones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3132653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análisis de resultados es crucial para interpretar los datos obtenidos y responder a las preguntas de investigación.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837724" y="3703320"/>
            <a:ext cx="4178618" cy="1857613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3"/>
          <p:cNvSpPr/>
          <p:nvPr/>
        </p:nvSpPr>
        <p:spPr>
          <a:xfrm>
            <a:off x="1047155" y="3912751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Cuantitativo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047155" y="4346377"/>
            <a:ext cx="3759756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Análisis estadístico con tablas, gráficos, porcentajes y medias. Programas como Excel, SPSS, R.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225772" y="3703320"/>
            <a:ext cx="4178737" cy="1857613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6"/>
          <p:cNvSpPr/>
          <p:nvPr/>
        </p:nvSpPr>
        <p:spPr>
          <a:xfrm>
            <a:off x="5435203" y="3912751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Cualitativo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5435203" y="4346377"/>
            <a:ext cx="3759875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Identificación de patrones, categorías y temas. Uso de codificación y análisis interpretativo. Herramientas como Atlas.ti.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9613940" y="3703320"/>
            <a:ext cx="4178737" cy="1857613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9"/>
          <p:cNvSpPr/>
          <p:nvPr/>
        </p:nvSpPr>
        <p:spPr>
          <a:xfrm>
            <a:off x="9823371" y="3912751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Mixto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9823371" y="4346377"/>
            <a:ext cx="3759875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Análisis separado de ambos tipos de datos, seguido de triangulación de resultados para una comprensión integral.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37724" y="5796558"/>
            <a:ext cx="1295495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elección del enfoque y diseño metodológico adecuados es fundamental para la validez y profundidad de cualquier investigación.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754</Words>
  <Application>Microsoft Office PowerPoint</Application>
  <PresentationFormat>Personalizado</PresentationFormat>
  <Paragraphs>118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Source Sans Pro</vt:lpstr>
      <vt:lpstr>Arial</vt:lpstr>
      <vt:lpstr>Lora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Mely Guevara</cp:lastModifiedBy>
  <cp:revision>2</cp:revision>
  <dcterms:created xsi:type="dcterms:W3CDTF">2025-07-06T12:59:57Z</dcterms:created>
  <dcterms:modified xsi:type="dcterms:W3CDTF">2025-07-06T13:13:21Z</dcterms:modified>
</cp:coreProperties>
</file>