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DM Sans" panose="020B0604020202020204" charset="0"/>
      <p:regular r:id="rId12"/>
    </p:embeddedFont>
    <p:embeddedFont>
      <p:font typeface="Libre Baskerville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0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0950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Introducción al </a:t>
            </a:r>
            <a:r>
              <a:rPr lang="en-US" sz="445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Emprendimiento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098202"/>
            <a:ext cx="7556421" cy="3548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850"/>
              </a:lnSpc>
              <a:buNone/>
            </a:pP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Se </a:t>
            </a:r>
            <a:r>
              <a:rPr lang="en-US" sz="2400" dirty="0" err="1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analizará</a:t>
            </a:r>
            <a:r>
              <a:rPr lang="en-US" sz="2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la conexión intrínseca entre creatividad, innovación y el espíritu emprendedor, destacando la importancia de este último en diversas áreas del conocimiento. Prepárense para descubrir cómo sus habilidades lingüísticas y literarias pueden transformarse en proyectos innovadores y exitosos.</a:t>
            </a:r>
            <a:endParaRPr lang="en-US" sz="2400" dirty="0"/>
          </a:p>
        </p:txBody>
      </p:sp>
      <p:sp>
        <p:nvSpPr>
          <p:cNvPr id="5" name="Shape 2"/>
          <p:cNvSpPr/>
          <p:nvPr/>
        </p:nvSpPr>
        <p:spPr>
          <a:xfrm>
            <a:off x="793790" y="691860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270040" y="6901696"/>
            <a:ext cx="239506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928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¿Qué es el Emprendimiento? Definiciones Clave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53822"/>
            <a:ext cx="48884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Definiciones de Emprendimiento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4966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emprendimiento se entiende como un proceso dinámico y una mentalidad proactiva, tal como lo define Mario Uribe Macías en su obra "Emprendimiento y Empresarismo". No se limita a la creación de empresas, sino que implica la identificación de oportunidades, la movilización de recursos y la gestión de riesgos para generar valor.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2953822"/>
            <a:ext cx="42772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Emprendedor vs. Empresario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534966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 crucial diferenciar entre emprendedor y empresario. El emprendedor es el visionario que identifica una necesidad y crea una solución innovadora, mientras que el empresario se enfoca en la gestión y el crecimiento de una empresa ya establecida. Ambos roles son complementarios y esenciales en el mundo de los negocios.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617160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emprendimiento es una aventura que requiere pasión, perseverancia y una visión clara. Al comprender las definiciones clave y diferenciar los roles, los estudiantes estarán mejor preparados para identificar sus propias fortalezas y el camino que desean seguir.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3545" y="916186"/>
            <a:ext cx="12815173" cy="663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Tipos de Emprendimiento: Una Visión General</a:t>
            </a:r>
            <a:endParaRPr lang="en-US" sz="4150" dirty="0"/>
          </a:p>
        </p:txBody>
      </p:sp>
      <p:sp>
        <p:nvSpPr>
          <p:cNvPr id="3" name="Shape 1"/>
          <p:cNvSpPr/>
          <p:nvPr/>
        </p:nvSpPr>
        <p:spPr>
          <a:xfrm>
            <a:off x="743545" y="2004893"/>
            <a:ext cx="6465451" cy="1918811"/>
          </a:xfrm>
          <a:prstGeom prst="roundRect">
            <a:avLst>
              <a:gd name="adj" fmla="val 465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63573" y="2224921"/>
            <a:ext cx="3678674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Necesidad vs. Oportunidad</a:t>
            </a:r>
            <a:endParaRPr lang="en-US" sz="2050" dirty="0"/>
          </a:p>
        </p:txBody>
      </p:sp>
      <p:sp>
        <p:nvSpPr>
          <p:cNvPr id="5" name="Text 3"/>
          <p:cNvSpPr/>
          <p:nvPr/>
        </p:nvSpPr>
        <p:spPr>
          <a:xfrm>
            <a:off x="963573" y="2684264"/>
            <a:ext cx="6025396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emprendimiento puede surgir por necesidad, como una respuesta a la falta de empleo, o por oportunidad, identificando una demanda insatisfecha en el mercado.</a:t>
            </a:r>
            <a:endParaRPr lang="en-US" sz="1650" dirty="0"/>
          </a:p>
        </p:txBody>
      </p:sp>
      <p:sp>
        <p:nvSpPr>
          <p:cNvPr id="6" name="Shape 4"/>
          <p:cNvSpPr/>
          <p:nvPr/>
        </p:nvSpPr>
        <p:spPr>
          <a:xfrm>
            <a:off x="7421404" y="2004893"/>
            <a:ext cx="6465451" cy="1918811"/>
          </a:xfrm>
          <a:prstGeom prst="roundRect">
            <a:avLst>
              <a:gd name="adj" fmla="val 465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41431" y="2224921"/>
            <a:ext cx="4345900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Social: Impacto y Sostenibilidad</a:t>
            </a:r>
            <a:endParaRPr lang="en-US" sz="2050" dirty="0"/>
          </a:p>
        </p:txBody>
      </p:sp>
      <p:sp>
        <p:nvSpPr>
          <p:cNvPr id="8" name="Text 6"/>
          <p:cNvSpPr/>
          <p:nvPr/>
        </p:nvSpPr>
        <p:spPr>
          <a:xfrm>
            <a:off x="7641431" y="2684264"/>
            <a:ext cx="6025396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Busca generar un impacto positivo en la sociedad, resolviendo problemas sociales o ambientales de manera sostenible.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743545" y="4136112"/>
            <a:ext cx="6465451" cy="1918811"/>
          </a:xfrm>
          <a:prstGeom prst="roundRect">
            <a:avLst>
              <a:gd name="adj" fmla="val 465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3573" y="4356140"/>
            <a:ext cx="4902160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Corporativo (Intraemprendimiento)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963573" y="4815483"/>
            <a:ext cx="6025396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Fomenta la innovación dentro de una empresa ya existente, permitiendo a los empleados desarrollar nuevas ideas y proyectos.</a:t>
            </a:r>
            <a:endParaRPr lang="en-US" sz="1650" dirty="0"/>
          </a:p>
        </p:txBody>
      </p:sp>
      <p:sp>
        <p:nvSpPr>
          <p:cNvPr id="12" name="Shape 10"/>
          <p:cNvSpPr/>
          <p:nvPr/>
        </p:nvSpPr>
        <p:spPr>
          <a:xfrm>
            <a:off x="7421404" y="4136112"/>
            <a:ext cx="6465451" cy="1918811"/>
          </a:xfrm>
          <a:prstGeom prst="roundRect">
            <a:avLst>
              <a:gd name="adj" fmla="val 4651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41431" y="4356140"/>
            <a:ext cx="3210639" cy="3319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Innovador/Tecnológico</a:t>
            </a:r>
            <a:endParaRPr lang="en-US" sz="2050" dirty="0"/>
          </a:p>
        </p:txBody>
      </p:sp>
      <p:sp>
        <p:nvSpPr>
          <p:cNvPr id="14" name="Text 12"/>
          <p:cNvSpPr/>
          <p:nvPr/>
        </p:nvSpPr>
        <p:spPr>
          <a:xfrm>
            <a:off x="7641431" y="4815483"/>
            <a:ext cx="6025396" cy="679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Se basa en la creación de productos o servicios innovadores, a menudo utilizando tecnología de vanguardia.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743545" y="6293882"/>
            <a:ext cx="13143309" cy="1019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Conocer los diferentes tipos de emprendimiento permite a los estudiantes identificar el que mejor se alinea con sus intereses, habilidades y valores. Cada tipo presenta sus propios desafíos y oportunidades, pero todos comparten el potencial de generar un impacto significativo.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106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006" y="2696885"/>
            <a:ext cx="11131629" cy="5526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Emprendimiento en el Sector Cultural y Creativo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06" y="3514844"/>
            <a:ext cx="884277" cy="10610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8554" y="3691652"/>
            <a:ext cx="3040975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Editoriales Independientes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8554" y="4074081"/>
            <a:ext cx="12242840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Publicación de obras literarias de autores emergentes o de nicho, ofreciendo una alternativa a las grandes editoriales.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06" y="4575929"/>
            <a:ext cx="884277" cy="10610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8554" y="4752737"/>
            <a:ext cx="3777972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Plataformas de Contenido Digital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8554" y="5135166"/>
            <a:ext cx="12242840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Creación de blogs, revistas online o podcasts especializados en literatura, lengua o cultura.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06" y="5637014"/>
            <a:ext cx="884277" cy="10610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8554" y="5813822"/>
            <a:ext cx="3822144" cy="2763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Servicios de Corrección y Edición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8554" y="6196251"/>
            <a:ext cx="12242840" cy="2828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Ofrecimiento de servicios profesionales de corrección de estilo, edición y traducción para autores y empresas.</a:t>
            </a:r>
            <a:endParaRPr lang="en-US" sz="1350" dirty="0"/>
          </a:p>
        </p:txBody>
      </p:sp>
      <p:sp>
        <p:nvSpPr>
          <p:cNvPr id="13" name="Text 7"/>
          <p:cNvSpPr/>
          <p:nvPr/>
        </p:nvSpPr>
        <p:spPr>
          <a:xfrm>
            <a:off x="619006" y="6897052"/>
            <a:ext cx="13392388" cy="848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sector cultural y creativo ofrece un terreno fértil para el emprendimiento, con numerosas oportunidades para aplicar los conocimientos y habilidades adquiridos en la carrera de lengua y literatura. Sin embargo, también presenta desafíos específicos, como la competencia, la financiación y la adaptación a las nuevas tecnologías.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64845" y="528161"/>
            <a:ext cx="7814310" cy="11872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Teorías del Emprendimiento: Un Recorrido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878562" y="2000369"/>
            <a:ext cx="22860" cy="4575334"/>
          </a:xfrm>
          <a:prstGeom prst="roundRect">
            <a:avLst>
              <a:gd name="adj" fmla="val 349038"/>
            </a:avLst>
          </a:prstGeom>
          <a:solidFill>
            <a:srgbClr val="DDD3BA"/>
          </a:solidFill>
          <a:ln/>
        </p:spPr>
      </p:sp>
      <p:sp>
        <p:nvSpPr>
          <p:cNvPr id="5" name="Shape 2"/>
          <p:cNvSpPr/>
          <p:nvPr/>
        </p:nvSpPr>
        <p:spPr>
          <a:xfrm>
            <a:off x="1069419" y="2416373"/>
            <a:ext cx="569833" cy="22860"/>
          </a:xfrm>
          <a:prstGeom prst="roundRect">
            <a:avLst>
              <a:gd name="adj" fmla="val 349038"/>
            </a:avLst>
          </a:prstGeom>
          <a:solidFill>
            <a:srgbClr val="DDD3BA"/>
          </a:solidFill>
          <a:ln/>
        </p:spPr>
      </p:sp>
      <p:sp>
        <p:nvSpPr>
          <p:cNvPr id="6" name="Shape 3"/>
          <p:cNvSpPr/>
          <p:nvPr/>
        </p:nvSpPr>
        <p:spPr>
          <a:xfrm>
            <a:off x="664845" y="2214086"/>
            <a:ext cx="427434" cy="427434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36104" y="2249745"/>
            <a:ext cx="284917" cy="356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828443" y="2190274"/>
            <a:ext cx="4475202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Empresario Innovador (Schumpeter)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1828443" y="2601039"/>
            <a:ext cx="6650712" cy="60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emprendedor como fuerza disruptiva que introduce innovaciones en el mercado.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1069419" y="4004786"/>
            <a:ext cx="569833" cy="22860"/>
          </a:xfrm>
          <a:prstGeom prst="roundRect">
            <a:avLst>
              <a:gd name="adj" fmla="val 349038"/>
            </a:avLst>
          </a:prstGeom>
          <a:solidFill>
            <a:srgbClr val="DDD3BA"/>
          </a:solidFill>
          <a:ln/>
        </p:spPr>
      </p:sp>
      <p:sp>
        <p:nvSpPr>
          <p:cNvPr id="11" name="Shape 8"/>
          <p:cNvSpPr/>
          <p:nvPr/>
        </p:nvSpPr>
        <p:spPr>
          <a:xfrm>
            <a:off x="664845" y="3802499"/>
            <a:ext cx="427434" cy="427434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36104" y="3838158"/>
            <a:ext cx="284917" cy="356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1828443" y="3778687"/>
            <a:ext cx="3417570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Alerta Empresarial (Kirzner)</a:t>
            </a:r>
            <a:endParaRPr lang="en-US" sz="1850" dirty="0"/>
          </a:p>
        </p:txBody>
      </p:sp>
      <p:sp>
        <p:nvSpPr>
          <p:cNvPr id="14" name="Text 11"/>
          <p:cNvSpPr/>
          <p:nvPr/>
        </p:nvSpPr>
        <p:spPr>
          <a:xfrm>
            <a:off x="1828443" y="4189452"/>
            <a:ext cx="6650712" cy="60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emprendedor como descubridor de oportunidades inadvertidas por otros.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1069419" y="5593199"/>
            <a:ext cx="569833" cy="22860"/>
          </a:xfrm>
          <a:prstGeom prst="roundRect">
            <a:avLst>
              <a:gd name="adj" fmla="val 349038"/>
            </a:avLst>
          </a:prstGeom>
          <a:solidFill>
            <a:srgbClr val="DDD3BA"/>
          </a:solidFill>
          <a:ln/>
        </p:spPr>
      </p:sp>
      <p:sp>
        <p:nvSpPr>
          <p:cNvPr id="16" name="Shape 13"/>
          <p:cNvSpPr/>
          <p:nvPr/>
        </p:nvSpPr>
        <p:spPr>
          <a:xfrm>
            <a:off x="664845" y="5390912"/>
            <a:ext cx="427434" cy="427434"/>
          </a:xfrm>
          <a:prstGeom prst="roundRect">
            <a:avLst>
              <a:gd name="adj" fmla="val 18667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36104" y="5426571"/>
            <a:ext cx="284917" cy="356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5"/>
          <p:cNvSpPr/>
          <p:nvPr/>
        </p:nvSpPr>
        <p:spPr>
          <a:xfrm>
            <a:off x="1828443" y="5367099"/>
            <a:ext cx="2884408" cy="2968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Recursos y Capacidades</a:t>
            </a:r>
            <a:endParaRPr lang="en-US" sz="1850" dirty="0"/>
          </a:p>
        </p:txBody>
      </p:sp>
      <p:sp>
        <p:nvSpPr>
          <p:cNvPr id="19" name="Text 16"/>
          <p:cNvSpPr/>
          <p:nvPr/>
        </p:nvSpPr>
        <p:spPr>
          <a:xfrm>
            <a:off x="1828443" y="5777865"/>
            <a:ext cx="6650712" cy="607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éxito emprendedor depende de la posesión y gestión de recursos valiosos.</a:t>
            </a:r>
            <a:endParaRPr lang="en-US" sz="1450" dirty="0"/>
          </a:p>
        </p:txBody>
      </p:sp>
      <p:sp>
        <p:nvSpPr>
          <p:cNvPr id="20" name="Text 17"/>
          <p:cNvSpPr/>
          <p:nvPr/>
        </p:nvSpPr>
        <p:spPr>
          <a:xfrm>
            <a:off x="664844" y="6789420"/>
            <a:ext cx="11415993" cy="9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Comprender las teorías del emprendimiento proporciona un marco conceptual para analizar y comprender el fenómeno emprendedor. Cada teoría ofrece una perspectiva diferente sobre los factores que influyen en el éxito o el fracaso de un emprendimiento.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5073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La Teoría de Uribe Macías: Emprendimiento y Empresarismo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35273"/>
            <a:ext cx="37745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Fundamentos de la Teoría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71641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teoría de Uribe Macías destaca la importancia de la innovación y la creatividad en el proceso emprendedor. El emprendedor debe ser capaz de identificar necesidades, generar ideas originales y convertirlas en soluciones innovadoras.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1352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Aplicación Práctica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371641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teoría se aplica a través de casos de estudio, analizando emprendimientos exitosos y fracasados para identificar los factores clave que influyen en su desempeño. Se busca comprender cómo la innovación y la creatividad pueden generar valor y diferenciación en el mercado.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990153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teoría de Uribe Macías ofrece una perspectiva integral sobre el emprendimiento, que combina aspectos teóricos y prácticos. Al comprender sus fundamentos y aplicaciones, los estudiantes estarán mejor preparados para desarrollar sus propios proyectos emprendedores.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3512" y="556736"/>
            <a:ext cx="7729776" cy="1893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Casos de Estudio: Emprendedores en el Mundo de las Letras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512" y="2753558"/>
            <a:ext cx="505063" cy="50506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3512" y="3460552"/>
            <a:ext cx="2374583" cy="631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Libros del Asteroide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6193512" y="4213027"/>
            <a:ext cx="2374583" cy="1939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Editorial española independiente que publica obras literarias de calidad, rescatando autores olvidados o poco conocidos.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109" y="2753558"/>
            <a:ext cx="505063" cy="50506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71109" y="3460552"/>
            <a:ext cx="2374583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Medium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8871109" y="3897392"/>
            <a:ext cx="2374583" cy="1939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Plataforma de publicación online donde escritores pueden compartir sus ideas y conectar con una audiencia global.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8705" y="2753558"/>
            <a:ext cx="505063" cy="50506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8705" y="3460552"/>
            <a:ext cx="2374583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Duolingo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11548705" y="3897392"/>
            <a:ext cx="2374583" cy="1939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Startup de tecnología educativa que ofrece cursos de idiomas online, utilizando métodos gamificados y personalizados.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6193512" y="6379845"/>
            <a:ext cx="7729776" cy="12930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Estos casos de estudio ilustran cómo el emprendimiento puede florecer en el mundo de las letras, ya sea a través de la publicación de obras literarias, la creación de plataformas de contenido digital o el desarrollo de soluciones innovadoras para el aprendizaje de idiomas.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987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Herramientas para Emprender: Desde la Idea al Plan de Negocio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441502"/>
            <a:ext cx="4120753" cy="226814"/>
          </a:xfrm>
          <a:prstGeom prst="roundRect">
            <a:avLst>
              <a:gd name="adj" fmla="val 4200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93790" y="40084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Lean Startup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498896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Metodología ágil que se basa en la experimentación, el aprendizaje validado y la iteración continua.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54704" y="3101221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254704" y="36681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Design Thinking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254704" y="4158615"/>
            <a:ext cx="41208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Enfoque centrado en el usuario que busca soluciones creativas a problemas complejos, a través de la empatía, la ideación, el prototipado y la evaluación.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715738" y="2761059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715738" y="3328035"/>
            <a:ext cx="33707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Business Model Canvas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715738" y="3818453"/>
            <a:ext cx="412087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Herramienta visual que permite definir y analizar los diferentes elementos de un modelo de negocio, como la propuesta de valor, los segmentos de clientes, los canales de distribución y las fuentes de ingresos.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3790" y="6251019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Estas herramientas proporcionan un marco estructurado para desarrollar un proyecto emprendedor, desde la generación de la idea hasta la elaboración del plan de negocio. Permiten a los emprendedores validar sus hipótesis, identificar oportunidades y minimizar riesgos.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4128" y="837962"/>
            <a:ext cx="7855744" cy="11503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El Futuro del Emprendimiento: Tendencias y Desafíos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44128" y="2471380"/>
            <a:ext cx="414099" cy="414099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42179" y="2471380"/>
            <a:ext cx="2957274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Impacto de la Tecnología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242179" y="2869287"/>
            <a:ext cx="3237905" cy="1177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tecnología está transformando el emprendimiento, abriendo nuevas oportunidades y desafiando los modelos de negocio tradicionales.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4664035" y="2471380"/>
            <a:ext cx="414099" cy="414099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262086" y="2471380"/>
            <a:ext cx="3237905" cy="57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Sostenibilidad y Responsabilidad Social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5262086" y="3156823"/>
            <a:ext cx="3237905" cy="1472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La sostenibilidad y la responsabilidad social son cada vez más importantes para los consumidores y los inversores, impulsando el emprendimiento con impacto.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44128" y="5020032"/>
            <a:ext cx="414099" cy="414099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242179" y="5020032"/>
            <a:ext cx="3060144" cy="287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Consejos para Estudiantes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242179" y="5417939"/>
            <a:ext cx="7257693" cy="883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Aprovechen sus habilidades lingüísticas y literarias, identifiquen oportunidades en el sector cultural y creativo, y no tengan miedo de experimentar y aprender de sus errores.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4128" y="6508313"/>
            <a:ext cx="7855744" cy="883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El futuro del emprendimiento es prometedor, pero también presenta desafíos importantes. Los estudiantes de lengua y literatura que deseen emprender deben estar preparados para adaptarse a los cambios, innovar constantemente y crear valor para la sociedad.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1112</Words>
  <Application>Microsoft Office PowerPoint</Application>
  <PresentationFormat>Personalizado</PresentationFormat>
  <Paragraphs>76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DM Sans</vt:lpstr>
      <vt:lpstr>Libre Baskerville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David Velasco Mazón</cp:lastModifiedBy>
  <cp:revision>2</cp:revision>
  <dcterms:created xsi:type="dcterms:W3CDTF">2025-04-16T19:05:33Z</dcterms:created>
  <dcterms:modified xsi:type="dcterms:W3CDTF">2025-04-16T19:12:22Z</dcterms:modified>
</cp:coreProperties>
</file>