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256" r:id="rId2"/>
    <p:sldId id="275" r:id="rId3"/>
    <p:sldId id="257" r:id="rId4"/>
    <p:sldId id="276" r:id="rId5"/>
    <p:sldId id="274" r:id="rId6"/>
    <p:sldId id="261" r:id="rId7"/>
    <p:sldId id="258" r:id="rId8"/>
    <p:sldId id="277" r:id="rId9"/>
    <p:sldId id="282" r:id="rId10"/>
    <p:sldId id="259" r:id="rId11"/>
    <p:sldId id="288" r:id="rId12"/>
    <p:sldId id="289" r:id="rId13"/>
    <p:sldId id="291" r:id="rId14"/>
    <p:sldId id="290" r:id="rId15"/>
    <p:sldId id="278" r:id="rId16"/>
    <p:sldId id="280" r:id="rId17"/>
    <p:sldId id="281" r:id="rId18"/>
    <p:sldId id="283" r:id="rId19"/>
    <p:sldId id="260" r:id="rId20"/>
    <p:sldId id="273" r:id="rId21"/>
    <p:sldId id="272" r:id="rId22"/>
    <p:sldId id="262" r:id="rId23"/>
    <p:sldId id="263" r:id="rId24"/>
    <p:sldId id="264" r:id="rId25"/>
    <p:sldId id="265" r:id="rId26"/>
    <p:sldId id="266" r:id="rId27"/>
    <p:sldId id="267" r:id="rId28"/>
    <p:sldId id="268" r:id="rId29"/>
    <p:sldId id="269" r:id="rId30"/>
    <p:sldId id="270" r:id="rId31"/>
    <p:sldId id="271" r:id="rId32"/>
    <p:sldId id="284" r:id="rId33"/>
    <p:sldId id="285" r:id="rId34"/>
    <p:sldId id="286" r:id="rId35"/>
    <p:sldId id="292" r:id="rId36"/>
    <p:sldId id="287" r:id="rId3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80" d="100"/>
          <a:sy n="80" d="100"/>
        </p:scale>
        <p:origin x="1522" y="58"/>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encabezado"/>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s-ES"/>
          </a:p>
        </p:txBody>
      </p:sp>
      <p:sp>
        <p:nvSpPr>
          <p:cNvPr id="3" name="2 Marcador de fecha"/>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9EF8D32-0E67-4B61-966D-CDFAAB5742EF}" type="datetimeFigureOut">
              <a:rPr lang="es-ES" smtClean="0"/>
              <a:pPr/>
              <a:t>06/10/2024</a:t>
            </a:fld>
            <a:endParaRPr lang="es-ES"/>
          </a:p>
        </p:txBody>
      </p:sp>
      <p:sp>
        <p:nvSpPr>
          <p:cNvPr id="4" name="3 Marcador de imagen de diapositiva"/>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s-ES"/>
          </a:p>
        </p:txBody>
      </p:sp>
      <p:sp>
        <p:nvSpPr>
          <p:cNvPr id="5" name="4 Marcador de notas"/>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6" name="5 Marcador de pie de página"/>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s-ES"/>
          </a:p>
        </p:txBody>
      </p:sp>
      <p:sp>
        <p:nvSpPr>
          <p:cNvPr id="7" name="6 Marcador de número de diapositiva"/>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2964A0A1-D590-4C5D-99EB-F98DDA55AA72}" type="slidenum">
              <a:rPr lang="es-ES" smtClean="0"/>
              <a:pPr/>
              <a:t>‹Nº›</a:t>
            </a:fld>
            <a:endParaRPr lang="es-E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1</a:t>
            </a:fld>
            <a:endParaRPr lang="es-E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10</a:t>
            </a:fld>
            <a:endParaRPr lang="es-E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11</a:t>
            </a:fld>
            <a:endParaRPr lang="es-E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12</a:t>
            </a:fld>
            <a:endParaRPr lang="es-E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13</a:t>
            </a:fld>
            <a:endParaRPr lang="es-E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14</a:t>
            </a:fld>
            <a:endParaRPr lang="es-E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15</a:t>
            </a:fld>
            <a:endParaRPr lang="es-E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16</a:t>
            </a:fld>
            <a:endParaRPr lang="es-E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17</a:t>
            </a:fld>
            <a:endParaRPr lang="es-E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18</a:t>
            </a:fld>
            <a:endParaRPr lang="es-E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19</a:t>
            </a:fld>
            <a:endParaRPr lang="es-E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2</a:t>
            </a:fld>
            <a:endParaRPr lang="es-E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20</a:t>
            </a:fld>
            <a:endParaRPr lang="es-E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21</a:t>
            </a:fld>
            <a:endParaRPr lang="es-E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22</a:t>
            </a:fld>
            <a:endParaRPr lang="es-E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23</a:t>
            </a:fld>
            <a:endParaRPr lang="es-E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24</a:t>
            </a:fld>
            <a:endParaRPr lang="es-E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25</a:t>
            </a:fld>
            <a:endParaRPr lang="es-E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26</a:t>
            </a:fld>
            <a:endParaRPr lang="es-E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27</a:t>
            </a:fld>
            <a:endParaRPr lang="es-E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28</a:t>
            </a:fld>
            <a:endParaRPr lang="es-E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29</a:t>
            </a:fld>
            <a:endParaRPr lang="es-E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3</a:t>
            </a:fld>
            <a:endParaRPr lang="es-E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30</a:t>
            </a:fld>
            <a:endParaRPr lang="es-E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31</a:t>
            </a:fld>
            <a:endParaRPr lang="es-E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32</a:t>
            </a:fld>
            <a:endParaRPr lang="es-E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33</a:t>
            </a:fld>
            <a:endParaRPr lang="es-E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34</a:t>
            </a:fld>
            <a:endParaRPr lang="es-E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35</a:t>
            </a:fld>
            <a:endParaRPr lang="es-E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36</a:t>
            </a:fld>
            <a:endParaRPr lang="es-E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4</a:t>
            </a:fld>
            <a:endParaRPr lang="es-E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5</a:t>
            </a:fld>
            <a:endParaRPr lang="es-E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6</a:t>
            </a:fld>
            <a:endParaRPr lang="es-E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7</a:t>
            </a:fld>
            <a:endParaRPr lang="es-E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8</a:t>
            </a:fld>
            <a:endParaRPr lang="es-E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Marcador de imagen de diapositiva"/>
          <p:cNvSpPr>
            <a:spLocks noGrp="1" noRot="1" noChangeAspect="1"/>
          </p:cNvSpPr>
          <p:nvPr>
            <p:ph type="sldImg"/>
          </p:nvPr>
        </p:nvSpPr>
        <p:spPr/>
      </p:sp>
      <p:sp>
        <p:nvSpPr>
          <p:cNvPr id="3" name="2 Marcador de notas"/>
          <p:cNvSpPr>
            <a:spLocks noGrp="1"/>
          </p:cNvSpPr>
          <p:nvPr>
            <p:ph type="body" idx="1"/>
          </p:nvPr>
        </p:nvSpPr>
        <p:spPr/>
        <p:txBody>
          <a:bodyPr>
            <a:normAutofit/>
          </a:bodyPr>
          <a:lstStyle/>
          <a:p>
            <a:endParaRPr lang="es-ES"/>
          </a:p>
        </p:txBody>
      </p:sp>
      <p:sp>
        <p:nvSpPr>
          <p:cNvPr id="4" name="3 Marcador de número de diapositiva"/>
          <p:cNvSpPr>
            <a:spLocks noGrp="1"/>
          </p:cNvSpPr>
          <p:nvPr>
            <p:ph type="sldNum" sz="quarter" idx="10"/>
          </p:nvPr>
        </p:nvSpPr>
        <p:spPr/>
        <p:txBody>
          <a:bodyPr/>
          <a:lstStyle/>
          <a:p>
            <a:fld id="{2964A0A1-D590-4C5D-99EB-F98DDA55AA72}" type="slidenum">
              <a:rPr lang="es-ES" smtClean="0"/>
              <a:pPr/>
              <a:t>9</a:t>
            </a:fld>
            <a:endParaRPr lang="es-E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a:t>Haga clic para modificar el estilo de título del patrón</a:t>
            </a:r>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a:t>Haga clic para modificar el estilo de subtítulo del patrón</a:t>
            </a:r>
          </a:p>
        </p:txBody>
      </p:sp>
      <p:sp>
        <p:nvSpPr>
          <p:cNvPr id="4" name="3 Marcador de fecha"/>
          <p:cNvSpPr>
            <a:spLocks noGrp="1"/>
          </p:cNvSpPr>
          <p:nvPr>
            <p:ph type="dt" sz="half" idx="10"/>
          </p:nvPr>
        </p:nvSpPr>
        <p:spPr/>
        <p:txBody>
          <a:bodyPr/>
          <a:lstStyle/>
          <a:p>
            <a:fld id="{683A8CCC-F042-4A34-A37E-77A3CAB8DC53}" type="datetimeFigureOut">
              <a:rPr lang="es-ES" smtClean="0"/>
              <a:pPr/>
              <a:t>06/10/2024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AB769F-0494-4ECB-BC29-068E056DAFE8}" type="slidenum">
              <a:rPr lang="es-ES" smtClean="0"/>
              <a:pPr/>
              <a:t>‹Nº›</a:t>
            </a:fld>
            <a:endParaRPr lang="es-E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texto vertical"/>
          <p:cNvSpPr>
            <a:spLocks noGrp="1"/>
          </p:cNvSpPr>
          <p:nvPr>
            <p:ph type="body" orient="vert" idx="1"/>
          </p:nvPr>
        </p:nvSpPr>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83A8CCC-F042-4A34-A37E-77A3CAB8DC53}" type="datetimeFigureOut">
              <a:rPr lang="es-ES" smtClean="0"/>
              <a:pPr/>
              <a:t>06/10/2024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AB769F-0494-4ECB-BC29-068E056DAFE8}" type="slidenum">
              <a:rPr lang="es-ES" smtClean="0"/>
              <a:pPr/>
              <a:t>‹Nº›</a:t>
            </a:fld>
            <a:endParaRPr lang="es-E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a:t>Haga clic para modificar el estilo de título del patrón</a:t>
            </a:r>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83A8CCC-F042-4A34-A37E-77A3CAB8DC53}" type="datetimeFigureOut">
              <a:rPr lang="es-ES" smtClean="0"/>
              <a:pPr/>
              <a:t>06/10/2024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AB769F-0494-4ECB-BC29-068E056DAFE8}" type="slidenum">
              <a:rPr lang="es-ES" smtClean="0"/>
              <a:pPr/>
              <a:t>‹Nº›</a:t>
            </a:fld>
            <a:endParaRPr lang="es-E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idx="1"/>
          </p:nvPr>
        </p:nvSpPr>
        <p:spPr/>
        <p:txBody>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10"/>
          </p:nvPr>
        </p:nvSpPr>
        <p:spPr/>
        <p:txBody>
          <a:bodyPr/>
          <a:lstStyle/>
          <a:p>
            <a:fld id="{683A8CCC-F042-4A34-A37E-77A3CAB8DC53}" type="datetimeFigureOut">
              <a:rPr lang="es-ES" smtClean="0"/>
              <a:pPr/>
              <a:t>06/10/2024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AB769F-0494-4ECB-BC29-068E056DAFE8}" type="slidenum">
              <a:rPr lang="es-ES" smtClean="0"/>
              <a:pPr/>
              <a:t>‹Nº›</a:t>
            </a:fld>
            <a:endParaRPr lang="es-E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a:t>Haga clic para modificar el estilo de título del patrón</a:t>
            </a:r>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a:t>Haga clic para modificar el estilo de texto del patrón</a:t>
            </a:r>
          </a:p>
        </p:txBody>
      </p:sp>
      <p:sp>
        <p:nvSpPr>
          <p:cNvPr id="4" name="3 Marcador de fecha"/>
          <p:cNvSpPr>
            <a:spLocks noGrp="1"/>
          </p:cNvSpPr>
          <p:nvPr>
            <p:ph type="dt" sz="half" idx="10"/>
          </p:nvPr>
        </p:nvSpPr>
        <p:spPr/>
        <p:txBody>
          <a:bodyPr/>
          <a:lstStyle/>
          <a:p>
            <a:fld id="{683A8CCC-F042-4A34-A37E-77A3CAB8DC53}" type="datetimeFigureOut">
              <a:rPr lang="es-ES" smtClean="0"/>
              <a:pPr/>
              <a:t>06/10/2024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15AB769F-0494-4ECB-BC29-068E056DAFE8}" type="slidenum">
              <a:rPr lang="es-ES" smtClean="0"/>
              <a:pPr/>
              <a:t>‹Nº›</a:t>
            </a:fld>
            <a:endParaRPr lang="es-E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fecha"/>
          <p:cNvSpPr>
            <a:spLocks noGrp="1"/>
          </p:cNvSpPr>
          <p:nvPr>
            <p:ph type="dt" sz="half" idx="10"/>
          </p:nvPr>
        </p:nvSpPr>
        <p:spPr/>
        <p:txBody>
          <a:bodyPr/>
          <a:lstStyle/>
          <a:p>
            <a:fld id="{683A8CCC-F042-4A34-A37E-77A3CAB8DC53}" type="datetimeFigureOut">
              <a:rPr lang="es-ES" smtClean="0"/>
              <a:pPr/>
              <a:t>06/10/2024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5AB769F-0494-4ECB-BC29-068E056DAFE8}" type="slidenum">
              <a:rPr lang="es-ES" smtClean="0"/>
              <a:pPr/>
              <a:t>‹Nº›</a:t>
            </a:fld>
            <a:endParaRPr lang="es-E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a:t>Haga clic para modificar el estilo de título del patrón</a:t>
            </a:r>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7" name="6 Marcador de fecha"/>
          <p:cNvSpPr>
            <a:spLocks noGrp="1"/>
          </p:cNvSpPr>
          <p:nvPr>
            <p:ph type="dt" sz="half" idx="10"/>
          </p:nvPr>
        </p:nvSpPr>
        <p:spPr/>
        <p:txBody>
          <a:bodyPr/>
          <a:lstStyle/>
          <a:p>
            <a:fld id="{683A8CCC-F042-4A34-A37E-77A3CAB8DC53}" type="datetimeFigureOut">
              <a:rPr lang="es-ES" smtClean="0"/>
              <a:pPr/>
              <a:t>06/10/2024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15AB769F-0494-4ECB-BC29-068E056DAFE8}" type="slidenum">
              <a:rPr lang="es-ES" smtClean="0"/>
              <a:pPr/>
              <a:t>‹Nº›</a:t>
            </a:fld>
            <a:endParaRPr lang="es-E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a:t>Haga clic para modificar el estilo de título del patrón</a:t>
            </a:r>
          </a:p>
        </p:txBody>
      </p:sp>
      <p:sp>
        <p:nvSpPr>
          <p:cNvPr id="3" name="2 Marcador de fecha"/>
          <p:cNvSpPr>
            <a:spLocks noGrp="1"/>
          </p:cNvSpPr>
          <p:nvPr>
            <p:ph type="dt" sz="half" idx="10"/>
          </p:nvPr>
        </p:nvSpPr>
        <p:spPr/>
        <p:txBody>
          <a:bodyPr/>
          <a:lstStyle/>
          <a:p>
            <a:fld id="{683A8CCC-F042-4A34-A37E-77A3CAB8DC53}" type="datetimeFigureOut">
              <a:rPr lang="es-ES" smtClean="0"/>
              <a:pPr/>
              <a:t>06/10/2024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15AB769F-0494-4ECB-BC29-068E056DAFE8}" type="slidenum">
              <a:rPr lang="es-ES" smtClean="0"/>
              <a:pPr/>
              <a:t>‹Nº›</a:t>
            </a:fld>
            <a:endParaRPr lang="es-E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683A8CCC-F042-4A34-A37E-77A3CAB8DC53}" type="datetimeFigureOut">
              <a:rPr lang="es-ES" smtClean="0"/>
              <a:pPr/>
              <a:t>06/10/2024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15AB769F-0494-4ECB-BC29-068E056DAFE8}" type="slidenum">
              <a:rPr lang="es-ES" smtClean="0"/>
              <a:pPr/>
              <a:t>‹Nº›</a:t>
            </a:fld>
            <a:endParaRPr lang="es-E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a:t>Haga clic para modificar el estilo de título del patrón</a:t>
            </a:r>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83A8CCC-F042-4A34-A37E-77A3CAB8DC53}" type="datetimeFigureOut">
              <a:rPr lang="es-ES" smtClean="0"/>
              <a:pPr/>
              <a:t>06/10/2024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5AB769F-0494-4ECB-BC29-068E056DAFE8}" type="slidenum">
              <a:rPr lang="es-ES" smtClean="0"/>
              <a:pPr/>
              <a:t>‹Nº›</a:t>
            </a:fld>
            <a:endParaRPr lang="es-E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a:t>Haga clic para modificar el estilo de título del patrón</a:t>
            </a:r>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a:t>Haga clic para modificar el estilo de texto del patrón</a:t>
            </a:r>
          </a:p>
        </p:txBody>
      </p:sp>
      <p:sp>
        <p:nvSpPr>
          <p:cNvPr id="5" name="4 Marcador de fecha"/>
          <p:cNvSpPr>
            <a:spLocks noGrp="1"/>
          </p:cNvSpPr>
          <p:nvPr>
            <p:ph type="dt" sz="half" idx="10"/>
          </p:nvPr>
        </p:nvSpPr>
        <p:spPr/>
        <p:txBody>
          <a:bodyPr/>
          <a:lstStyle/>
          <a:p>
            <a:fld id="{683A8CCC-F042-4A34-A37E-77A3CAB8DC53}" type="datetimeFigureOut">
              <a:rPr lang="es-ES" smtClean="0"/>
              <a:pPr/>
              <a:t>06/10/2024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15AB769F-0494-4ECB-BC29-068E056DAFE8}" type="slidenum">
              <a:rPr lang="es-ES" smtClean="0"/>
              <a:pPr/>
              <a:t>‹Nº›</a:t>
            </a:fld>
            <a:endParaRPr lang="es-E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cstate="print"/>
          <a:srcRect/>
          <a:tile tx="0" ty="0" sx="100000" sy="100000" flip="none" algn="tl"/>
        </a:blipFill>
        <a:effectLst/>
      </p:bgPr>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a:t>Haga clic para modificar el estilo de título del patrón</a:t>
            </a:r>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a:t>Haga clic para modificar el estilo de texto del patrón</a:t>
            </a:r>
          </a:p>
          <a:p>
            <a:pPr lvl="1"/>
            <a:r>
              <a:rPr lang="es-ES"/>
              <a:t>Segundo nivel</a:t>
            </a:r>
          </a:p>
          <a:p>
            <a:pPr lvl="2"/>
            <a:r>
              <a:rPr lang="es-ES"/>
              <a:t>Tercer nivel</a:t>
            </a:r>
          </a:p>
          <a:p>
            <a:pPr lvl="3"/>
            <a:r>
              <a:rPr lang="es-ES"/>
              <a:t>Cuarto nivel</a:t>
            </a:r>
          </a:p>
          <a:p>
            <a:pPr lvl="4"/>
            <a:r>
              <a:rPr lang="es-ES"/>
              <a:t>Quinto nivel</a:t>
            </a:r>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83A8CCC-F042-4A34-A37E-77A3CAB8DC53}" type="datetimeFigureOut">
              <a:rPr lang="es-ES" smtClean="0"/>
              <a:pPr/>
              <a:t>06/10/2024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AB769F-0494-4ECB-BC29-068E056DAFE8}" type="slidenum">
              <a:rPr lang="es-ES" smtClean="0"/>
              <a:pPr/>
              <a:t>‹Nº›</a:t>
            </a:fld>
            <a:endParaRPr lang="es-E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ES" dirty="0"/>
              <a:t>Alejo Carpentier y </a:t>
            </a:r>
            <a:r>
              <a:rPr lang="es-ES" i="1" dirty="0"/>
              <a:t>El Reino de Este Mundo</a:t>
            </a:r>
            <a:endParaRPr lang="es-ES" dirty="0"/>
          </a:p>
        </p:txBody>
      </p:sp>
      <p:sp>
        <p:nvSpPr>
          <p:cNvPr id="3" name="2 Subtítulo"/>
          <p:cNvSpPr>
            <a:spLocks noGrp="1"/>
          </p:cNvSpPr>
          <p:nvPr>
            <p:ph type="subTitle" idx="1"/>
          </p:nvPr>
        </p:nvSpPr>
        <p:spPr>
          <a:xfrm>
            <a:off x="1371600" y="3886200"/>
            <a:ext cx="6400800" cy="982960"/>
          </a:xfrm>
        </p:spPr>
        <p:txBody>
          <a:bodyPr/>
          <a:lstStyle/>
          <a:p>
            <a:r>
              <a:rPr lang="es-ES" sz="1600" dirty="0"/>
              <a:t>(Santiago Pérez Isasi</a:t>
            </a:r>
          </a:p>
          <a:p>
            <a:r>
              <a:rPr lang="es-ES" sz="1600" dirty="0"/>
              <a:t>Instituto de Estudios de Ocio – Universidad de Deusto</a:t>
            </a:r>
            <a:r>
              <a:rPr lang="es-ES" dirty="0"/>
              <a:t>)</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América y el barroco</a:t>
            </a:r>
          </a:p>
        </p:txBody>
      </p:sp>
      <p:sp>
        <p:nvSpPr>
          <p:cNvPr id="3" name="2 Marcador de contenido"/>
          <p:cNvSpPr>
            <a:spLocks noGrp="1"/>
          </p:cNvSpPr>
          <p:nvPr>
            <p:ph idx="1"/>
          </p:nvPr>
        </p:nvSpPr>
        <p:spPr/>
        <p:txBody>
          <a:bodyPr>
            <a:normAutofit fontScale="92500" lnSpcReduction="10000"/>
          </a:bodyPr>
          <a:lstStyle/>
          <a:p>
            <a:r>
              <a:rPr lang="es-ES" dirty="0"/>
              <a:t>“Lo barroco y lo real-maravilloso” (conferencia)</a:t>
            </a:r>
          </a:p>
          <a:p>
            <a:r>
              <a:rPr lang="es-ES" dirty="0"/>
              <a:t>Diferencia entre:</a:t>
            </a:r>
          </a:p>
          <a:p>
            <a:pPr lvl="1"/>
            <a:r>
              <a:rPr lang="es-ES" dirty="0"/>
              <a:t>Barroco como movimiento histórico (siglo XVII: Góngora, Quevedo, </a:t>
            </a:r>
            <a:r>
              <a:rPr lang="es-ES" dirty="0" err="1"/>
              <a:t>Bernini</a:t>
            </a:r>
            <a:r>
              <a:rPr lang="es-ES" dirty="0"/>
              <a:t>, etc.)</a:t>
            </a:r>
          </a:p>
          <a:p>
            <a:pPr lvl="1"/>
            <a:r>
              <a:rPr lang="es-ES" dirty="0"/>
              <a:t>Barroco como tendencia estética intemporal y esencial</a:t>
            </a:r>
          </a:p>
          <a:p>
            <a:r>
              <a:rPr lang="es-ES" dirty="0"/>
              <a:t>América como territorio barroco desde el </a:t>
            </a:r>
            <a:r>
              <a:rPr lang="es-ES" dirty="0" err="1"/>
              <a:t>Popol</a:t>
            </a:r>
            <a:r>
              <a:rPr lang="es-ES" dirty="0"/>
              <a:t> </a:t>
            </a:r>
            <a:r>
              <a:rPr lang="es-ES" dirty="0" err="1"/>
              <a:t>Vuh</a:t>
            </a:r>
            <a:r>
              <a:rPr lang="es-ES" dirty="0"/>
              <a:t> hasta la actualidad</a:t>
            </a:r>
          </a:p>
          <a:p>
            <a:pPr lvl="1"/>
            <a:r>
              <a:rPr lang="es-ES" dirty="0"/>
              <a:t>Exuberancia (natural y humana) </a:t>
            </a:r>
          </a:p>
          <a:p>
            <a:pPr lvl="1"/>
            <a:r>
              <a:rPr lang="es-ES" dirty="0"/>
              <a:t>Mestizaje que engendra barroquismo</a:t>
            </a:r>
          </a:p>
          <a:p>
            <a:pPr lvl="1"/>
            <a:endParaRPr lang="es-ES" i="1"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Barroco histórico</a:t>
            </a:r>
          </a:p>
        </p:txBody>
      </p:sp>
      <p:pic>
        <p:nvPicPr>
          <p:cNvPr id="4" name="3 Marcador de contenido" descr="Ecstasy_St_Theresa_SM_della_Vittoria.jpg"/>
          <p:cNvPicPr>
            <a:picLocks noGrp="1" noChangeAspect="1"/>
          </p:cNvPicPr>
          <p:nvPr>
            <p:ph idx="1"/>
          </p:nvPr>
        </p:nvPicPr>
        <p:blipFill>
          <a:blip r:embed="rId3" cstate="print"/>
          <a:stretch>
            <a:fillRect/>
          </a:stretch>
        </p:blipFill>
        <p:spPr>
          <a:xfrm>
            <a:off x="2555776" y="1182790"/>
            <a:ext cx="4248471" cy="5647968"/>
          </a:xfrm>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Barroco intemporal</a:t>
            </a:r>
          </a:p>
        </p:txBody>
      </p:sp>
      <p:pic>
        <p:nvPicPr>
          <p:cNvPr id="4" name="3 Marcador de contenido" descr="barroco intemporal.jpg"/>
          <p:cNvPicPr>
            <a:picLocks noGrp="1" noChangeAspect="1"/>
          </p:cNvPicPr>
          <p:nvPr>
            <p:ph idx="1"/>
          </p:nvPr>
        </p:nvPicPr>
        <p:blipFill>
          <a:blip r:embed="rId3" cstate="print"/>
          <a:stretch>
            <a:fillRect/>
          </a:stretch>
        </p:blipFill>
        <p:spPr>
          <a:xfrm>
            <a:off x="2483768" y="1124519"/>
            <a:ext cx="4320480" cy="5666202"/>
          </a:xfrm>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Barroco americano</a:t>
            </a:r>
          </a:p>
        </p:txBody>
      </p:sp>
      <p:pic>
        <p:nvPicPr>
          <p:cNvPr id="4" name="3 Marcador de contenido" descr="800px-Wall_detail_in_Mitla-Oaxaca-Mexico.jpg"/>
          <p:cNvPicPr>
            <a:picLocks noGrp="1" noChangeAspect="1"/>
          </p:cNvPicPr>
          <p:nvPr>
            <p:ph idx="1"/>
          </p:nvPr>
        </p:nvPicPr>
        <p:blipFill>
          <a:blip r:embed="rId3" cstate="print"/>
          <a:stretch>
            <a:fillRect/>
          </a:stretch>
        </p:blipFill>
        <p:spPr>
          <a:xfrm>
            <a:off x="971600" y="1167382"/>
            <a:ext cx="7128792" cy="5337683"/>
          </a:xfrm>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Barroco americano</a:t>
            </a:r>
          </a:p>
        </p:txBody>
      </p:sp>
      <p:pic>
        <p:nvPicPr>
          <p:cNvPr id="4" name="3 Marcador de contenido" descr="barroco americano.jpg"/>
          <p:cNvPicPr>
            <a:picLocks noGrp="1" noChangeAspect="1"/>
          </p:cNvPicPr>
          <p:nvPr>
            <p:ph idx="1"/>
          </p:nvPr>
        </p:nvPicPr>
        <p:blipFill>
          <a:blip r:embed="rId3" cstate="print"/>
          <a:stretch>
            <a:fillRect/>
          </a:stretch>
        </p:blipFill>
        <p:spPr>
          <a:xfrm>
            <a:off x="2483768" y="1100970"/>
            <a:ext cx="4320480" cy="5714920"/>
          </a:xfrm>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688632"/>
          </a:xfrm>
        </p:spPr>
        <p:txBody>
          <a:bodyPr>
            <a:normAutofit fontScale="85000" lnSpcReduction="10000"/>
          </a:bodyPr>
          <a:lstStyle/>
          <a:p>
            <a:pPr marL="0" indent="0">
              <a:buNone/>
            </a:pPr>
            <a:r>
              <a:rPr lang="es-ES" i="1" dirty="0"/>
              <a:t>Tenemos, en cambio, el barroco, constante del espíritu que se caracteriza por el horror al vacío a la superficie desnuda, a la armonía lineal geometría, estilo donde en torno al eje central –no siempre manifiesto ni aparente- (en la Santa Teresa  de </a:t>
            </a:r>
            <a:r>
              <a:rPr lang="es-ES" i="1" dirty="0" err="1"/>
              <a:t>Bernini</a:t>
            </a:r>
            <a:r>
              <a:rPr lang="es-ES" i="1" dirty="0"/>
              <a:t> es muy difícil determinar la presencia de un eje central) se multiplican lo que podríamos llamar los “núcleos proliferantes”, es decir, elementos decorativos que llenan totalmente el espacio ocupado por la construcción, las paredes, todo el espacio disponible arquitectónicamente, con motivo que están dotados de una expansión propia y lanzan, proyectan las formas con una fuerza expansiva hacia afuera. Es decir, es un arte en movimiento, un arte de pulsión, un arte que va de un centro hacia fuera y va rompiendo, en cierto modo, su propios márgenes.</a:t>
            </a: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688632"/>
          </a:xfrm>
        </p:spPr>
        <p:txBody>
          <a:bodyPr>
            <a:normAutofit fontScale="92500" lnSpcReduction="10000"/>
          </a:bodyPr>
          <a:lstStyle/>
          <a:p>
            <a:pPr marL="0" indent="0">
              <a:buNone/>
            </a:pPr>
            <a:r>
              <a:rPr lang="es-ES" i="1" dirty="0"/>
              <a:t>América, continente de simbiosis, de mutaciones, de vibraciones, de mestizajes, fue barroca desde siempre: Las cosmogonías americanas, ahí está el </a:t>
            </a:r>
            <a:r>
              <a:rPr lang="es-ES" i="1" dirty="0" err="1"/>
              <a:t>Popol</a:t>
            </a:r>
            <a:r>
              <a:rPr lang="es-ES" i="1" dirty="0"/>
              <a:t> </a:t>
            </a:r>
            <a:r>
              <a:rPr lang="es-ES" i="1" dirty="0" err="1"/>
              <a:t>Vuh</a:t>
            </a:r>
            <a:r>
              <a:rPr lang="es-ES" i="1" dirty="0"/>
              <a:t>, ahí están los libros de </a:t>
            </a:r>
            <a:r>
              <a:rPr lang="es-ES" i="1" dirty="0" err="1"/>
              <a:t>Chilam</a:t>
            </a:r>
            <a:r>
              <a:rPr lang="es-ES" i="1" dirty="0"/>
              <a:t> </a:t>
            </a:r>
            <a:r>
              <a:rPr lang="es-ES" i="1" dirty="0" err="1"/>
              <a:t>Balam</a:t>
            </a:r>
            <a:r>
              <a:rPr lang="es-ES" i="1" dirty="0"/>
              <a:t>, ahí está todo lo que se ha descubierto, todo lo que se ha estudiado recientemente a través de los trabajos de Ángel Garibay, de Adrian </a:t>
            </a:r>
            <a:r>
              <a:rPr lang="es-ES" i="1" dirty="0" err="1"/>
              <a:t>Recinos</a:t>
            </a:r>
            <a:r>
              <a:rPr lang="es-ES" i="1" dirty="0"/>
              <a:t>, con todos los ciclos del tiempo, delimitados por la aparición de los ciclos de los cinco soles. (En una antigua mitología azteca estaríamos actualmente en la era del sol de Quetzalcóatl) Todo lo que se refiere a cosmogonía americana -siempre es grande América- está dentro de lo barroco.</a:t>
            </a: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57200" y="692696"/>
            <a:ext cx="8229600" cy="5688632"/>
          </a:xfrm>
        </p:spPr>
        <p:txBody>
          <a:bodyPr>
            <a:normAutofit lnSpcReduction="10000"/>
          </a:bodyPr>
          <a:lstStyle/>
          <a:p>
            <a:pPr marL="0" indent="0">
              <a:buNone/>
            </a:pPr>
            <a:r>
              <a:rPr lang="es-ES" i="1" dirty="0"/>
              <a:t>¿Y por que es América Latina la tierra de elección del barroco? Por que toda la simbiosis, todo mestizaje, engendra un barroquismo. El barroquismo americano se crece con la </a:t>
            </a:r>
            <a:r>
              <a:rPr lang="es-ES" i="1" dirty="0" err="1"/>
              <a:t>criollidad</a:t>
            </a:r>
            <a:r>
              <a:rPr lang="es-ES" i="1" dirty="0"/>
              <a:t>, con el sentido criollo, con la conciencia que cobre el hombre americano, sea hijo de blanco venido de Europa, sea hijo de negro africano, sea hijo de indio nacido en el contiene, la conciencia de ser otra cosa, de ser una cosa nueva, de ser una simbiosis, de ser un criollo; y el espíritu criollo de por sí es un espíritu barroco. </a:t>
            </a: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Un ejemplo de estilo barroco (</a:t>
            </a:r>
            <a:r>
              <a:rPr lang="es-ES" i="1" dirty="0"/>
              <a:t>Concierto barroco</a:t>
            </a:r>
            <a:r>
              <a:rPr lang="es-ES" dirty="0"/>
              <a:t> de A. Carpentier)</a:t>
            </a:r>
          </a:p>
        </p:txBody>
      </p:sp>
      <p:sp>
        <p:nvSpPr>
          <p:cNvPr id="3" name="2 Marcador de contenido"/>
          <p:cNvSpPr>
            <a:spLocks noGrp="1"/>
          </p:cNvSpPr>
          <p:nvPr>
            <p:ph idx="1"/>
          </p:nvPr>
        </p:nvSpPr>
        <p:spPr>
          <a:xfrm>
            <a:off x="457200" y="1600200"/>
            <a:ext cx="8229600" cy="4925144"/>
          </a:xfrm>
        </p:spPr>
        <p:txBody>
          <a:bodyPr>
            <a:normAutofit fontScale="70000" lnSpcReduction="20000"/>
          </a:bodyPr>
          <a:lstStyle/>
          <a:p>
            <a:pPr marL="0" indent="0" algn="just">
              <a:buNone/>
            </a:pPr>
            <a:r>
              <a:rPr lang="es-ES" dirty="0"/>
              <a:t>De plata los delgados cuchillos, los finos tenedores; de plata los platos donde un árbol de plata labrada en la concavidad de sus platas recogía el jugo de los asados; de plata los platos fruteros, de tres bandejas redondas, coronadas por una granada de plata; de plata los jarros de vino amartillados por los trabajadores de la plata; de plata los platos pescaderos con su pargo de plata hinchado sobre un entrelazamiento de algas; de plata los saleros, de plata los cascanueces, de plata los cubiletes, de plata las cucharillas con adorno de iniciales... Y todo esto se iba llevando quedamente, acompasadamente, cuidando de que la plata no topara con la plata, hacia las sordas penumbras de cajas de madera, de huacales en espera, de cofres con fuertes cerrojos, bajo la vigilancia del Amo que, de bata, sólo hacía sonar la plata, de cuando en cuando, al orinar magistralmente, con chorro certero, abundoso y percutiente, en una bacinilla de plata, cuyo fondo se ornaba de un malicioso ojo de plata, pronto cegado por una espuma que de tanto reflejar la plata acababa por parecer plateada...—“Aquí lo que se queda — decía el Amo—. Y acá lo que se va.”</a:t>
            </a: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livro_el-reino-de-este-mundo_ok.jpg"/>
          <p:cNvPicPr>
            <a:picLocks noGrp="1" noChangeAspect="1"/>
          </p:cNvPicPr>
          <p:nvPr>
            <p:ph idx="1"/>
          </p:nvPr>
        </p:nvPicPr>
        <p:blipFill>
          <a:blip r:embed="rId3" cstate="print"/>
          <a:stretch>
            <a:fillRect/>
          </a:stretch>
        </p:blipFill>
        <p:spPr>
          <a:xfrm>
            <a:off x="1691680" y="22755"/>
            <a:ext cx="5112568" cy="6816757"/>
          </a:xfr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alejo_carpentier.jpg"/>
          <p:cNvPicPr>
            <a:picLocks noGrp="1" noChangeAspect="1"/>
          </p:cNvPicPr>
          <p:nvPr>
            <p:ph idx="1"/>
          </p:nvPr>
        </p:nvPicPr>
        <p:blipFill>
          <a:blip r:embed="rId3" cstate="print"/>
          <a:stretch>
            <a:fillRect/>
          </a:stretch>
        </p:blipFill>
        <p:spPr>
          <a:xfrm>
            <a:off x="1871700" y="-253227"/>
            <a:ext cx="5400600" cy="7364454"/>
          </a:xfrm>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Islas_del_Caribe.jpg"/>
          <p:cNvPicPr>
            <a:picLocks noGrp="1" noChangeAspect="1"/>
          </p:cNvPicPr>
          <p:nvPr>
            <p:ph idx="1"/>
          </p:nvPr>
        </p:nvPicPr>
        <p:blipFill>
          <a:blip r:embed="rId3" cstate="print"/>
          <a:stretch>
            <a:fillRect/>
          </a:stretch>
        </p:blipFill>
        <p:spPr>
          <a:xfrm>
            <a:off x="0" y="0"/>
            <a:ext cx="9144000" cy="6865167"/>
          </a:xfrm>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mapa_-haiti.jpg"/>
          <p:cNvPicPr>
            <a:picLocks noGrp="1" noChangeAspect="1"/>
          </p:cNvPicPr>
          <p:nvPr>
            <p:ph idx="1"/>
          </p:nvPr>
        </p:nvPicPr>
        <p:blipFill>
          <a:blip r:embed="rId3" cstate="print"/>
          <a:stretch>
            <a:fillRect/>
          </a:stretch>
        </p:blipFill>
        <p:spPr>
          <a:xfrm>
            <a:off x="971600" y="-13250"/>
            <a:ext cx="6336704" cy="6822518"/>
          </a:xfrm>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i="1" dirty="0"/>
              <a:t>El Reino de este mundo</a:t>
            </a:r>
            <a:r>
              <a:rPr lang="es-ES" dirty="0"/>
              <a:t> y la historia</a:t>
            </a:r>
            <a:endParaRPr lang="es-ES" i="1" dirty="0"/>
          </a:p>
        </p:txBody>
      </p:sp>
      <p:sp>
        <p:nvSpPr>
          <p:cNvPr id="3" name="2 Marcador de contenido"/>
          <p:cNvSpPr>
            <a:spLocks noGrp="1"/>
          </p:cNvSpPr>
          <p:nvPr>
            <p:ph idx="1"/>
          </p:nvPr>
        </p:nvSpPr>
        <p:spPr/>
        <p:txBody>
          <a:bodyPr>
            <a:normAutofit lnSpcReduction="10000"/>
          </a:bodyPr>
          <a:lstStyle/>
          <a:p>
            <a:r>
              <a:rPr lang="es-ES" dirty="0"/>
              <a:t>Acontecimientos y personajes históricos</a:t>
            </a:r>
          </a:p>
          <a:p>
            <a:pPr lvl="1"/>
            <a:r>
              <a:rPr lang="es-ES" dirty="0"/>
              <a:t>Revuelta de </a:t>
            </a:r>
            <a:r>
              <a:rPr lang="es-ES" dirty="0" err="1"/>
              <a:t>Mackandal</a:t>
            </a:r>
            <a:endParaRPr lang="es-ES" dirty="0"/>
          </a:p>
          <a:p>
            <a:pPr lvl="1"/>
            <a:r>
              <a:rPr lang="es-ES" dirty="0"/>
              <a:t>Revuelta del jamaicano </a:t>
            </a:r>
            <a:r>
              <a:rPr lang="es-ES" dirty="0" err="1"/>
              <a:t>Bouckman</a:t>
            </a:r>
            <a:endParaRPr lang="es-ES" dirty="0"/>
          </a:p>
          <a:p>
            <a:pPr lvl="1"/>
            <a:r>
              <a:rPr lang="es-ES" dirty="0"/>
              <a:t>Viaje de Paulina Bonaparte al Caribe con su marido el general </a:t>
            </a:r>
            <a:r>
              <a:rPr lang="es-ES" dirty="0" err="1"/>
              <a:t>Leclerc</a:t>
            </a:r>
            <a:endParaRPr lang="es-ES" dirty="0"/>
          </a:p>
          <a:p>
            <a:pPr lvl="1"/>
            <a:r>
              <a:rPr lang="es-ES" dirty="0"/>
              <a:t>Reinado de Henri </a:t>
            </a:r>
            <a:r>
              <a:rPr lang="es-ES" dirty="0" err="1"/>
              <a:t>Christophe</a:t>
            </a:r>
            <a:r>
              <a:rPr lang="es-ES" dirty="0"/>
              <a:t> (Henri I de Haití)</a:t>
            </a:r>
          </a:p>
          <a:p>
            <a:r>
              <a:rPr lang="es-ES" dirty="0"/>
              <a:t>Personajes ficticios </a:t>
            </a:r>
          </a:p>
          <a:p>
            <a:pPr lvl="1"/>
            <a:r>
              <a:rPr lang="es-ES" dirty="0" err="1"/>
              <a:t>Lenormand</a:t>
            </a:r>
            <a:r>
              <a:rPr lang="es-ES" dirty="0"/>
              <a:t> de </a:t>
            </a:r>
            <a:r>
              <a:rPr lang="es-ES" dirty="0" err="1"/>
              <a:t>Mézy</a:t>
            </a:r>
            <a:endParaRPr lang="es-ES" dirty="0"/>
          </a:p>
          <a:p>
            <a:pPr lvl="1"/>
            <a:r>
              <a:rPr lang="es-ES" dirty="0"/>
              <a:t>Ti Noel</a:t>
            </a: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Sección I: </a:t>
            </a:r>
            <a:r>
              <a:rPr lang="es-ES" dirty="0" err="1"/>
              <a:t>Mackandal</a:t>
            </a:r>
            <a:endParaRPr lang="es-ES" dirty="0"/>
          </a:p>
        </p:txBody>
      </p:sp>
      <p:sp>
        <p:nvSpPr>
          <p:cNvPr id="3" name="2 Marcador de contenido"/>
          <p:cNvSpPr>
            <a:spLocks noGrp="1"/>
          </p:cNvSpPr>
          <p:nvPr>
            <p:ph idx="1"/>
          </p:nvPr>
        </p:nvSpPr>
        <p:spPr/>
        <p:txBody>
          <a:bodyPr/>
          <a:lstStyle/>
          <a:p>
            <a:r>
              <a:rPr lang="es-ES" dirty="0"/>
              <a:t>Personaje histórico: líder de una “guerra de guerrillas” de los esclavos contra sus amos. Ejecutado en la hoguera en 1758.</a:t>
            </a:r>
          </a:p>
          <a:p>
            <a:r>
              <a:rPr lang="es-ES" dirty="0"/>
              <a:t>Origen africano, pero identificación con la América mestiza</a:t>
            </a:r>
          </a:p>
          <a:p>
            <a:r>
              <a:rPr lang="es-ES" dirty="0"/>
              <a:t>Encarnación de lo real-maravilloso</a:t>
            </a:r>
          </a:p>
          <a:p>
            <a:pPr lvl="1"/>
            <a:r>
              <a:rPr lang="es-ES" dirty="0"/>
              <a:t>Metamorfosis</a:t>
            </a:r>
          </a:p>
          <a:p>
            <a:pPr lvl="1"/>
            <a:r>
              <a:rPr lang="es-ES" dirty="0"/>
              <a:t>Huida final (a ojos de los esclavos negros)</a:t>
            </a: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Mackandal_coin_haiti.jpg"/>
          <p:cNvPicPr>
            <a:picLocks noGrp="1" noChangeAspect="1"/>
          </p:cNvPicPr>
          <p:nvPr>
            <p:ph idx="1"/>
          </p:nvPr>
        </p:nvPicPr>
        <p:blipFill>
          <a:blip r:embed="rId3" cstate="print"/>
          <a:stretch>
            <a:fillRect/>
          </a:stretch>
        </p:blipFill>
        <p:spPr>
          <a:xfrm>
            <a:off x="1511660" y="368660"/>
            <a:ext cx="6120680" cy="6120680"/>
          </a:xfrm>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Sección II: </a:t>
            </a:r>
            <a:r>
              <a:rPr lang="es-ES" dirty="0" err="1"/>
              <a:t>Bouckman</a:t>
            </a:r>
            <a:endParaRPr lang="es-ES" dirty="0"/>
          </a:p>
        </p:txBody>
      </p:sp>
      <p:sp>
        <p:nvSpPr>
          <p:cNvPr id="3" name="2 Marcador de contenido"/>
          <p:cNvSpPr>
            <a:spLocks noGrp="1"/>
          </p:cNvSpPr>
          <p:nvPr>
            <p:ph idx="1"/>
          </p:nvPr>
        </p:nvSpPr>
        <p:spPr/>
        <p:txBody>
          <a:bodyPr>
            <a:normAutofit/>
          </a:bodyPr>
          <a:lstStyle/>
          <a:p>
            <a:r>
              <a:rPr lang="es-ES" dirty="0"/>
              <a:t>Continuador de las revueltas veinte años después</a:t>
            </a:r>
          </a:p>
          <a:p>
            <a:r>
              <a:rPr lang="es-ES" dirty="0"/>
              <a:t>Ceremonia político-religiosa de rebelión contra los franceses (Agosto de 1791)  </a:t>
            </a:r>
          </a:p>
          <a:p>
            <a:r>
              <a:rPr lang="es-ES" dirty="0"/>
              <a:t>Apresado y ejecutado</a:t>
            </a:r>
          </a:p>
          <a:p>
            <a:r>
              <a:rPr lang="es-ES" dirty="0"/>
              <a:t>Revolución de Haití &gt; Derechos civiles para los negros libres (1792) y manumisión de los esclavos (1794) &gt; Independencia en 1804</a:t>
            </a: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Sección II (bis): Paulina</a:t>
            </a:r>
          </a:p>
        </p:txBody>
      </p:sp>
      <p:sp>
        <p:nvSpPr>
          <p:cNvPr id="3" name="2 Marcador de contenido"/>
          <p:cNvSpPr>
            <a:spLocks noGrp="1"/>
          </p:cNvSpPr>
          <p:nvPr>
            <p:ph idx="1"/>
          </p:nvPr>
        </p:nvSpPr>
        <p:spPr/>
        <p:txBody>
          <a:bodyPr>
            <a:normAutofit fontScale="92500" lnSpcReduction="20000"/>
          </a:bodyPr>
          <a:lstStyle/>
          <a:p>
            <a:r>
              <a:rPr lang="es-ES" dirty="0"/>
              <a:t>Ti Noel pasa a Cuba (ligazón narrativa)</a:t>
            </a:r>
          </a:p>
          <a:p>
            <a:r>
              <a:rPr lang="es-ES" dirty="0"/>
              <a:t>Paulina Bonaparte, hermana de Napoleón</a:t>
            </a:r>
          </a:p>
          <a:p>
            <a:r>
              <a:rPr lang="es-ES" dirty="0"/>
              <a:t>Casada con el general </a:t>
            </a:r>
            <a:r>
              <a:rPr lang="es-ES" dirty="0" err="1"/>
              <a:t>Leclerc</a:t>
            </a:r>
            <a:r>
              <a:rPr lang="es-ES" dirty="0"/>
              <a:t>, encargado de pacificar las islas caribeñas, muerto de fiebre amarilla en 1802</a:t>
            </a:r>
          </a:p>
          <a:p>
            <a:r>
              <a:rPr lang="es-ES" dirty="0"/>
              <a:t>Relaciones con soldados de bajo rango</a:t>
            </a:r>
          </a:p>
          <a:p>
            <a:r>
              <a:rPr lang="es-ES" dirty="0"/>
              <a:t>Involucrada en ritos de vudú por el esclavo Solimán</a:t>
            </a:r>
          </a:p>
          <a:p>
            <a:r>
              <a:rPr lang="es-ES" dirty="0"/>
              <a:t>Vuelta a Europa para un segundo matrimonio con </a:t>
            </a:r>
            <a:r>
              <a:rPr lang="es-ES" dirty="0" err="1"/>
              <a:t>Camillo</a:t>
            </a:r>
            <a:r>
              <a:rPr lang="es-ES" dirty="0"/>
              <a:t> </a:t>
            </a:r>
            <a:r>
              <a:rPr lang="es-ES" dirty="0" err="1"/>
              <a:t>Borghese</a:t>
            </a:r>
            <a:endParaRPr lang="es-ES" dirty="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Pauline_Bonaparte_princesse_Borghese.jpg"/>
          <p:cNvPicPr>
            <a:picLocks noGrp="1" noChangeAspect="1"/>
          </p:cNvPicPr>
          <p:nvPr>
            <p:ph idx="1"/>
          </p:nvPr>
        </p:nvPicPr>
        <p:blipFill>
          <a:blip r:embed="rId3" cstate="print"/>
          <a:stretch>
            <a:fillRect/>
          </a:stretch>
        </p:blipFill>
        <p:spPr>
          <a:xfrm>
            <a:off x="1763688" y="-232274"/>
            <a:ext cx="5112568" cy="7455828"/>
          </a:xfrm>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Sección III: Henri </a:t>
            </a:r>
            <a:r>
              <a:rPr lang="es-ES" dirty="0" err="1"/>
              <a:t>Christophe</a:t>
            </a:r>
            <a:r>
              <a:rPr lang="es-ES" dirty="0"/>
              <a:t>	</a:t>
            </a:r>
          </a:p>
        </p:txBody>
      </p:sp>
      <p:sp>
        <p:nvSpPr>
          <p:cNvPr id="3" name="2 Marcador de contenido"/>
          <p:cNvSpPr>
            <a:spLocks noGrp="1"/>
          </p:cNvSpPr>
          <p:nvPr>
            <p:ph idx="1"/>
          </p:nvPr>
        </p:nvSpPr>
        <p:spPr/>
        <p:txBody>
          <a:bodyPr>
            <a:normAutofit fontScale="92500" lnSpcReduction="10000"/>
          </a:bodyPr>
          <a:lstStyle/>
          <a:p>
            <a:r>
              <a:rPr lang="es-ES" dirty="0"/>
              <a:t>Ti Noel vuelve a Haití (ligazón narrativa; elipsis de varios años)</a:t>
            </a:r>
          </a:p>
          <a:p>
            <a:r>
              <a:rPr lang="es-ES" dirty="0"/>
              <a:t>El rey Henri I, de cocinero a rey negro europeizante (1811–1820)</a:t>
            </a:r>
          </a:p>
          <a:p>
            <a:r>
              <a:rPr lang="es-ES" dirty="0"/>
              <a:t>Regreso de la esclavitud, ahora del negro por el negro (trabajos obligatorios desde 1800)</a:t>
            </a:r>
          </a:p>
          <a:p>
            <a:r>
              <a:rPr lang="es-ES" dirty="0"/>
              <a:t>Megalomanía (palacio </a:t>
            </a:r>
            <a:r>
              <a:rPr lang="es-ES" dirty="0" err="1"/>
              <a:t>Sans</a:t>
            </a:r>
            <a:r>
              <a:rPr lang="es-ES" dirty="0"/>
              <a:t> </a:t>
            </a:r>
            <a:r>
              <a:rPr lang="es-ES" dirty="0" err="1"/>
              <a:t>Souci</a:t>
            </a:r>
            <a:r>
              <a:rPr lang="es-ES" dirty="0"/>
              <a:t>, Ciudadela </a:t>
            </a:r>
            <a:r>
              <a:rPr lang="es-ES" dirty="0" err="1"/>
              <a:t>Lafèrriere</a:t>
            </a:r>
            <a:r>
              <a:rPr lang="es-ES" dirty="0"/>
              <a:t>)</a:t>
            </a:r>
          </a:p>
          <a:p>
            <a:r>
              <a:rPr lang="es-ES" dirty="0"/>
              <a:t>Muerte y revuelta &gt; exilio de su viuda y sus hijas</a:t>
            </a: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422px-Henri_Christophe.jpg"/>
          <p:cNvPicPr>
            <a:picLocks noGrp="1" noChangeAspect="1"/>
          </p:cNvPicPr>
          <p:nvPr>
            <p:ph idx="1"/>
          </p:nvPr>
        </p:nvPicPr>
        <p:blipFill>
          <a:blip r:embed="rId3" cstate="print"/>
          <a:stretch>
            <a:fillRect/>
          </a:stretch>
        </p:blipFill>
        <p:spPr>
          <a:xfrm>
            <a:off x="1835696" y="-20812"/>
            <a:ext cx="4846175" cy="6878812"/>
          </a:xfr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Alejo Carpentier</a:t>
            </a:r>
          </a:p>
        </p:txBody>
      </p:sp>
      <p:sp>
        <p:nvSpPr>
          <p:cNvPr id="3" name="2 Marcador de contenido"/>
          <p:cNvSpPr>
            <a:spLocks noGrp="1"/>
          </p:cNvSpPr>
          <p:nvPr>
            <p:ph idx="1"/>
          </p:nvPr>
        </p:nvSpPr>
        <p:spPr/>
        <p:txBody>
          <a:bodyPr/>
          <a:lstStyle/>
          <a:p>
            <a:r>
              <a:rPr lang="es-ES" dirty="0"/>
              <a:t>26 de diciembre de 1904 – 24 de abril de 1980</a:t>
            </a:r>
          </a:p>
          <a:p>
            <a:r>
              <a:rPr lang="es-ES" dirty="0"/>
              <a:t>Padre francés, madre rusa, nacido en Suiza, criado en La Habana.</a:t>
            </a:r>
          </a:p>
          <a:p>
            <a:r>
              <a:rPr lang="es-ES" dirty="0"/>
              <a:t>Importancia de la música en su vida y su obra</a:t>
            </a:r>
          </a:p>
          <a:p>
            <a:r>
              <a:rPr lang="es-ES" dirty="0"/>
              <a:t>Larga estancia en París (1928-1939) donde coincide con Uslar Pietri y Miguel Ángel Asturias, y conoce el movimiento surrealista</a:t>
            </a:r>
          </a:p>
          <a:p>
            <a:r>
              <a:rPr lang="es-ES" dirty="0"/>
              <a:t>Viaje a Haití en 1943</a:t>
            </a:r>
          </a:p>
          <a:p>
            <a:endParaRPr lang="es-ES" dirty="0"/>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HAITcitadelle.jpg"/>
          <p:cNvPicPr>
            <a:picLocks noGrp="1" noChangeAspect="1"/>
          </p:cNvPicPr>
          <p:nvPr>
            <p:ph idx="1"/>
          </p:nvPr>
        </p:nvPicPr>
        <p:blipFill>
          <a:blip r:embed="rId3" cstate="print"/>
          <a:stretch>
            <a:fillRect/>
          </a:stretch>
        </p:blipFill>
        <p:spPr>
          <a:xfrm>
            <a:off x="1079612" y="-82716"/>
            <a:ext cx="6984776" cy="7088000"/>
          </a:xfrm>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3 Marcador de contenido" descr="Sans Souci.jpg"/>
          <p:cNvPicPr>
            <a:picLocks noGrp="1" noChangeAspect="1"/>
          </p:cNvPicPr>
          <p:nvPr>
            <p:ph idx="1"/>
          </p:nvPr>
        </p:nvPicPr>
        <p:blipFill>
          <a:blip r:embed="rId3" cstate="print"/>
          <a:stretch>
            <a:fillRect/>
          </a:stretch>
        </p:blipFill>
        <p:spPr>
          <a:xfrm>
            <a:off x="0" y="404664"/>
            <a:ext cx="9144000" cy="6128084"/>
          </a:xfrm>
        </p:spPr>
      </p:pic>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Sección IV: casi-epílogo</a:t>
            </a:r>
          </a:p>
        </p:txBody>
      </p:sp>
      <p:sp>
        <p:nvSpPr>
          <p:cNvPr id="3" name="2 Marcador de contenido"/>
          <p:cNvSpPr>
            <a:spLocks noGrp="1"/>
          </p:cNvSpPr>
          <p:nvPr>
            <p:ph idx="1"/>
          </p:nvPr>
        </p:nvSpPr>
        <p:spPr/>
        <p:txBody>
          <a:bodyPr/>
          <a:lstStyle/>
          <a:p>
            <a:r>
              <a:rPr lang="es-ES" dirty="0"/>
              <a:t>Paulina Bonaparte ha vuelto a Europa &gt; Estatua en el Palazzo </a:t>
            </a:r>
            <a:r>
              <a:rPr lang="es-ES" dirty="0" err="1"/>
              <a:t>Borghese</a:t>
            </a:r>
            <a:endParaRPr lang="es-ES" dirty="0"/>
          </a:p>
          <a:p>
            <a:r>
              <a:rPr lang="es-ES" dirty="0"/>
              <a:t>Solimán también ha acabado sus días en Europa con la viuda de Henri </a:t>
            </a:r>
            <a:r>
              <a:rPr lang="es-ES" dirty="0" err="1"/>
              <a:t>Christophe</a:t>
            </a:r>
            <a:r>
              <a:rPr lang="es-ES" dirty="0"/>
              <a:t> &gt; encuentra la estatua &gt; locura</a:t>
            </a:r>
          </a:p>
          <a:p>
            <a:r>
              <a:rPr lang="es-ES" dirty="0"/>
              <a:t>Ti Noel vaga por Haití recordando las revoluciones pasadas</a:t>
            </a:r>
          </a:p>
        </p:txBody>
      </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Canova_Pauline_Borghese_as_Venus.jpg"/>
          <p:cNvPicPr>
            <a:picLocks noGrp="1" noChangeAspect="1"/>
          </p:cNvPicPr>
          <p:nvPr>
            <p:ph idx="1"/>
          </p:nvPr>
        </p:nvPicPr>
        <p:blipFill>
          <a:blip r:embed="rId3" cstate="print"/>
          <a:stretch>
            <a:fillRect/>
          </a:stretch>
        </p:blipFill>
        <p:spPr>
          <a:xfrm>
            <a:off x="0" y="0"/>
            <a:ext cx="9144000" cy="6900863"/>
          </a:xfrm>
        </p:spPr>
      </p:pic>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El neo-barroco en </a:t>
            </a:r>
            <a:r>
              <a:rPr lang="es-ES" i="1" dirty="0"/>
              <a:t>El reino de este mundo</a:t>
            </a:r>
            <a:endParaRPr lang="es-ES" dirty="0"/>
          </a:p>
        </p:txBody>
      </p:sp>
      <p:sp>
        <p:nvSpPr>
          <p:cNvPr id="3" name="2 Marcador de contenido"/>
          <p:cNvSpPr>
            <a:spLocks noGrp="1"/>
          </p:cNvSpPr>
          <p:nvPr>
            <p:ph idx="1"/>
          </p:nvPr>
        </p:nvSpPr>
        <p:spPr/>
        <p:txBody>
          <a:bodyPr/>
          <a:lstStyle/>
          <a:p>
            <a:r>
              <a:rPr lang="es-ES" dirty="0"/>
              <a:t>Puede encontrarse lo barroco en</a:t>
            </a:r>
          </a:p>
          <a:p>
            <a:pPr lvl="1"/>
            <a:r>
              <a:rPr lang="es-ES" dirty="0"/>
              <a:t>La estructura sin centro</a:t>
            </a:r>
          </a:p>
          <a:p>
            <a:pPr lvl="1"/>
            <a:r>
              <a:rPr lang="es-ES" dirty="0"/>
              <a:t>La sintaxis</a:t>
            </a:r>
          </a:p>
          <a:p>
            <a:pPr lvl="1"/>
            <a:r>
              <a:rPr lang="es-ES" dirty="0"/>
              <a:t>El léxico</a:t>
            </a:r>
          </a:p>
        </p:txBody>
      </p:sp>
      <p:cxnSp>
        <p:nvCxnSpPr>
          <p:cNvPr id="5" name="4 Conector recto de flecha"/>
          <p:cNvCxnSpPr/>
          <p:nvPr/>
        </p:nvCxnSpPr>
        <p:spPr>
          <a:xfrm>
            <a:off x="251520" y="5013176"/>
            <a:ext cx="8424936" cy="0"/>
          </a:xfrm>
          <a:prstGeom prst="straightConnector1">
            <a:avLst/>
          </a:prstGeom>
          <a:ln w="76200">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6" name="5 Elipse"/>
          <p:cNvSpPr/>
          <p:nvPr/>
        </p:nvSpPr>
        <p:spPr>
          <a:xfrm>
            <a:off x="539552" y="4077072"/>
            <a:ext cx="223224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t>Mackandal</a:t>
            </a:r>
            <a:endParaRPr lang="es-ES" dirty="0"/>
          </a:p>
        </p:txBody>
      </p:sp>
      <p:sp>
        <p:nvSpPr>
          <p:cNvPr id="7" name="6 Elipse"/>
          <p:cNvSpPr/>
          <p:nvPr/>
        </p:nvSpPr>
        <p:spPr>
          <a:xfrm>
            <a:off x="2483768" y="4869160"/>
            <a:ext cx="2304256"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t>Bouckman</a:t>
            </a:r>
            <a:endParaRPr lang="es-ES" sz="2400" dirty="0"/>
          </a:p>
        </p:txBody>
      </p:sp>
      <p:sp>
        <p:nvSpPr>
          <p:cNvPr id="8" name="7 Elipse"/>
          <p:cNvSpPr/>
          <p:nvPr/>
        </p:nvSpPr>
        <p:spPr>
          <a:xfrm>
            <a:off x="4211960" y="3501008"/>
            <a:ext cx="2160240"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err="1"/>
              <a:t>Pauline</a:t>
            </a:r>
            <a:r>
              <a:rPr lang="es-ES" sz="2400" dirty="0"/>
              <a:t> Bonaparte</a:t>
            </a:r>
          </a:p>
        </p:txBody>
      </p:sp>
      <p:sp>
        <p:nvSpPr>
          <p:cNvPr id="9" name="8 Elipse"/>
          <p:cNvSpPr/>
          <p:nvPr/>
        </p:nvSpPr>
        <p:spPr>
          <a:xfrm>
            <a:off x="5724128" y="4797152"/>
            <a:ext cx="2232248" cy="1512168"/>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s-ES" sz="2400" dirty="0"/>
              <a:t>Henri </a:t>
            </a:r>
            <a:r>
              <a:rPr lang="es-ES" sz="2400" dirty="0" err="1"/>
              <a:t>Christophe</a:t>
            </a:r>
            <a:endParaRPr lang="es-ES" sz="2400" dirty="0"/>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Recursos lingüísticos barrocos en </a:t>
            </a:r>
            <a:r>
              <a:rPr lang="es-ES" i="1" dirty="0"/>
              <a:t>El reino de este mundo</a:t>
            </a:r>
            <a:endParaRPr lang="es-ES" dirty="0"/>
          </a:p>
        </p:txBody>
      </p:sp>
      <p:sp>
        <p:nvSpPr>
          <p:cNvPr id="3" name="2 Marcador de contenido"/>
          <p:cNvSpPr>
            <a:spLocks noGrp="1"/>
          </p:cNvSpPr>
          <p:nvPr>
            <p:ph idx="1"/>
          </p:nvPr>
        </p:nvSpPr>
        <p:spPr/>
        <p:txBody>
          <a:bodyPr>
            <a:normAutofit lnSpcReduction="10000"/>
          </a:bodyPr>
          <a:lstStyle/>
          <a:p>
            <a:r>
              <a:rPr lang="es-ES" dirty="0"/>
              <a:t>Adjetivación</a:t>
            </a:r>
          </a:p>
          <a:p>
            <a:r>
              <a:rPr lang="es-ES" dirty="0"/>
              <a:t>Enumeraciones </a:t>
            </a:r>
            <a:r>
              <a:rPr lang="es-ES"/>
              <a:t>y repeticiones</a:t>
            </a:r>
            <a:endParaRPr lang="es-ES" dirty="0"/>
          </a:p>
          <a:p>
            <a:r>
              <a:rPr lang="es-ES" dirty="0"/>
              <a:t>Léxico preciso y variado</a:t>
            </a:r>
          </a:p>
          <a:p>
            <a:pPr lvl="1"/>
            <a:r>
              <a:rPr lang="es-ES" dirty="0"/>
              <a:t>Cultismos</a:t>
            </a:r>
          </a:p>
          <a:p>
            <a:pPr lvl="1"/>
            <a:r>
              <a:rPr lang="es-ES" dirty="0"/>
              <a:t>Americanismos</a:t>
            </a:r>
          </a:p>
          <a:p>
            <a:pPr lvl="1"/>
            <a:r>
              <a:rPr lang="es-ES" dirty="0" err="1"/>
              <a:t>Arcaísimos</a:t>
            </a:r>
            <a:endParaRPr lang="es-ES" dirty="0"/>
          </a:p>
          <a:p>
            <a:r>
              <a:rPr lang="es-ES" dirty="0"/>
              <a:t>Sintaxis compleja</a:t>
            </a:r>
          </a:p>
          <a:p>
            <a:pPr lvl="1"/>
            <a:r>
              <a:rPr lang="es-ES" dirty="0"/>
              <a:t>Subordinación</a:t>
            </a:r>
          </a:p>
          <a:p>
            <a:pPr lvl="1"/>
            <a:r>
              <a:rPr lang="es-ES" dirty="0"/>
              <a:t>Incisos</a:t>
            </a: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De </a:t>
            </a:r>
            <a:r>
              <a:rPr lang="es-ES" i="1" dirty="0"/>
              <a:t>Saint-</a:t>
            </a:r>
            <a:r>
              <a:rPr lang="es-ES" i="1" dirty="0" err="1"/>
              <a:t>Domingue</a:t>
            </a:r>
            <a:r>
              <a:rPr lang="es-ES" dirty="0"/>
              <a:t> a Haití: una identidad mestiza</a:t>
            </a:r>
          </a:p>
        </p:txBody>
      </p:sp>
      <p:sp>
        <p:nvSpPr>
          <p:cNvPr id="3" name="2 Marcador de contenido"/>
          <p:cNvSpPr>
            <a:spLocks noGrp="1"/>
          </p:cNvSpPr>
          <p:nvPr>
            <p:ph idx="1"/>
          </p:nvPr>
        </p:nvSpPr>
        <p:spPr/>
        <p:txBody>
          <a:bodyPr/>
          <a:lstStyle/>
          <a:p>
            <a:r>
              <a:rPr lang="es-ES" dirty="0"/>
              <a:t>Mezcla de elementos</a:t>
            </a:r>
          </a:p>
          <a:p>
            <a:pPr lvl="1"/>
            <a:r>
              <a:rPr lang="es-ES" dirty="0"/>
              <a:t>Americanos (naturaleza, geografía)</a:t>
            </a:r>
          </a:p>
          <a:p>
            <a:pPr lvl="1"/>
            <a:r>
              <a:rPr lang="es-ES" dirty="0"/>
              <a:t>Europeos </a:t>
            </a:r>
          </a:p>
          <a:p>
            <a:pPr lvl="1"/>
            <a:r>
              <a:rPr lang="es-ES" dirty="0"/>
              <a:t>Africanos</a:t>
            </a:r>
          </a:p>
          <a:p>
            <a:r>
              <a:rPr lang="es-ES" dirty="0"/>
              <a:t>Creación de una identidad nueva, distinta de la suma de sus partes</a:t>
            </a:r>
          </a:p>
          <a:p>
            <a:r>
              <a:rPr lang="es-ES" dirty="0"/>
              <a:t>La revolución no elimina la explotación, pero apunta al futuro</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Alejo Carpentier</a:t>
            </a:r>
          </a:p>
        </p:txBody>
      </p:sp>
      <p:sp>
        <p:nvSpPr>
          <p:cNvPr id="3" name="2 Marcador de contenido"/>
          <p:cNvSpPr>
            <a:spLocks noGrp="1"/>
          </p:cNvSpPr>
          <p:nvPr>
            <p:ph idx="1"/>
          </p:nvPr>
        </p:nvSpPr>
        <p:spPr/>
        <p:txBody>
          <a:bodyPr/>
          <a:lstStyle/>
          <a:p>
            <a:r>
              <a:rPr lang="es-ES" dirty="0"/>
              <a:t>Exilio en Venezuela (1945-1959) – etapa más fructífera literariamente hablando</a:t>
            </a:r>
          </a:p>
          <a:p>
            <a:r>
              <a:rPr lang="es-ES" dirty="0"/>
              <a:t>Labor periodística constante</a:t>
            </a:r>
          </a:p>
          <a:p>
            <a:r>
              <a:rPr lang="es-ES" dirty="0"/>
              <a:t>Regreso a Cuba tras la revolución: director ejecutivo de la Editorial Nacional de Cuba</a:t>
            </a:r>
          </a:p>
          <a:p>
            <a:r>
              <a:rPr lang="es-ES" dirty="0"/>
              <a:t>Premio Cervantes en 1978</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Obras escogidas de Alejo Carpentier</a:t>
            </a:r>
          </a:p>
        </p:txBody>
      </p:sp>
      <p:sp>
        <p:nvSpPr>
          <p:cNvPr id="3" name="2 Marcador de contenido"/>
          <p:cNvSpPr>
            <a:spLocks noGrp="1"/>
          </p:cNvSpPr>
          <p:nvPr>
            <p:ph idx="1"/>
          </p:nvPr>
        </p:nvSpPr>
        <p:spPr/>
        <p:txBody>
          <a:bodyPr>
            <a:normAutofit lnSpcReduction="10000"/>
          </a:bodyPr>
          <a:lstStyle/>
          <a:p>
            <a:r>
              <a:rPr lang="es-ES" i="1" dirty="0" err="1"/>
              <a:t>Ecue</a:t>
            </a:r>
            <a:r>
              <a:rPr lang="es-ES" i="1" dirty="0"/>
              <a:t>-</a:t>
            </a:r>
            <a:r>
              <a:rPr lang="es-ES" i="1" dirty="0" err="1"/>
              <a:t>Yamba</a:t>
            </a:r>
            <a:r>
              <a:rPr lang="es-ES" i="1" dirty="0"/>
              <a:t>-O </a:t>
            </a:r>
            <a:r>
              <a:rPr lang="es-ES" dirty="0"/>
              <a:t>(1933)</a:t>
            </a:r>
          </a:p>
          <a:p>
            <a:r>
              <a:rPr lang="es-ES" i="1" dirty="0"/>
              <a:t>El reino de este mundo</a:t>
            </a:r>
            <a:r>
              <a:rPr lang="es-ES" dirty="0"/>
              <a:t> (1949) </a:t>
            </a:r>
          </a:p>
          <a:p>
            <a:r>
              <a:rPr lang="es-ES" i="1" dirty="0"/>
              <a:t>Los pasos perdidos</a:t>
            </a:r>
            <a:r>
              <a:rPr lang="es-ES" dirty="0"/>
              <a:t> (1953) </a:t>
            </a:r>
          </a:p>
          <a:p>
            <a:r>
              <a:rPr lang="es-ES" i="1" dirty="0"/>
              <a:t>El Siglo de las Luces</a:t>
            </a:r>
            <a:r>
              <a:rPr lang="es-ES" dirty="0"/>
              <a:t> (1962) </a:t>
            </a:r>
          </a:p>
          <a:p>
            <a:r>
              <a:rPr lang="es-ES" i="1" dirty="0"/>
              <a:t>Concierto barroco</a:t>
            </a:r>
            <a:r>
              <a:rPr lang="es-ES" dirty="0"/>
              <a:t> (1974), novela corta</a:t>
            </a:r>
          </a:p>
          <a:p>
            <a:r>
              <a:rPr lang="es-ES" i="1" dirty="0"/>
              <a:t>El recurso del método</a:t>
            </a:r>
            <a:r>
              <a:rPr lang="es-ES" dirty="0"/>
              <a:t> (1974)</a:t>
            </a:r>
          </a:p>
          <a:p>
            <a:r>
              <a:rPr lang="es-ES" i="1" dirty="0"/>
              <a:t>La consagración de la primavera</a:t>
            </a:r>
            <a:r>
              <a:rPr lang="es-ES" dirty="0"/>
              <a:t> (1978)</a:t>
            </a:r>
          </a:p>
          <a:p>
            <a:r>
              <a:rPr lang="es-ES" i="1" dirty="0"/>
              <a:t>El arpa y la sombra</a:t>
            </a:r>
            <a:r>
              <a:rPr lang="es-ES" dirty="0"/>
              <a:t> (1979)</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Lo “real-maravilloso”</a:t>
            </a:r>
          </a:p>
        </p:txBody>
      </p:sp>
      <p:sp>
        <p:nvSpPr>
          <p:cNvPr id="3" name="2 Marcador de contenido"/>
          <p:cNvSpPr>
            <a:spLocks noGrp="1"/>
          </p:cNvSpPr>
          <p:nvPr>
            <p:ph idx="1"/>
          </p:nvPr>
        </p:nvSpPr>
        <p:spPr/>
        <p:txBody>
          <a:bodyPr>
            <a:normAutofit lnSpcReduction="10000"/>
          </a:bodyPr>
          <a:lstStyle/>
          <a:p>
            <a:r>
              <a:rPr lang="es-ES" i="1" dirty="0"/>
              <a:t>Lo real maravilloso es eso, esa inesperada alteración de la realidad, una revelación privilegiada, una iluminación inhabitual, una fe creadora de cuanto necesitamos para vivir en libertad; una búsqueda, una tarea de otras dimensiones de la realidad, sueño y ejecución, ocurrencia y presencia.</a:t>
            </a:r>
          </a:p>
          <a:p>
            <a:r>
              <a:rPr lang="es-ES" i="1" dirty="0"/>
              <a:t>Aquí [en América] lo insólito es cotidiano, siempre fue cotidiano.</a:t>
            </a:r>
            <a:endParaRPr lang="es-ES"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fontScale="90000"/>
          </a:bodyPr>
          <a:lstStyle/>
          <a:p>
            <a:r>
              <a:rPr lang="es-ES" dirty="0"/>
              <a:t>Lo real-maravilloso, el surrealismo y el realismo mágico</a:t>
            </a:r>
          </a:p>
        </p:txBody>
      </p:sp>
      <p:sp>
        <p:nvSpPr>
          <p:cNvPr id="3" name="2 Marcador de contenido"/>
          <p:cNvSpPr>
            <a:spLocks noGrp="1"/>
          </p:cNvSpPr>
          <p:nvPr>
            <p:ph idx="1"/>
          </p:nvPr>
        </p:nvSpPr>
        <p:spPr/>
        <p:txBody>
          <a:bodyPr/>
          <a:lstStyle/>
          <a:p>
            <a:r>
              <a:rPr lang="es-ES" dirty="0"/>
              <a:t>Surrealismo y “lo real-maravilloso”</a:t>
            </a:r>
          </a:p>
          <a:p>
            <a:pPr lvl="1"/>
            <a:r>
              <a:rPr lang="es-ES" dirty="0"/>
              <a:t>El surrealismo es una creación artificial de lo maravilloso</a:t>
            </a:r>
          </a:p>
          <a:p>
            <a:pPr lvl="1"/>
            <a:r>
              <a:rPr lang="es-ES" dirty="0"/>
              <a:t>Lo real-maravilloso es una indagación de lo maravilloso que </a:t>
            </a:r>
            <a:r>
              <a:rPr lang="es-ES" i="1" dirty="0"/>
              <a:t>ya está</a:t>
            </a:r>
            <a:r>
              <a:rPr lang="es-ES" dirty="0"/>
              <a:t> en la realidad americana</a:t>
            </a:r>
          </a:p>
          <a:p>
            <a:r>
              <a:rPr lang="es-ES" dirty="0"/>
              <a:t>Realismo mágico y “lo real-maravilloso”</a:t>
            </a:r>
          </a:p>
          <a:p>
            <a:pPr lvl="1"/>
            <a:r>
              <a:rPr lang="es-ES" dirty="0"/>
              <a:t>El realismo mágico es una forma de retratar la realidad</a:t>
            </a:r>
          </a:p>
          <a:p>
            <a:pPr lvl="1"/>
            <a:r>
              <a:rPr lang="es-ES" dirty="0"/>
              <a:t>Lo real maravilloso es una cualidad de la realidad</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dirty="0"/>
              <a:t>El concepto de “realismo mágico”</a:t>
            </a:r>
          </a:p>
        </p:txBody>
      </p:sp>
      <p:sp>
        <p:nvSpPr>
          <p:cNvPr id="3" name="2 Marcador de contenido"/>
          <p:cNvSpPr>
            <a:spLocks noGrp="1"/>
          </p:cNvSpPr>
          <p:nvPr>
            <p:ph idx="1"/>
          </p:nvPr>
        </p:nvSpPr>
        <p:spPr>
          <a:xfrm>
            <a:off x="457200" y="1600200"/>
            <a:ext cx="4834880" cy="4525963"/>
          </a:xfrm>
        </p:spPr>
        <p:txBody>
          <a:bodyPr>
            <a:normAutofit fontScale="92500" lnSpcReduction="20000"/>
          </a:bodyPr>
          <a:lstStyle/>
          <a:p>
            <a:r>
              <a:rPr lang="es-ES" dirty="0"/>
              <a:t>Originalmente empleado para el campo de las artes plásticas, referido a pintores post-expresionistas (Franz </a:t>
            </a:r>
            <a:r>
              <a:rPr lang="es-ES" dirty="0" err="1"/>
              <a:t>Roh</a:t>
            </a:r>
            <a:r>
              <a:rPr lang="es-ES" dirty="0"/>
              <a:t>)</a:t>
            </a:r>
          </a:p>
          <a:p>
            <a:r>
              <a:rPr lang="es-ES" dirty="0"/>
              <a:t>Aplicado a literatura: “narraciones que incluyen elementos fabulosos, aunque manteniendo el tono y el tratamiento realista”</a:t>
            </a:r>
          </a:p>
        </p:txBody>
      </p:sp>
      <p:pic>
        <p:nvPicPr>
          <p:cNvPr id="4" name="3 Imagen" descr="George_grosz-the_eclipse_of_the_sun.jpg"/>
          <p:cNvPicPr>
            <a:picLocks noChangeAspect="1"/>
          </p:cNvPicPr>
          <p:nvPr/>
        </p:nvPicPr>
        <p:blipFill>
          <a:blip r:embed="rId3" cstate="print"/>
          <a:stretch>
            <a:fillRect/>
          </a:stretch>
        </p:blipFill>
        <p:spPr>
          <a:xfrm>
            <a:off x="5211406" y="1484784"/>
            <a:ext cx="3932594" cy="4464496"/>
          </a:xfrm>
          <a:prstGeom prst="rect">
            <a:avLst/>
          </a:prstGeom>
        </p:spPr>
      </p:pic>
      <p:sp>
        <p:nvSpPr>
          <p:cNvPr id="5" name="4 CuadroTexto"/>
          <p:cNvSpPr txBox="1"/>
          <p:nvPr/>
        </p:nvSpPr>
        <p:spPr>
          <a:xfrm>
            <a:off x="5220072" y="6021288"/>
            <a:ext cx="3923928" cy="646331"/>
          </a:xfrm>
          <a:prstGeom prst="rect">
            <a:avLst/>
          </a:prstGeom>
          <a:noFill/>
        </p:spPr>
        <p:txBody>
          <a:bodyPr wrap="square" rtlCol="0">
            <a:spAutoFit/>
          </a:bodyPr>
          <a:lstStyle/>
          <a:p>
            <a:r>
              <a:rPr lang="en-US" i="1" dirty="0"/>
              <a:t>The Eclipse of the Sun</a:t>
            </a:r>
            <a:r>
              <a:rPr lang="en-US" dirty="0"/>
              <a:t>, George Grosz, 1926</a:t>
            </a:r>
            <a:endParaRPr lang="es-ES"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pic>
        <p:nvPicPr>
          <p:cNvPr id="4" name="3 Marcador de contenido" descr="Rousseau_gypsy.jpg"/>
          <p:cNvPicPr>
            <a:picLocks noGrp="1" noChangeAspect="1"/>
          </p:cNvPicPr>
          <p:nvPr>
            <p:ph idx="1"/>
          </p:nvPr>
        </p:nvPicPr>
        <p:blipFill>
          <a:blip r:embed="rId3" cstate="print"/>
          <a:stretch>
            <a:fillRect/>
          </a:stretch>
        </p:blipFill>
        <p:spPr>
          <a:xfrm>
            <a:off x="-1" y="538560"/>
            <a:ext cx="9207297" cy="5780881"/>
          </a:xfrm>
        </p:spPr>
      </p:pic>
      <p:sp>
        <p:nvSpPr>
          <p:cNvPr id="5" name="4 CuadroTexto"/>
          <p:cNvSpPr txBox="1"/>
          <p:nvPr/>
        </p:nvSpPr>
        <p:spPr>
          <a:xfrm>
            <a:off x="0" y="6309320"/>
            <a:ext cx="5976664" cy="369332"/>
          </a:xfrm>
          <a:prstGeom prst="rect">
            <a:avLst/>
          </a:prstGeom>
          <a:noFill/>
        </p:spPr>
        <p:txBody>
          <a:bodyPr wrap="square" rtlCol="0">
            <a:spAutoFit/>
          </a:bodyPr>
          <a:lstStyle/>
          <a:p>
            <a:r>
              <a:rPr lang="es-ES" dirty="0"/>
              <a:t>Henri Rousseau, </a:t>
            </a:r>
            <a:r>
              <a:rPr lang="es-ES" i="1" dirty="0"/>
              <a:t>La </a:t>
            </a:r>
            <a:r>
              <a:rPr lang="es-ES" i="1" dirty="0" err="1"/>
              <a:t>Bohémienne</a:t>
            </a:r>
            <a:r>
              <a:rPr lang="es-ES" i="1" dirty="0"/>
              <a:t> </a:t>
            </a:r>
            <a:r>
              <a:rPr lang="es-ES" i="1" dirty="0" err="1"/>
              <a:t>endormie</a:t>
            </a:r>
            <a:r>
              <a:rPr lang="es-ES" i="1" dirty="0"/>
              <a:t>, </a:t>
            </a:r>
            <a:r>
              <a:rPr lang="es-ES" dirty="0"/>
              <a:t>1897</a:t>
            </a:r>
          </a:p>
        </p:txBody>
      </p:sp>
    </p:spTree>
  </p:cSld>
  <p:clrMapOvr>
    <a:masterClrMapping/>
  </p:clrMapOvr>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445</TotalTime>
  <Words>1539</Words>
  <Application>Microsoft Office PowerPoint</Application>
  <PresentationFormat>Presentación en pantalla (4:3)</PresentationFormat>
  <Paragraphs>154</Paragraphs>
  <Slides>36</Slides>
  <Notes>36</Notes>
  <HiddenSlides>0</HiddenSlides>
  <MMClips>0</MMClips>
  <ScaleCrop>false</ScaleCrop>
  <HeadingPairs>
    <vt:vector size="6" baseType="variant">
      <vt:variant>
        <vt:lpstr>Fuentes usadas</vt:lpstr>
      </vt:variant>
      <vt:variant>
        <vt:i4>2</vt:i4>
      </vt:variant>
      <vt:variant>
        <vt:lpstr>Tema</vt:lpstr>
      </vt:variant>
      <vt:variant>
        <vt:i4>1</vt:i4>
      </vt:variant>
      <vt:variant>
        <vt:lpstr>Títulos de diapositiva</vt:lpstr>
      </vt:variant>
      <vt:variant>
        <vt:i4>36</vt:i4>
      </vt:variant>
    </vt:vector>
  </HeadingPairs>
  <TitlesOfParts>
    <vt:vector size="39" baseType="lpstr">
      <vt:lpstr>Arial</vt:lpstr>
      <vt:lpstr>Calibri</vt:lpstr>
      <vt:lpstr>Tema de Office</vt:lpstr>
      <vt:lpstr>Alejo Carpentier y El Reino de Este Mundo</vt:lpstr>
      <vt:lpstr>Presentación de PowerPoint</vt:lpstr>
      <vt:lpstr>Alejo Carpentier</vt:lpstr>
      <vt:lpstr>Alejo Carpentier</vt:lpstr>
      <vt:lpstr>Obras escogidas de Alejo Carpentier</vt:lpstr>
      <vt:lpstr>Lo “real-maravilloso”</vt:lpstr>
      <vt:lpstr>Lo real-maravilloso, el surrealismo y el realismo mágico</vt:lpstr>
      <vt:lpstr>El concepto de “realismo mágico”</vt:lpstr>
      <vt:lpstr>Presentación de PowerPoint</vt:lpstr>
      <vt:lpstr>América y el barroco</vt:lpstr>
      <vt:lpstr>Barroco histórico</vt:lpstr>
      <vt:lpstr>Barroco intemporal</vt:lpstr>
      <vt:lpstr>Barroco americano</vt:lpstr>
      <vt:lpstr>Barroco americano</vt:lpstr>
      <vt:lpstr>Presentación de PowerPoint</vt:lpstr>
      <vt:lpstr>Presentación de PowerPoint</vt:lpstr>
      <vt:lpstr>Presentación de PowerPoint</vt:lpstr>
      <vt:lpstr>Un ejemplo de estilo barroco (Concierto barroco de A. Carpentier)</vt:lpstr>
      <vt:lpstr>Presentación de PowerPoint</vt:lpstr>
      <vt:lpstr>Presentación de PowerPoint</vt:lpstr>
      <vt:lpstr>Presentación de PowerPoint</vt:lpstr>
      <vt:lpstr>El Reino de este mundo y la historia</vt:lpstr>
      <vt:lpstr>Sección I: Mackandal</vt:lpstr>
      <vt:lpstr>Presentación de PowerPoint</vt:lpstr>
      <vt:lpstr>Sección II: Bouckman</vt:lpstr>
      <vt:lpstr>Sección II (bis): Paulina</vt:lpstr>
      <vt:lpstr>Presentación de PowerPoint</vt:lpstr>
      <vt:lpstr>Sección III: Henri Christophe </vt:lpstr>
      <vt:lpstr>Presentación de PowerPoint</vt:lpstr>
      <vt:lpstr>Presentación de PowerPoint</vt:lpstr>
      <vt:lpstr>Presentación de PowerPoint</vt:lpstr>
      <vt:lpstr>Sección IV: casi-epílogo</vt:lpstr>
      <vt:lpstr>Presentación de PowerPoint</vt:lpstr>
      <vt:lpstr>El neo-barroco en El reino de este mundo</vt:lpstr>
      <vt:lpstr>Recursos lingüísticos barrocos en El reino de este mundo</vt:lpstr>
      <vt:lpstr>De Saint-Domingue a Haití: una identidad mestiza</vt:lpstr>
    </vt:vector>
  </TitlesOfParts>
  <Company>TOSHIBA</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Alejo Carpentier y El Reino de Este Mundo</dc:title>
  <dc:creator>Santi</dc:creator>
  <cp:lastModifiedBy>USUARIO</cp:lastModifiedBy>
  <cp:revision>71</cp:revision>
  <dcterms:created xsi:type="dcterms:W3CDTF">2012-03-13T14:31:42Z</dcterms:created>
  <dcterms:modified xsi:type="dcterms:W3CDTF">2024-10-06T18:46:33Z</dcterms:modified>
</cp:coreProperties>
</file>