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25" r:id="rId3"/>
    <p:sldId id="335" r:id="rId4"/>
    <p:sldId id="347" r:id="rId5"/>
    <p:sldId id="348" r:id="rId6"/>
    <p:sldId id="349" r:id="rId7"/>
    <p:sldId id="267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9F0C8F3-B2E2-4F24-A66D-6E6FDF548AD9}">
          <p14:sldIdLst>
            <p14:sldId id="256"/>
            <p14:sldId id="325"/>
            <p14:sldId id="335"/>
            <p14:sldId id="347"/>
            <p14:sldId id="348"/>
            <p14:sldId id="349"/>
          </p14:sldIdLst>
        </p14:section>
        <p14:section name="Sección sin título" id="{089AA723-CF5E-44CF-9374-01D8574434C9}">
          <p14:sldIdLst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FFCC"/>
    <a:srgbClr val="99CCFF"/>
    <a:srgbClr val="008080"/>
    <a:srgbClr val="00C9C4"/>
    <a:srgbClr val="CCFF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6747769-D330-4667-B38D-F66DE935166D}" type="datetimeFigureOut">
              <a:rPr lang="es-ES" smtClean="0"/>
              <a:t>11/04/2025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DAF6BB4-5494-4D04-B1CD-99C3AB1E21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7769-D330-4667-B38D-F66DE935166D}" type="datetimeFigureOut">
              <a:rPr lang="es-ES" smtClean="0"/>
              <a:t>11/04/2025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6BB4-5494-4D04-B1CD-99C3AB1E21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7769-D330-4667-B38D-F66DE935166D}" type="datetimeFigureOut">
              <a:rPr lang="es-ES" smtClean="0"/>
              <a:t>11/04/2025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6BB4-5494-4D04-B1CD-99C3AB1E21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6747769-D330-4667-B38D-F66DE935166D}" type="datetimeFigureOut">
              <a:rPr lang="es-ES" smtClean="0"/>
              <a:t>11/04/2025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6BB4-5494-4D04-B1CD-99C3AB1E21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6747769-D330-4667-B38D-F66DE935166D}" type="datetimeFigureOut">
              <a:rPr lang="es-ES" smtClean="0"/>
              <a:t>11/04/2025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DAF6BB4-5494-4D04-B1CD-99C3AB1E2132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6747769-D330-4667-B38D-F66DE935166D}" type="datetimeFigureOut">
              <a:rPr lang="es-ES" smtClean="0"/>
              <a:t>11/04/2025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DAF6BB4-5494-4D04-B1CD-99C3AB1E21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6747769-D330-4667-B38D-F66DE935166D}" type="datetimeFigureOut">
              <a:rPr lang="es-ES" smtClean="0"/>
              <a:t>11/04/2025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DAF6BB4-5494-4D04-B1CD-99C3AB1E213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7769-D330-4667-B38D-F66DE935166D}" type="datetimeFigureOut">
              <a:rPr lang="es-ES" smtClean="0"/>
              <a:t>11/04/2025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6BB4-5494-4D04-B1CD-99C3AB1E21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6747769-D330-4667-B38D-F66DE935166D}" type="datetimeFigureOut">
              <a:rPr lang="es-ES" smtClean="0"/>
              <a:t>11/04/2025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DAF6BB4-5494-4D04-B1CD-99C3AB1E213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6747769-D330-4667-B38D-F66DE935166D}" type="datetimeFigureOut">
              <a:rPr lang="es-ES" smtClean="0"/>
              <a:t>11/04/2025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DAF6BB4-5494-4D04-B1CD-99C3AB1E213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6747769-D330-4667-B38D-F66DE935166D}" type="datetimeFigureOut">
              <a:rPr lang="es-ES" smtClean="0"/>
              <a:t>11/04/2025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DAF6BB4-5494-4D04-B1CD-99C3AB1E213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6747769-D330-4667-B38D-F66DE935166D}" type="datetimeFigureOut">
              <a:rPr lang="es-ES" smtClean="0"/>
              <a:t>11/04/2025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DAF6BB4-5494-4D04-B1CD-99C3AB1E2132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901576" y="4149080"/>
            <a:ext cx="7702872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es-ES" sz="2000" b="1" dirty="0">
              <a:ln w="50800"/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endParaRPr lang="es-ES" sz="2000" b="1" dirty="0">
              <a:ln w="50800"/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endParaRPr lang="es-ES" sz="2000" b="1" dirty="0">
              <a:ln w="50800"/>
              <a:solidFill>
                <a:schemeClr val="bg1"/>
              </a:solidFill>
            </a:endParaRPr>
          </a:p>
          <a:p>
            <a:pPr algn="ctr"/>
            <a:endParaRPr lang="es-ES" sz="2000" b="1" dirty="0">
              <a:ln w="50800"/>
              <a:solidFill>
                <a:schemeClr val="bg1"/>
              </a:solidFill>
            </a:endParaRPr>
          </a:p>
          <a:p>
            <a:pPr algn="ctr"/>
            <a:r>
              <a:rPr lang="es-ES" sz="2000" b="1" dirty="0">
                <a:ln w="50800"/>
                <a:solidFill>
                  <a:schemeClr val="bg1"/>
                </a:solidFill>
              </a:rPr>
              <a:t>Dr. Byron Boada Mg.</a:t>
            </a:r>
          </a:p>
          <a:p>
            <a:pPr algn="r"/>
            <a:endParaRPr lang="es-ES" sz="2400" b="1" dirty="0">
              <a:ln w="50800"/>
              <a:solidFill>
                <a:schemeClr val="bg1"/>
              </a:solidFill>
            </a:endParaRPr>
          </a:p>
          <a:p>
            <a:pPr algn="r"/>
            <a:r>
              <a:rPr lang="es-ES" sz="2000" b="1" dirty="0">
                <a:ln w="50800"/>
                <a:solidFill>
                  <a:schemeClr val="bg1"/>
                </a:solidFill>
              </a:rPr>
              <a:t> 11-04-2025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7046" y="548680"/>
            <a:ext cx="8117402" cy="4680520"/>
          </a:xfrm>
        </p:spPr>
        <p:txBody>
          <a:bodyPr>
            <a:normAutofit/>
          </a:bodyPr>
          <a:lstStyle/>
          <a:p>
            <a:pPr indent="180340" algn="ctr">
              <a:lnSpc>
                <a:spcPct val="150000"/>
              </a:lnSpc>
              <a:spcAft>
                <a:spcPts val="0"/>
              </a:spcAft>
            </a:pPr>
            <a:r>
              <a:rPr lang="es-ES" sz="4000" b="1" dirty="0">
                <a:highlight>
                  <a:srgbClr val="008080"/>
                </a:highlight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UNACH </a:t>
            </a:r>
          </a:p>
          <a:p>
            <a:pPr indent="180340" algn="ctr">
              <a:lnSpc>
                <a:spcPct val="150000"/>
              </a:lnSpc>
              <a:spcAft>
                <a:spcPts val="0"/>
              </a:spcAft>
            </a:pPr>
            <a:r>
              <a:rPr lang="es-ES" sz="3600" b="1" dirty="0">
                <a:solidFill>
                  <a:schemeClr val="accent1">
                    <a:lumMod val="20000"/>
                    <a:lumOff val="80000"/>
                  </a:schemeClr>
                </a:solidFill>
                <a:highlight>
                  <a:srgbClr val="008080"/>
                </a:highlight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CARRERA DE PSICOLOGÍA CLÍNICA</a:t>
            </a:r>
          </a:p>
          <a:p>
            <a:pPr indent="180340" algn="ctr">
              <a:lnSpc>
                <a:spcPct val="150000"/>
              </a:lnSpc>
              <a:spcAft>
                <a:spcPts val="0"/>
              </a:spcAft>
            </a:pPr>
            <a:r>
              <a:rPr lang="es-ES" sz="3200" b="1" dirty="0">
                <a:solidFill>
                  <a:schemeClr val="bg1">
                    <a:lumMod val="95000"/>
                    <a:lumOff val="5000"/>
                  </a:schemeClr>
                </a:solidFill>
                <a:highlight>
                  <a:srgbClr val="FFFF00"/>
                </a:highlight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PSICOLOGÍA GENERAL II</a:t>
            </a:r>
          </a:p>
          <a:p>
            <a:pPr indent="180340" algn="ctr">
              <a:lnSpc>
                <a:spcPct val="150000"/>
              </a:lnSpc>
              <a:spcAft>
                <a:spcPts val="0"/>
              </a:spcAft>
            </a:pPr>
            <a:r>
              <a:rPr lang="es-ES" sz="3200" b="1" dirty="0">
                <a:solidFill>
                  <a:schemeClr val="bg1">
                    <a:lumMod val="95000"/>
                    <a:lumOff val="5000"/>
                  </a:schemeClr>
                </a:solidFill>
                <a:highlight>
                  <a:srgbClr val="FFFF00"/>
                </a:highlight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2do. Semestre B</a:t>
            </a:r>
          </a:p>
        </p:txBody>
      </p:sp>
    </p:spTree>
    <p:extLst>
      <p:ext uri="{BB962C8B-B14F-4D97-AF65-F5344CB8AC3E}">
        <p14:creationId xmlns:p14="http://schemas.microsoft.com/office/powerpoint/2010/main" val="202561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7046" y="216024"/>
            <a:ext cx="8189410" cy="645333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E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808000"/>
                </a:highlight>
              </a:rPr>
              <a:t>ATENCIÓN </a:t>
            </a:r>
          </a:p>
          <a:p>
            <a:pPr algn="ctr"/>
            <a:endParaRPr lang="es-ES" b="1" dirty="0">
              <a:solidFill>
                <a:schemeClr val="tx1"/>
              </a:solidFill>
              <a:highlight>
                <a:srgbClr val="808000"/>
              </a:highlight>
            </a:endParaRPr>
          </a:p>
          <a:p>
            <a:pPr algn="l"/>
            <a:r>
              <a:rPr lang="es-ES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s-ES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Definición </a:t>
            </a:r>
          </a:p>
          <a:p>
            <a:pPr algn="just"/>
            <a:endParaRPr lang="es-ES" b="1" dirty="0">
              <a:solidFill>
                <a:schemeClr val="tx1"/>
              </a:solidFill>
            </a:endParaRPr>
          </a:p>
          <a:p>
            <a:pPr algn="just"/>
            <a:r>
              <a:rPr lang="es-ES" b="1" dirty="0">
                <a:solidFill>
                  <a:schemeClr val="tx1"/>
                </a:solidFill>
              </a:rPr>
              <a:t>Estado de consciencia en que los sentidos se enfocan de manera selectiva en ciertos aspectos del ambiente y el sistema nervioso central se encuentra en un estado de preparación para responder a los estímulos. Dado que los seres humanos no cuentan con la capacidad infinita para atender a todo –enfocarse en ciertos elementos a expensas de otros– buena parte de la investigación en este campo se dedica a discernir qué factores influyen en la atención y a entender los mecanismos neurales involucrados en el procesamiento selectivo de la información. </a:t>
            </a:r>
          </a:p>
          <a:p>
            <a:pPr>
              <a:lnSpc>
                <a:spcPct val="120000"/>
              </a:lnSpc>
            </a:pPr>
            <a:r>
              <a:rPr lang="es-ES" sz="2400" b="1" dirty="0">
                <a:solidFill>
                  <a:schemeClr val="tx1"/>
                </a:solidFill>
                <a:highlight>
                  <a:srgbClr val="CC9900"/>
                </a:highlight>
              </a:rPr>
              <a:t>(APA Diccionario Conciso de Psicología, 2010, p. 49)</a:t>
            </a:r>
            <a:endParaRPr lang="es-ES" sz="2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C9900"/>
              </a:highlight>
            </a:endParaRPr>
          </a:p>
        </p:txBody>
      </p:sp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6EC099E1-8E7D-3417-47A3-DBA10EA8A740}"/>
              </a:ext>
            </a:extLst>
          </p:cNvPr>
          <p:cNvSpPr/>
          <p:nvPr/>
        </p:nvSpPr>
        <p:spPr>
          <a:xfrm>
            <a:off x="251520" y="8367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54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EEEA1-FE95-7E72-768F-58FA9F6FB4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>
            <a:extLst>
              <a:ext uri="{FF2B5EF4-FFF2-40B4-BE49-F238E27FC236}">
                <a16:creationId xmlns:a16="http://schemas.microsoft.com/office/drawing/2014/main" id="{94E98EA9-2737-DA43-E047-65EACEDE9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046" y="404664"/>
            <a:ext cx="8189410" cy="6120680"/>
          </a:xfrm>
        </p:spPr>
        <p:txBody>
          <a:bodyPr>
            <a:normAutofit lnSpcReduction="10000"/>
          </a:bodyPr>
          <a:lstStyle/>
          <a:p>
            <a:pPr algn="ctr"/>
            <a:r>
              <a:rPr lang="es-E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808000"/>
                </a:highlight>
              </a:rPr>
              <a:t>ATENCIÓN</a:t>
            </a:r>
          </a:p>
          <a:p>
            <a:pPr algn="ctr"/>
            <a:endParaRPr lang="es-ES" b="1" dirty="0">
              <a:solidFill>
                <a:schemeClr val="tx1"/>
              </a:solidFill>
              <a:highlight>
                <a:srgbClr val="808000"/>
              </a:highlight>
            </a:endParaRPr>
          </a:p>
          <a:p>
            <a:pPr algn="just"/>
            <a:r>
              <a:rPr lang="es-ES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Tipos de atención:</a:t>
            </a:r>
          </a:p>
          <a:p>
            <a:pPr algn="just"/>
            <a:endParaRPr lang="es-ES" sz="18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CC"/>
              </a:highlight>
            </a:endParaRPr>
          </a:p>
          <a:p>
            <a:pPr algn="just"/>
            <a:r>
              <a:rPr lang="es-ES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“Atención encubierta. </a:t>
            </a:r>
            <a:r>
              <a:rPr lang="es-ES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Atención que se dirige a una ubicación distinta a la dirección en que están fijos los ojos” (APA, 2010, p.49).</a:t>
            </a:r>
          </a:p>
          <a:p>
            <a:pPr algn="just"/>
            <a:endParaRPr lang="es-ES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ES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“Atención espacial. </a:t>
            </a:r>
            <a:r>
              <a:rPr lang="es-ES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en la cual un individuo distribuye la atención en la escena visual. La atención espacial suele dirigirse a una parte de la escena en la que la persona se fija” (APA, 2010, p.49).</a:t>
            </a:r>
          </a:p>
        </p:txBody>
      </p:sp>
    </p:spTree>
    <p:extLst>
      <p:ext uri="{BB962C8B-B14F-4D97-AF65-F5344CB8AC3E}">
        <p14:creationId xmlns:p14="http://schemas.microsoft.com/office/powerpoint/2010/main" val="124893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EEEA1-FE95-7E72-768F-58FA9F6FB4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>
            <a:extLst>
              <a:ext uri="{FF2B5EF4-FFF2-40B4-BE49-F238E27FC236}">
                <a16:creationId xmlns:a16="http://schemas.microsoft.com/office/drawing/2014/main" id="{94E98EA9-2737-DA43-E047-65EACEDE9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046" y="404664"/>
            <a:ext cx="8189410" cy="6120680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808000"/>
                </a:highlight>
              </a:rPr>
              <a:t>ATENCIÓN</a:t>
            </a:r>
          </a:p>
          <a:p>
            <a:pPr algn="ctr"/>
            <a:endParaRPr lang="es-ES" b="1" dirty="0">
              <a:solidFill>
                <a:schemeClr val="tx1"/>
              </a:solidFill>
              <a:highlight>
                <a:srgbClr val="808000"/>
              </a:highlight>
            </a:endParaRPr>
          </a:p>
          <a:p>
            <a:pPr algn="just"/>
            <a:r>
              <a:rPr lang="es-ES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Tipos de atención:</a:t>
            </a:r>
          </a:p>
          <a:p>
            <a:pPr algn="just"/>
            <a:endParaRPr lang="es-ES" sz="18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CC"/>
              </a:highlight>
            </a:endParaRPr>
          </a:p>
          <a:p>
            <a:pPr algn="just"/>
            <a:r>
              <a:rPr lang="es-ES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“Atención focalizada. </a:t>
            </a:r>
            <a:r>
              <a:rPr lang="es-ES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Atención dirigida conscientemente: concentración activa en determinados estímulos excluyendo a otros, en especial con el propósito de comprender o memorizar. Se dice que se presta atención focalizada a la información que está dentro de la CAPACIDAD DE ATENCIÓN” (APA, 2010, p.49).</a:t>
            </a:r>
          </a:p>
          <a:p>
            <a:pPr algn="just"/>
            <a:endParaRPr lang="es-ES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132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EEEA1-FE95-7E72-768F-58FA9F6FB4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>
            <a:extLst>
              <a:ext uri="{FF2B5EF4-FFF2-40B4-BE49-F238E27FC236}">
                <a16:creationId xmlns:a16="http://schemas.microsoft.com/office/drawing/2014/main" id="{94E98EA9-2737-DA43-E047-65EACEDE9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046" y="404664"/>
            <a:ext cx="8189410" cy="6120680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808000"/>
                </a:highlight>
              </a:rPr>
              <a:t>ATENCIÓN</a:t>
            </a:r>
          </a:p>
          <a:p>
            <a:pPr algn="ctr"/>
            <a:endParaRPr lang="es-ES" b="1" dirty="0">
              <a:solidFill>
                <a:schemeClr val="tx1"/>
              </a:solidFill>
              <a:highlight>
                <a:srgbClr val="808000"/>
              </a:highlight>
            </a:endParaRPr>
          </a:p>
          <a:p>
            <a:pPr algn="just"/>
            <a:r>
              <a:rPr lang="es-ES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Tipos de atención:</a:t>
            </a:r>
          </a:p>
          <a:p>
            <a:pPr algn="just"/>
            <a:endParaRPr lang="es-ES" sz="18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CC"/>
              </a:highlight>
            </a:endParaRPr>
          </a:p>
          <a:p>
            <a:pPr algn="just"/>
            <a:r>
              <a:rPr lang="es-ES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“Atención involuntaria. </a:t>
            </a:r>
            <a:r>
              <a:rPr lang="es-ES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Atención que es capturada por un estímulo destacado, por ejemplo, en el campo de la visión periférica, en lugar de ser dirigida o enfocada deliberadamente por el individuo” (APA, 2010, p. 49).</a:t>
            </a:r>
          </a:p>
          <a:p>
            <a:pPr algn="just"/>
            <a:endParaRPr lang="es-ES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145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EEEA1-FE95-7E72-768F-58FA9F6FB4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>
            <a:extLst>
              <a:ext uri="{FF2B5EF4-FFF2-40B4-BE49-F238E27FC236}">
                <a16:creationId xmlns:a16="http://schemas.microsoft.com/office/drawing/2014/main" id="{94E98EA9-2737-DA43-E047-65EACEDE9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046" y="404664"/>
            <a:ext cx="8189410" cy="612068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E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808000"/>
                </a:highlight>
              </a:rPr>
              <a:t>ATENCIÓN</a:t>
            </a:r>
          </a:p>
          <a:p>
            <a:pPr algn="ctr"/>
            <a:endParaRPr lang="es-ES" b="1" dirty="0">
              <a:solidFill>
                <a:schemeClr val="tx1"/>
              </a:solidFill>
              <a:highlight>
                <a:srgbClr val="808000"/>
              </a:highlight>
            </a:endParaRPr>
          </a:p>
          <a:p>
            <a:pPr algn="just"/>
            <a:r>
              <a:rPr lang="es-ES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CC"/>
                </a:highlight>
              </a:rPr>
              <a:t>Tipos de atención:</a:t>
            </a:r>
          </a:p>
          <a:p>
            <a:pPr algn="just"/>
            <a:endParaRPr lang="es-ES" sz="18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CC"/>
              </a:highlight>
            </a:endParaRPr>
          </a:p>
          <a:p>
            <a:pPr algn="just"/>
            <a:r>
              <a:rPr lang="es-ES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Atención selectiva. </a:t>
            </a:r>
            <a:r>
              <a:rPr lang="es-ES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Concentración en ciertos estímulos del ambiente y no en otros, lo cual permite que se distingan los estímulos importantes de los periféricos o incidentales. La atención selectiva se mide por lo común instruyendo a los participantes para que presten atención a algunas fuentes de información y al mismo tiempo ignoren otras  y que luego determinen su efectividad para hacerlo. (APA, 2010, p. 50).</a:t>
            </a:r>
          </a:p>
          <a:p>
            <a:pPr algn="just"/>
            <a:endParaRPr lang="es-ES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778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paisaje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25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355976" y="404664"/>
            <a:ext cx="44644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2200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C3386C8-5BC0-A7C4-B53D-AF191A567DA7}"/>
              </a:ext>
            </a:extLst>
          </p:cNvPr>
          <p:cNvSpPr txBox="1"/>
          <p:nvPr/>
        </p:nvSpPr>
        <p:spPr>
          <a:xfrm>
            <a:off x="6084168" y="2204864"/>
            <a:ext cx="28803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La ciencia de la psicología permite al ente racional escarbar en el psiquismo para conocer su esencia.</a:t>
            </a:r>
          </a:p>
          <a:p>
            <a:pPr algn="ctr"/>
            <a:r>
              <a:rPr lang="es-ES" b="1" dirty="0"/>
              <a:t>(Byron Boada).</a:t>
            </a:r>
            <a:r>
              <a:rPr lang="es-ES" sz="2400" b="1" dirty="0"/>
              <a:t> </a:t>
            </a:r>
            <a:r>
              <a:rPr lang="es-ES" sz="2400" dirty="0"/>
              <a:t>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4347844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2038</TotalTime>
  <Words>422</Words>
  <Application>Microsoft Office PowerPoint</Application>
  <PresentationFormat>Presentación en pantalla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Verdana</vt:lpstr>
      <vt:lpstr>Wingdings 2</vt:lpstr>
      <vt:lpstr>Brío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BÁSICO 11 B.C.B.</dc:title>
  <dc:creator>Byron Boada</dc:creator>
  <cp:lastModifiedBy>Byron Alejandro Boada Aldaz</cp:lastModifiedBy>
  <cp:revision>299</cp:revision>
  <dcterms:created xsi:type="dcterms:W3CDTF">2017-04-06T12:55:34Z</dcterms:created>
  <dcterms:modified xsi:type="dcterms:W3CDTF">2025-04-11T19:09:30Z</dcterms:modified>
</cp:coreProperties>
</file>