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3"/>
  </p:notesMasterIdLst>
  <p:handoutMasterIdLst>
    <p:handoutMasterId r:id="rId44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7" r:id="rId25"/>
    <p:sldId id="318" r:id="rId26"/>
    <p:sldId id="325" r:id="rId27"/>
    <p:sldId id="319" r:id="rId28"/>
    <p:sldId id="320" r:id="rId29"/>
    <p:sldId id="321" r:id="rId30"/>
    <p:sldId id="322" r:id="rId31"/>
    <p:sldId id="323" r:id="rId32"/>
    <p:sldId id="326" r:id="rId33"/>
    <p:sldId id="327" r:id="rId34"/>
    <p:sldId id="328" r:id="rId35"/>
    <p:sldId id="330" r:id="rId36"/>
    <p:sldId id="331" r:id="rId37"/>
    <p:sldId id="332" r:id="rId38"/>
    <p:sldId id="334" r:id="rId39"/>
    <p:sldId id="335" r:id="rId40"/>
    <p:sldId id="336" r:id="rId41"/>
    <p:sldId id="337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nando Soli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00CC"/>
    <a:srgbClr val="6600FF"/>
    <a:srgbClr val="FF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 varScale="1">
        <p:scale>
          <a:sx n="78" d="100"/>
          <a:sy n="78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/>
            </a:lvl1pPr>
          </a:lstStyle>
          <a:p>
            <a:endParaRPr lang="es-MX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/>
            </a:lvl1pPr>
          </a:lstStyle>
          <a:p>
            <a:endParaRPr lang="es-MX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/>
            </a:lvl1pPr>
          </a:lstStyle>
          <a:p>
            <a:endParaRPr lang="es-MX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/>
            </a:lvl1pPr>
          </a:lstStyle>
          <a:p>
            <a:fld id="{7C16E29F-2A27-4E0C-BECD-2497B8D885D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2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/>
            </a:lvl1pPr>
          </a:lstStyle>
          <a:p>
            <a:endParaRPr lang="es-MX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/>
            </a:lvl1pPr>
          </a:lstStyle>
          <a:p>
            <a:endParaRPr lang="es-MX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Click to edit Master text styles</a:t>
            </a:r>
          </a:p>
          <a:p>
            <a:pPr lvl="1"/>
            <a:r>
              <a:rPr lang="es-MX"/>
              <a:t>Second level</a:t>
            </a:r>
          </a:p>
          <a:p>
            <a:pPr lvl="2"/>
            <a:r>
              <a:rPr lang="es-MX"/>
              <a:t>Third level</a:t>
            </a:r>
          </a:p>
          <a:p>
            <a:pPr lvl="3"/>
            <a:r>
              <a:rPr lang="es-MX"/>
              <a:t>Fourth level</a:t>
            </a:r>
          </a:p>
          <a:p>
            <a:pPr lvl="4"/>
            <a:r>
              <a:rPr lang="es-MX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/>
            </a:lvl1pPr>
          </a:lstStyle>
          <a:p>
            <a:endParaRPr lang="es-MX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/>
            </a:lvl1pPr>
          </a:lstStyle>
          <a:p>
            <a:fld id="{DF27B6C7-1076-4CAE-B61D-8CF1E20C8B0E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24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13352-B083-45BE-8D3D-863E93EA4FA6}" type="slidenum">
              <a:rPr lang="es-MX"/>
              <a:pPr/>
              <a:t>1</a:t>
            </a:fld>
            <a:endParaRPr lang="es-MX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5D1D4-0FD6-4F49-A2E8-434FB65D06BB}" type="slidenum">
              <a:rPr lang="es-MX"/>
              <a:pPr/>
              <a:t>10</a:t>
            </a:fld>
            <a:endParaRPr lang="es-MX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D0C29-DAD3-4229-A7A8-D11F9BEF2284}" type="slidenum">
              <a:rPr lang="es-MX"/>
              <a:pPr/>
              <a:t>11</a:t>
            </a:fld>
            <a:endParaRPr lang="es-MX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B2A70-648A-4AC4-B868-089F9A63B0EB}" type="slidenum">
              <a:rPr lang="es-MX"/>
              <a:pPr/>
              <a:t>12</a:t>
            </a:fld>
            <a:endParaRPr lang="es-MX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59A21-7C74-4736-BDDC-69712C13A0AB}" type="slidenum">
              <a:rPr lang="es-MX"/>
              <a:pPr/>
              <a:t>13</a:t>
            </a:fld>
            <a:endParaRPr lang="es-MX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9C814-74DA-4C3E-A999-6875366E2F99}" type="slidenum">
              <a:rPr lang="es-MX"/>
              <a:pPr/>
              <a:t>14</a:t>
            </a:fld>
            <a:endParaRPr lang="es-MX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12DB7-7427-4986-8374-6814D295FDB6}" type="slidenum">
              <a:rPr lang="es-MX"/>
              <a:pPr/>
              <a:t>15</a:t>
            </a:fld>
            <a:endParaRPr lang="es-MX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94EBB-E02F-4E0C-BBBD-65A556DC5192}" type="slidenum">
              <a:rPr lang="es-MX"/>
              <a:pPr/>
              <a:t>16</a:t>
            </a:fld>
            <a:endParaRPr lang="es-MX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68E79-E36B-44FC-B0DB-4C9D4A8ADF3A}" type="slidenum">
              <a:rPr lang="es-MX"/>
              <a:pPr/>
              <a:t>17</a:t>
            </a:fld>
            <a:endParaRPr lang="es-MX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68F8-A146-4317-B4F2-2320F6F38CF9}" type="slidenum">
              <a:rPr lang="es-MX"/>
              <a:pPr/>
              <a:t>18</a:t>
            </a:fld>
            <a:endParaRPr lang="es-MX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AE844-84E2-4151-83A3-0D874078F9B4}" type="slidenum">
              <a:rPr lang="es-MX"/>
              <a:pPr/>
              <a:t>19</a:t>
            </a:fld>
            <a:endParaRPr lang="es-MX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B6388-0566-4361-973B-866690CAB603}" type="slidenum">
              <a:rPr lang="es-MX"/>
              <a:pPr/>
              <a:t>2</a:t>
            </a:fld>
            <a:endParaRPr lang="es-MX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42C99-B345-499E-A428-D5D4263BA693}" type="slidenum">
              <a:rPr lang="es-MX"/>
              <a:pPr/>
              <a:t>20</a:t>
            </a:fld>
            <a:endParaRPr lang="es-MX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7A236-7A02-41C5-B915-70D9F3838D72}" type="slidenum">
              <a:rPr lang="es-MX"/>
              <a:pPr/>
              <a:t>21</a:t>
            </a:fld>
            <a:endParaRPr lang="es-MX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9187B-D5A0-4137-B6EB-D14DC4E949A0}" type="slidenum">
              <a:rPr lang="es-MX"/>
              <a:pPr/>
              <a:t>22</a:t>
            </a:fld>
            <a:endParaRPr lang="es-MX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1E878-9496-492D-8F67-972523396A14}" type="slidenum">
              <a:rPr lang="es-MX"/>
              <a:pPr/>
              <a:t>23</a:t>
            </a:fld>
            <a:endParaRPr lang="es-MX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C4592-B0C6-44E9-93B4-343C87614F0F}" type="slidenum">
              <a:rPr lang="es-MX"/>
              <a:pPr/>
              <a:t>24</a:t>
            </a:fld>
            <a:endParaRPr lang="es-MX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C0FDA-8489-4D7E-8FA9-B20C312BC071}" type="slidenum">
              <a:rPr lang="es-MX"/>
              <a:pPr/>
              <a:t>25</a:t>
            </a:fld>
            <a:endParaRPr lang="es-MX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C0FDA-8489-4D7E-8FA9-B20C312BC071}" type="slidenum">
              <a:rPr lang="es-MX"/>
              <a:pPr/>
              <a:t>26</a:t>
            </a:fld>
            <a:endParaRPr lang="es-MX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DEA56-F6A3-498D-AE42-C5B55D62B656}" type="slidenum">
              <a:rPr lang="es-MX"/>
              <a:pPr/>
              <a:t>27</a:t>
            </a:fld>
            <a:endParaRPr lang="es-MX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85D3F-955E-47DE-BCDC-09423C7D000D}" type="slidenum">
              <a:rPr lang="es-MX"/>
              <a:pPr/>
              <a:t>28</a:t>
            </a:fld>
            <a:endParaRPr lang="es-MX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E17B0-4CAB-40B6-8ADD-C9F564BA2B5D}" type="slidenum">
              <a:rPr lang="es-MX"/>
              <a:pPr/>
              <a:t>29</a:t>
            </a:fld>
            <a:endParaRPr lang="es-MX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B703F-4D9E-4DF6-B24B-AA2532232EC9}" type="slidenum">
              <a:rPr lang="es-MX"/>
              <a:pPr/>
              <a:t>3</a:t>
            </a:fld>
            <a:endParaRPr lang="es-MX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7A4E9-4AD1-49CF-AE2F-09E267003A7E}" type="slidenum">
              <a:rPr lang="es-MX"/>
              <a:pPr/>
              <a:t>30</a:t>
            </a:fld>
            <a:endParaRPr lang="es-MX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59F6D-0D0C-476B-B3E4-2EACD665A54B}" type="slidenum">
              <a:rPr lang="es-MX"/>
              <a:pPr/>
              <a:t>31</a:t>
            </a:fld>
            <a:endParaRPr lang="es-MX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59F6D-0D0C-476B-B3E4-2EACD665A54B}" type="slidenum">
              <a:rPr lang="es-MX"/>
              <a:pPr/>
              <a:t>32</a:t>
            </a:fld>
            <a:endParaRPr lang="es-MX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59F6D-0D0C-476B-B3E4-2EACD665A54B}" type="slidenum">
              <a:rPr lang="es-MX"/>
              <a:pPr/>
              <a:t>33</a:t>
            </a:fld>
            <a:endParaRPr lang="es-MX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59F6D-0D0C-476B-B3E4-2EACD665A54B}" type="slidenum">
              <a:rPr lang="es-MX"/>
              <a:pPr/>
              <a:t>34</a:t>
            </a:fld>
            <a:endParaRPr lang="es-MX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3FEC-C3F4-4BEC-8959-93DD8A8D2490}" type="slidenum">
              <a:rPr lang="es-MX"/>
              <a:pPr/>
              <a:t>4</a:t>
            </a:fld>
            <a:endParaRPr lang="es-MX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EB8E2-C9B9-4134-9D26-46F6350851BC}" type="slidenum">
              <a:rPr lang="es-MX"/>
              <a:pPr/>
              <a:t>5</a:t>
            </a:fld>
            <a:endParaRPr lang="es-MX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03AE8-AEFF-4EBE-B9EF-0139D8FBD7E1}" type="slidenum">
              <a:rPr lang="es-MX"/>
              <a:pPr/>
              <a:t>6</a:t>
            </a:fld>
            <a:endParaRPr lang="es-MX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A2A76-E25D-4551-9E53-7CCEECEA82DF}" type="slidenum">
              <a:rPr lang="es-MX"/>
              <a:pPr/>
              <a:t>7</a:t>
            </a:fld>
            <a:endParaRPr lang="es-MX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9A0EF-96C6-4DEC-AB42-CD5E7D57A447}" type="slidenum">
              <a:rPr lang="es-MX"/>
              <a:pPr/>
              <a:t>8</a:t>
            </a:fld>
            <a:endParaRPr lang="es-MX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F7A38-16FE-4FED-841C-DBB17561657F}" type="slidenum">
              <a:rPr lang="es-MX"/>
              <a:pPr/>
              <a:t>9</a:t>
            </a:fld>
            <a:endParaRPr lang="es-MX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0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60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60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60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2B1FD7-7A5C-427B-A23F-0FB7435116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0C100-874B-4F13-937B-3C35AF0E2A0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526-6E85-4E1A-B92C-5ACC047AFE3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A34F3E-F01C-4469-B73D-50C3AC59405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3EE5D3-A949-4C34-A13A-C4BA05B691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0DE4-1409-4374-AB43-B84A17C96C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9DD59-39E3-4CD1-85E2-A3E78FFA04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6AA3-9523-4E42-B0E9-81C508780F7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90B6F-C962-4AD7-BC47-10C472314C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40A1-C59D-4FC3-8074-8C252EBD1E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67F9C-66A9-49EF-80F8-C9EF8E37932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C88DC-97F5-4CCA-9374-CD0226D797F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258C-CFCE-4B9D-A1EA-76367618E90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49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49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50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50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i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B1846D0-A650-4436-8558-0BBF4EB12F4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6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7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8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9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0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2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23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24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4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3.bin"/><Relationship Id="rId11" Type="http://schemas.openxmlformats.org/officeDocument/2006/relationships/slide" Target="slide26.xml"/><Relationship Id="rId5" Type="http://schemas.openxmlformats.org/officeDocument/2006/relationships/image" Target="../media/image4.wmf"/><Relationship Id="rId10" Type="http://schemas.openxmlformats.org/officeDocument/2006/relationships/slide" Target="slide10.xml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27.wmf"/><Relationship Id="rId3" Type="http://schemas.openxmlformats.org/officeDocument/2006/relationships/image" Target="../media/image17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6" Type="http://schemas.openxmlformats.org/officeDocument/2006/relationships/oleObject" Target="../embeddings/oleObject5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26.wmf"/><Relationship Id="rId5" Type="http://schemas.openxmlformats.org/officeDocument/2006/relationships/image" Target="../media/image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1.bin"/><Relationship Id="rId2" Type="http://schemas.openxmlformats.org/officeDocument/2006/relationships/notesSlide" Target="../notesSlides/notesSlide23.xml"/><Relationship Id="rId16" Type="http://schemas.openxmlformats.org/officeDocument/2006/relationships/oleObject" Target="../embeddings/oleObject60.bin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25.wmf"/><Relationship Id="rId24" Type="http://schemas.openxmlformats.org/officeDocument/2006/relationships/image" Target="../media/image14.wmf"/><Relationship Id="rId5" Type="http://schemas.openxmlformats.org/officeDocument/2006/relationships/image" Target="../media/image17.png"/><Relationship Id="rId15" Type="http://schemas.openxmlformats.org/officeDocument/2006/relationships/image" Target="../media/image29.wmf"/><Relationship Id="rId23" Type="http://schemas.openxmlformats.org/officeDocument/2006/relationships/oleObject" Target="../embeddings/oleObject64.bin"/><Relationship Id="rId10" Type="http://schemas.openxmlformats.org/officeDocument/2006/relationships/oleObject" Target="../embeddings/oleObject57.bin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2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9.bin"/><Relationship Id="rId22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33.wmf"/><Relationship Id="rId18" Type="http://schemas.openxmlformats.org/officeDocument/2006/relationships/image" Target="../media/image14.wmf"/><Relationship Id="rId3" Type="http://schemas.openxmlformats.org/officeDocument/2006/relationships/image" Target="../media/image17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9.bin"/><Relationship Id="rId17" Type="http://schemas.openxmlformats.org/officeDocument/2006/relationships/oleObject" Target="../embeddings/oleObject72.bin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7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30.wmf"/><Relationship Id="rId5" Type="http://schemas.openxmlformats.org/officeDocument/2006/relationships/image" Target="../media/image4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35.wmf"/><Relationship Id="rId18" Type="http://schemas.openxmlformats.org/officeDocument/2006/relationships/image" Target="../media/image14.wmf"/><Relationship Id="rId3" Type="http://schemas.openxmlformats.org/officeDocument/2006/relationships/image" Target="../media/image17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79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34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25.wmf"/><Relationship Id="rId1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35.wmf"/><Relationship Id="rId18" Type="http://schemas.openxmlformats.org/officeDocument/2006/relationships/image" Target="../media/image14.wmf"/><Relationship Id="rId3" Type="http://schemas.openxmlformats.org/officeDocument/2006/relationships/image" Target="../media/image17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4.bin"/><Relationship Id="rId17" Type="http://schemas.openxmlformats.org/officeDocument/2006/relationships/oleObject" Target="../embeddings/oleObject86.bin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34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85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25.wmf"/><Relationship Id="rId1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17.png"/><Relationship Id="rId21" Type="http://schemas.openxmlformats.org/officeDocument/2006/relationships/image" Target="../media/image14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91.bin"/><Relationship Id="rId17" Type="http://schemas.openxmlformats.org/officeDocument/2006/relationships/oleObject" Target="../embeddings/oleObject94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6.wmf"/><Relationship Id="rId20" Type="http://schemas.openxmlformats.org/officeDocument/2006/relationships/oleObject" Target="../embeddings/oleObject9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33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90.bin"/><Relationship Id="rId19" Type="http://schemas.openxmlformats.org/officeDocument/2006/relationships/oleObject" Target="../embeddings/oleObject96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9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105.bin"/><Relationship Id="rId3" Type="http://schemas.openxmlformats.org/officeDocument/2006/relationships/image" Target="../media/image17.png"/><Relationship Id="rId21" Type="http://schemas.openxmlformats.org/officeDocument/2006/relationships/image" Target="../media/image14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38.wmf"/><Relationship Id="rId2" Type="http://schemas.openxmlformats.org/officeDocument/2006/relationships/notesSlide" Target="../notesSlides/notesSlide28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34.wmf"/><Relationship Id="rId5" Type="http://schemas.openxmlformats.org/officeDocument/2006/relationships/image" Target="../media/image4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0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114.bin"/><Relationship Id="rId3" Type="http://schemas.openxmlformats.org/officeDocument/2006/relationships/oleObject" Target="../embeddings/oleObject107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6" Type="http://schemas.openxmlformats.org/officeDocument/2006/relationships/oleObject" Target="../embeddings/oleObject11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25.wmf"/><Relationship Id="rId5" Type="http://schemas.openxmlformats.org/officeDocument/2006/relationships/image" Target="../media/image17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14.wmf"/><Relationship Id="rId4" Type="http://schemas.openxmlformats.org/officeDocument/2006/relationships/image" Target="../media/image38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18.bin"/><Relationship Id="rId4" Type="http://schemas.openxmlformats.org/officeDocument/2006/relationships/image" Target="../media/image25.wmf"/><Relationship Id="rId9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2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49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42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44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59.w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58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6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148.bin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11" Type="http://schemas.openxmlformats.org/officeDocument/2006/relationships/image" Target="../media/image65.e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64.emf"/><Relationship Id="rId4" Type="http://schemas.openxmlformats.org/officeDocument/2006/relationships/image" Target="../media/image54.wmf"/><Relationship Id="rId9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5791200" y="838200"/>
            <a:ext cx="2895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123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 dirty="0" err="1">
                <a:latin typeface="Impact" pitchFamily="34" charset="0"/>
              </a:rPr>
              <a:t>Algunos</a:t>
            </a:r>
            <a:r>
              <a:rPr lang="en-US" sz="3200" b="0" i="0" dirty="0">
                <a:latin typeface="Impact" pitchFamily="34" charset="0"/>
              </a:rPr>
              <a:t> </a:t>
            </a:r>
            <a:r>
              <a:rPr lang="en-US" sz="3200" b="0" i="0" dirty="0" err="1">
                <a:latin typeface="Impact" pitchFamily="34" charset="0"/>
              </a:rPr>
              <a:t>conceptos</a:t>
            </a:r>
            <a:r>
              <a:rPr lang="en-US" sz="3200" b="0" i="0" dirty="0">
                <a:latin typeface="Impact" pitchFamily="34" charset="0"/>
              </a:rPr>
              <a:t> </a:t>
            </a:r>
            <a:r>
              <a:rPr lang="en-US" sz="3200" b="0" i="0" dirty="0" err="1">
                <a:latin typeface="Impact" pitchFamily="34" charset="0"/>
              </a:rPr>
              <a:t>básicos</a:t>
            </a:r>
            <a:r>
              <a:rPr lang="en-US" sz="3200" b="0" i="0" dirty="0">
                <a:latin typeface="Impact" pitchFamily="34" charset="0"/>
              </a:rPr>
              <a:t>.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5832475" y="838200"/>
            <a:ext cx="286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400"/>
              <a:t>La recta secante </a:t>
            </a:r>
          </a:p>
          <a:p>
            <a:pPr algn="ctr"/>
            <a:r>
              <a:rPr lang="es-MX" sz="2400"/>
              <a:t>y la recta tangente</a:t>
            </a:r>
          </a:p>
          <a:p>
            <a:pPr algn="ctr"/>
            <a:r>
              <a:rPr lang="es-MX" sz="2400"/>
              <a:t>en términos </a:t>
            </a:r>
          </a:p>
          <a:p>
            <a:pPr algn="ctr"/>
            <a:r>
              <a:rPr lang="es-MX" sz="2400"/>
              <a:t>geométricos</a:t>
            </a: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2530475" y="2667000"/>
            <a:ext cx="3733800" cy="3429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1616075" y="3733800"/>
            <a:ext cx="58674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320675" y="32004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Recta secante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2149475" y="1752600"/>
            <a:ext cx="5867400" cy="2057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45275" y="2895600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Recta tangente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0" y="3846513"/>
            <a:ext cx="2419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“es una recta que</a:t>
            </a:r>
          </a:p>
          <a:p>
            <a:r>
              <a:rPr lang="es-MX"/>
              <a:t>intersecta un círculo</a:t>
            </a:r>
          </a:p>
          <a:p>
            <a:r>
              <a:rPr lang="es-MX"/>
              <a:t>en dos puntos”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6470650" y="3810000"/>
            <a:ext cx="267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“es una recta que</a:t>
            </a:r>
          </a:p>
          <a:p>
            <a:r>
              <a:rPr lang="es-MX"/>
              <a:t>tiene un punto en </a:t>
            </a:r>
          </a:p>
          <a:p>
            <a:r>
              <a:rPr lang="es-MX"/>
              <a:t>común con un circulo”</a:t>
            </a:r>
          </a:p>
        </p:txBody>
      </p:sp>
      <p:sp>
        <p:nvSpPr>
          <p:cNvPr id="133143" name="WordArt 23"/>
          <p:cNvSpPr>
            <a:spLocks noChangeArrowheads="1" noChangeShapeType="1" noTextEdit="1"/>
          </p:cNvSpPr>
          <p:nvPr/>
        </p:nvSpPr>
        <p:spPr bwMode="auto">
          <a:xfrm>
            <a:off x="2362200" y="6172200"/>
            <a:ext cx="6548438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apliquemos lo anterior en una función..</a:t>
            </a:r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1" grpId="0" animBg="1"/>
      <p:bldP spid="133123" grpId="0"/>
      <p:bldP spid="133134" grpId="0"/>
      <p:bldP spid="133135" grpId="0" animBg="1"/>
      <p:bldP spid="133136" grpId="0" animBg="1"/>
      <p:bldP spid="133137" grpId="0"/>
      <p:bldP spid="133138" grpId="0" animBg="1"/>
      <p:bldP spid="133139" grpId="0"/>
      <p:bldP spid="133140" grpId="0"/>
      <p:bldP spid="133142" grpId="0"/>
      <p:bldP spid="1331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 descr="pend c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5125"/>
          </a:xfrm>
          <a:prstGeom prst="rect">
            <a:avLst/>
          </a:prstGeom>
          <a:noFill/>
        </p:spPr>
      </p:pic>
      <p:sp>
        <p:nvSpPr>
          <p:cNvPr id="144386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387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5715000" y="37338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6388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6" name="Picture 8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3538"/>
          </a:xfrm>
          <a:prstGeom prst="rect">
            <a:avLst/>
          </a:prstGeom>
          <a:noFill/>
        </p:spPr>
      </p:pic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541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5181600" y="32004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4" name="Picture 8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91000"/>
          </a:xfrm>
          <a:prstGeom prst="rect">
            <a:avLst/>
          </a:prstGeom>
          <a:noFill/>
        </p:spPr>
      </p:pic>
      <p:sp>
        <p:nvSpPr>
          <p:cNvPr id="147458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59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6" name="Object 10"/>
          <p:cNvGraphicFramePr>
            <a:graphicFrameLocks noChangeAspect="1"/>
          </p:cNvGraphicFramePr>
          <p:nvPr/>
        </p:nvGraphicFramePr>
        <p:xfrm>
          <a:off x="4419600" y="28956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956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4800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2" name="Picture 8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91000"/>
          </a:xfrm>
          <a:prstGeom prst="rect">
            <a:avLst/>
          </a:prstGeom>
          <a:noFill/>
        </p:spPr>
      </p:pic>
      <p:sp>
        <p:nvSpPr>
          <p:cNvPr id="149506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9507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3810000" y="28194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44196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0" name="Picture 8" descr="pen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0363"/>
          </a:xfrm>
          <a:prstGeom prst="rect">
            <a:avLst/>
          </a:prstGeom>
          <a:noFill/>
        </p:spPr>
      </p:pic>
      <p:sp>
        <p:nvSpPr>
          <p:cNvPr id="151554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1555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3352800" y="28194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9624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pen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1950"/>
          </a:xfrm>
          <a:prstGeom prst="rect">
            <a:avLst/>
          </a:prstGeom>
          <a:noFill/>
        </p:spPr>
      </p:pic>
      <p:sp>
        <p:nvSpPr>
          <p:cNvPr id="153602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03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2819400" y="30480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5814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2" name="Picture 8" descr="pen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1950"/>
          </a:xfrm>
          <a:prstGeom prst="rect">
            <a:avLst/>
          </a:prstGeom>
          <a:noFill/>
        </p:spPr>
      </p:pic>
      <p:sp>
        <p:nvSpPr>
          <p:cNvPr id="154626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4627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54633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4" name="Object 10"/>
          <p:cNvGraphicFramePr>
            <a:graphicFrameLocks noChangeAspect="1"/>
          </p:cNvGraphicFramePr>
          <p:nvPr/>
        </p:nvGraphicFramePr>
        <p:xfrm>
          <a:off x="2590800" y="32766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35280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1" name="Picture 9" descr="pen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1950"/>
          </a:xfrm>
          <a:prstGeom prst="rect">
            <a:avLst/>
          </a:prstGeom>
          <a:noFill/>
        </p:spPr>
      </p:pic>
      <p:sp>
        <p:nvSpPr>
          <p:cNvPr id="156674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6675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2209800" y="35814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200400" y="3886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8" name="Picture 8" descr="pen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0363"/>
          </a:xfrm>
          <a:prstGeom prst="rect">
            <a:avLst/>
          </a:prstGeom>
          <a:noFill/>
        </p:spPr>
      </p:pic>
      <p:sp>
        <p:nvSpPr>
          <p:cNvPr id="158722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23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58729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30" name="Object 10"/>
          <p:cNvGraphicFramePr>
            <a:graphicFrameLocks noChangeAspect="1"/>
          </p:cNvGraphicFramePr>
          <p:nvPr/>
        </p:nvGraphicFramePr>
        <p:xfrm>
          <a:off x="2057400" y="37338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048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2" name="Picture 8" descr="pen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1950"/>
          </a:xfrm>
          <a:prstGeom prst="rect">
            <a:avLst/>
          </a:prstGeom>
          <a:noFill/>
        </p:spPr>
      </p:pic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9747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4" name="Object 10"/>
          <p:cNvGraphicFramePr>
            <a:graphicFrameLocks noChangeAspect="1"/>
          </p:cNvGraphicFramePr>
          <p:nvPr/>
        </p:nvGraphicFramePr>
        <p:xfrm>
          <a:off x="1905000" y="3886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279400" imgH="228600" progId="Equation.3">
                  <p:embed/>
                </p:oleObj>
              </mc:Choice>
              <mc:Fallback>
                <p:oleObj name="Ecuación" r:id="rId8" imgW="2794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5791200" y="838200"/>
            <a:ext cx="289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4147" name="Line 3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148" name="Text Box 4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Algunos conceptos básicos.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832475" y="838200"/>
            <a:ext cx="286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400"/>
              <a:t>La recta secante </a:t>
            </a:r>
          </a:p>
          <a:p>
            <a:pPr algn="ctr"/>
            <a:r>
              <a:rPr lang="es-MX" sz="2400"/>
              <a:t>y la recta tangente</a:t>
            </a:r>
          </a:p>
          <a:p>
            <a:pPr algn="ctr"/>
            <a:r>
              <a:rPr lang="es-MX" sz="2400"/>
              <a:t>en una función</a:t>
            </a:r>
          </a:p>
        </p:txBody>
      </p:sp>
      <p:pic>
        <p:nvPicPr>
          <p:cNvPr id="134159" name="Picture 15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6629400" cy="4170363"/>
          </a:xfrm>
          <a:prstGeom prst="rect">
            <a:avLst/>
          </a:prstGeom>
          <a:noFill/>
        </p:spPr>
      </p:pic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533400" y="19812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Función original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50" grpId="0"/>
      <p:bldP spid="1341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6" name="Picture 8" descr="pend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0363"/>
          </a:xfrm>
          <a:prstGeom prst="rect">
            <a:avLst/>
          </a:prstGeom>
          <a:noFill/>
        </p:spPr>
      </p:pic>
      <p:sp>
        <p:nvSpPr>
          <p:cNvPr id="16077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7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28194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5410200" y="243840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/>
              <a:t>Observa que el punto</a:t>
            </a:r>
          </a:p>
          <a:p>
            <a:pPr algn="ctr"/>
            <a:endParaRPr lang="es-MX"/>
          </a:p>
          <a:p>
            <a:pPr algn="ctr"/>
            <a:r>
              <a:rPr lang="es-MX"/>
              <a:t>Cada vez se acerca</a:t>
            </a:r>
          </a:p>
          <a:p>
            <a:pPr algn="ctr"/>
            <a:r>
              <a:rPr lang="es-MX"/>
              <a:t>más al punto</a:t>
            </a:r>
          </a:p>
        </p:txBody>
      </p:sp>
      <p:graphicFrame>
        <p:nvGraphicFramePr>
          <p:cNvPr id="160780" name="Object 12"/>
          <p:cNvGraphicFramePr>
            <a:graphicFrameLocks noChangeAspect="1"/>
          </p:cNvGraphicFramePr>
          <p:nvPr/>
        </p:nvGraphicFramePr>
        <p:xfrm>
          <a:off x="6172200" y="35052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28600" progId="">
                  <p:embed/>
                </p:oleObj>
              </mc:Choice>
              <mc:Fallback>
                <p:oleObj name="Equation" r:id="rId6" imgW="457200" imgH="2286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052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1" name="Object 13"/>
          <p:cNvGraphicFramePr>
            <a:graphicFrameLocks noChangeAspect="1"/>
          </p:cNvGraphicFramePr>
          <p:nvPr/>
        </p:nvGraphicFramePr>
        <p:xfrm>
          <a:off x="6172200" y="26670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228501" progId="">
                  <p:embed/>
                </p:oleObj>
              </mc:Choice>
              <mc:Fallback>
                <p:oleObj name="Equation" r:id="rId7" imgW="482391" imgH="228501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6670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1828800" y="39624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391" imgH="228501" progId="">
                  <p:embed/>
                </p:oleObj>
              </mc:Choice>
              <mc:Fallback>
                <p:oleObj name="Equation" r:id="rId9" imgW="482391" imgH="228501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624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8229600" y="5791200"/>
            <a:ext cx="631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Atajo</a:t>
            </a:r>
          </a:p>
        </p:txBody>
      </p:sp>
      <p:sp>
        <p:nvSpPr>
          <p:cNvPr id="16" name="15 Botón de acción: Hacia atrás o Anterior">
            <a:hlinkClick r:id="rId10" action="ppaction://hlinksldjump" highlightClick="1"/>
          </p:cNvPr>
          <p:cNvSpPr/>
          <p:nvPr/>
        </p:nvSpPr>
        <p:spPr bwMode="auto">
          <a:xfrm>
            <a:off x="8229600" y="5105400"/>
            <a:ext cx="609600" cy="4572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077200" y="4648200"/>
            <a:ext cx="875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Volver a</a:t>
            </a:r>
          </a:p>
          <a:p>
            <a:pPr algn="ctr"/>
            <a:r>
              <a:rPr lang="es-MX" sz="1400" dirty="0"/>
              <a:t>mostrar</a:t>
            </a:r>
          </a:p>
        </p:txBody>
      </p:sp>
      <p:sp>
        <p:nvSpPr>
          <p:cNvPr id="18" name="17 Botón de acción: Volver">
            <a:hlinkClick r:id="rId11" action="ppaction://hlinksldjump" highlightClick="1"/>
          </p:cNvPr>
          <p:cNvSpPr/>
          <p:nvPr/>
        </p:nvSpPr>
        <p:spPr bwMode="auto">
          <a:xfrm>
            <a:off x="8229600" y="6096000"/>
            <a:ext cx="609600" cy="457200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 bwMode="auto">
          <a:xfrm>
            <a:off x="8229600" y="3962400"/>
            <a:ext cx="609600" cy="4572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114551" y="365760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Continuar</a:t>
            </a:r>
          </a:p>
        </p:txBody>
      </p:sp>
      <p:cxnSp>
        <p:nvCxnSpPr>
          <p:cNvPr id="21" name="20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21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2" imgW="279400" imgH="228600" progId="Equation.3">
                  <p:embed/>
                </p:oleObj>
              </mc:Choice>
              <mc:Fallback>
                <p:oleObj name="Ecuación" r:id="rId12" imgW="2794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Conector recto"/>
          <p:cNvCxnSpPr/>
          <p:nvPr/>
        </p:nvCxnSpPr>
        <p:spPr bwMode="auto">
          <a:xfrm rot="5400000" flipH="1" flipV="1">
            <a:off x="800100" y="27813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9" grpId="0"/>
      <p:bldP spid="15" grpId="0"/>
      <p:bldP spid="16" grpId="0" animBg="1"/>
      <p:bldP spid="17" grpId="0"/>
      <p:bldP spid="17" grpId="1"/>
      <p:bldP spid="18" grpId="0" animBg="1"/>
      <p:bldP spid="19" grpId="0" animBg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9" name="Picture 7" descr="pend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70363"/>
          </a:xfrm>
          <a:prstGeom prst="rect">
            <a:avLst/>
          </a:prstGeom>
          <a:noFill/>
        </p:spPr>
      </p:pic>
      <p:sp>
        <p:nvSpPr>
          <p:cNvPr id="161794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1795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Recuerda que lo que se desea es conocer un método para encontrar</a:t>
            </a:r>
          </a:p>
          <a:p>
            <a:r>
              <a:rPr lang="es-MX"/>
              <a:t>el valor de la PENDIENTE DE UNA TANGENTE</a:t>
            </a:r>
          </a:p>
        </p:txBody>
      </p:sp>
      <p:pic>
        <p:nvPicPr>
          <p:cNvPr id="161800" name="Picture 8" descr="j00787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4343400"/>
            <a:ext cx="747713" cy="1814513"/>
          </a:xfrm>
          <a:prstGeom prst="rect">
            <a:avLst/>
          </a:prstGeom>
          <a:noFill/>
        </p:spPr>
      </p:pic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5105400" y="2743200"/>
            <a:ext cx="3079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Ahora, como expresar el</a:t>
            </a:r>
          </a:p>
          <a:p>
            <a:r>
              <a:rPr lang="es-MX"/>
              <a:t>comportamiento anterior</a:t>
            </a:r>
          </a:p>
          <a:p>
            <a:r>
              <a:rPr lang="es-MX"/>
              <a:t>en términos matemáticos?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6" name="Picture 10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sp>
        <p:nvSpPr>
          <p:cNvPr id="162818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2819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 dirty="0">
                <a:latin typeface="Impact" pitchFamily="34" charset="0"/>
              </a:rPr>
              <a:t>La </a:t>
            </a:r>
            <a:r>
              <a:rPr lang="en-US" sz="3200" b="0" i="0" dirty="0" err="1">
                <a:latin typeface="Impact" pitchFamily="34" charset="0"/>
              </a:rPr>
              <a:t>derivada</a:t>
            </a:r>
            <a:r>
              <a:rPr lang="en-US" sz="3200" b="0" i="0" dirty="0">
                <a:latin typeface="Impact" pitchFamily="34" charset="0"/>
              </a:rPr>
              <a:t>.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1905000" y="56388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Aprox.</a:t>
            </a:r>
          </a:p>
        </p:txBody>
      </p:sp>
      <p:graphicFrame>
        <p:nvGraphicFramePr>
          <p:cNvPr id="162832" name="Object 16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224" imgH="228501" progId="">
                  <p:embed/>
                </p:oleObj>
              </mc:Choice>
              <mc:Fallback>
                <p:oleObj name="Equation" r:id="rId8" imgW="406224" imgH="228501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3" name="Object 17"/>
          <p:cNvGraphicFramePr>
            <a:graphicFrameLocks noChangeAspect="1"/>
          </p:cNvGraphicFramePr>
          <p:nvPr/>
        </p:nvGraphicFramePr>
        <p:xfrm>
          <a:off x="2743200" y="5410200"/>
          <a:ext cx="8382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">
                  <p:embed/>
                </p:oleObj>
              </mc:Choice>
              <mc:Fallback>
                <p:oleObj name="Equation" r:id="rId10" imgW="266584" imgH="228501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382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24400" y="5638800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Procedemos</a:t>
            </a:r>
          </a:p>
          <a:p>
            <a:r>
              <a:rPr lang="es-MX" dirty="0"/>
              <a:t>a sustituir: </a:t>
            </a:r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6324600" y="5334000"/>
          <a:ext cx="2286000" cy="112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2" imgW="876300" imgH="431800" progId="Equation.3">
                  <p:embed/>
                </p:oleObj>
              </mc:Choice>
              <mc:Fallback>
                <p:oleObj name="Ecuación" r:id="rId12" imgW="876300" imgH="431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0"/>
                        <a:ext cx="2286000" cy="1126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7" name="Object 21"/>
          <p:cNvGraphicFramePr>
            <a:graphicFrameLocks noChangeAspect="1"/>
          </p:cNvGraphicFramePr>
          <p:nvPr/>
        </p:nvGraphicFramePr>
        <p:xfrm>
          <a:off x="1905000" y="5334000"/>
          <a:ext cx="1066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391" imgH="431613" progId="">
                  <p:embed/>
                </p:oleObj>
              </mc:Choice>
              <mc:Fallback>
                <p:oleObj name="Equation" r:id="rId14" imgW="482391" imgH="431613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106680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17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18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6" imgW="279400" imgH="228600" progId="Equation.3">
                  <p:embed/>
                </p:oleObj>
              </mc:Choice>
              <mc:Fallback>
                <p:oleObj name="Ecuación" r:id="rId16" imgW="279400" imgH="228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19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2"/>
      <p:bldP spid="162831" grpId="0"/>
      <p:bldP spid="162831" grpId="1"/>
      <p:bldP spid="11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32 Objeto"/>
          <p:cNvGraphicFramePr>
            <a:graphicFrameLocks noChangeAspect="1"/>
          </p:cNvGraphicFramePr>
          <p:nvPr/>
        </p:nvGraphicFramePr>
        <p:xfrm>
          <a:off x="6324600" y="5334000"/>
          <a:ext cx="2286000" cy="112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876300" imgH="431800" progId="Equation.3">
                  <p:embed/>
                </p:oleObj>
              </mc:Choice>
              <mc:Fallback>
                <p:oleObj name="Ecuación" r:id="rId3" imgW="876300" imgH="431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0"/>
                        <a:ext cx="2286000" cy="1126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2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43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3845" name="Picture 5" descr="pend 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28600" progId="">
                  <p:embed/>
                </p:oleObj>
              </mc:Choice>
              <mc:Fallback>
                <p:oleObj name="Equation" r:id="rId6" imgW="457200" imgH="2286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228501" progId="">
                  <p:embed/>
                </p:oleObj>
              </mc:Choice>
              <mc:Fallback>
                <p:oleObj name="Equation" r:id="rId8" imgW="482391" imgH="228501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9" name="Object 9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228501" progId="">
                  <p:embed/>
                </p:oleObj>
              </mc:Choice>
              <mc:Fallback>
                <p:oleObj name="Equation" r:id="rId10" imgW="406224" imgH="228501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1905000" y="5334000"/>
          <a:ext cx="1066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391" imgH="431613" progId="">
                  <p:embed/>
                </p:oleObj>
              </mc:Choice>
              <mc:Fallback>
                <p:oleObj name="Equation" r:id="rId12" imgW="482391" imgH="431613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106680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3946525" y="55991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Considerando: </a:t>
            </a:r>
          </a:p>
        </p:txBody>
      </p:sp>
      <p:graphicFrame>
        <p:nvGraphicFramePr>
          <p:cNvPr id="163854" name="Object 14"/>
          <p:cNvGraphicFramePr>
            <a:graphicFrameLocks noChangeAspect="1"/>
          </p:cNvGraphicFramePr>
          <p:nvPr/>
        </p:nvGraphicFramePr>
        <p:xfrm>
          <a:off x="5791200" y="5562600"/>
          <a:ext cx="1600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47" imgH="203112" progId="">
                  <p:embed/>
                </p:oleObj>
              </mc:Choice>
              <mc:Fallback>
                <p:oleObj name="Equation" r:id="rId14" imgW="583947" imgH="203112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600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224" imgH="228501" progId="">
                  <p:embed/>
                </p:oleObj>
              </mc:Choice>
              <mc:Fallback>
                <p:oleObj name="Equation" r:id="rId16" imgW="406224" imgH="228501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1828800" y="5410200"/>
          <a:ext cx="18161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88614" imgH="431613" progId="">
                  <p:embed/>
                </p:oleObj>
              </mc:Choice>
              <mc:Fallback>
                <p:oleObj name="Equation" r:id="rId17" imgW="888614" imgH="431613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10200"/>
                        <a:ext cx="18161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Conector recto de flecha"/>
          <p:cNvCxnSpPr/>
          <p:nvPr/>
        </p:nvCxnSpPr>
        <p:spPr bwMode="auto">
          <a:xfrm rot="10800000">
            <a:off x="3200400" y="31242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4" name="23 Objeto"/>
          <p:cNvGraphicFramePr>
            <a:graphicFrameLocks noChangeAspect="1"/>
          </p:cNvGraphicFramePr>
          <p:nvPr/>
        </p:nvGraphicFramePr>
        <p:xfrm>
          <a:off x="3886200" y="2971800"/>
          <a:ext cx="876300" cy="49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9" imgW="380835" imgH="215806" progId="Equation.3">
                  <p:embed/>
                </p:oleObj>
              </mc:Choice>
              <mc:Fallback>
                <p:oleObj name="Ecuación" r:id="rId19" imgW="380835" imgH="215806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876300" cy="496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25 Conector recto de flecha"/>
          <p:cNvCxnSpPr/>
          <p:nvPr/>
        </p:nvCxnSpPr>
        <p:spPr bwMode="auto">
          <a:xfrm rot="10800000">
            <a:off x="5257800" y="23622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7" name="26 Objeto"/>
          <p:cNvGraphicFramePr>
            <a:graphicFrameLocks noChangeAspect="1"/>
          </p:cNvGraphicFramePr>
          <p:nvPr/>
        </p:nvGraphicFramePr>
        <p:xfrm>
          <a:off x="5929313" y="2209800"/>
          <a:ext cx="9048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1" imgW="393359" imgH="215713" progId="Equation.3">
                  <p:embed/>
                </p:oleObj>
              </mc:Choice>
              <mc:Fallback>
                <p:oleObj name="Ecuación" r:id="rId21" imgW="393359" imgH="215713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209800"/>
                        <a:ext cx="90487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28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0" name="29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3" imgW="279400" imgH="228600" progId="Equation.3">
                  <p:embed/>
                </p:oleObj>
              </mc:Choice>
              <mc:Fallback>
                <p:oleObj name="Ecuación" r:id="rId23" imgW="279400" imgH="2286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724400" y="5638800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Procedemos</a:t>
            </a:r>
          </a:p>
          <a:p>
            <a:r>
              <a:rPr lang="es-MX" dirty="0"/>
              <a:t>a sustituir: </a:t>
            </a:r>
          </a:p>
        </p:txBody>
      </p:sp>
      <p:cxnSp>
        <p:nvCxnSpPr>
          <p:cNvPr id="31" name="30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2" grpId="0"/>
      <p:bldP spid="163852" grpId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89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5893" name="Picture 5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224" imgH="228501" progId="">
                  <p:embed/>
                </p:oleObj>
              </mc:Choice>
              <mc:Fallback>
                <p:oleObj name="Equation" r:id="rId8" imgW="406224" imgH="228501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9" name="Object 11"/>
          <p:cNvGraphicFramePr>
            <a:graphicFrameLocks noChangeAspect="1"/>
          </p:cNvGraphicFramePr>
          <p:nvPr/>
        </p:nvGraphicFramePr>
        <p:xfrm>
          <a:off x="1828800" y="5410200"/>
          <a:ext cx="18161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431613" progId="">
                  <p:embed/>
                </p:oleObj>
              </mc:Choice>
              <mc:Fallback>
                <p:oleObj name="Equation" r:id="rId10" imgW="888614" imgH="431613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10200"/>
                        <a:ext cx="18161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3124200" y="3048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5105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65904" name="Object 16"/>
          <p:cNvGraphicFramePr>
            <a:graphicFrameLocks noChangeAspect="1"/>
          </p:cNvGraphicFramePr>
          <p:nvPr/>
        </p:nvGraphicFramePr>
        <p:xfrm>
          <a:off x="6248400" y="5638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228600" progId="">
                  <p:embed/>
                </p:oleObj>
              </mc:Choice>
              <mc:Fallback>
                <p:oleObj name="Equation" r:id="rId12" imgW="736600" imgH="2286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638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4419600" y="5638800"/>
            <a:ext cx="1864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Ahora</a:t>
            </a:r>
          </a:p>
          <a:p>
            <a:r>
              <a:rPr lang="es-MX" dirty="0"/>
              <a:t>Consideremos:</a:t>
            </a:r>
          </a:p>
        </p:txBody>
      </p:sp>
      <p:graphicFrame>
        <p:nvGraphicFramePr>
          <p:cNvPr id="165906" name="Object 18"/>
          <p:cNvGraphicFramePr>
            <a:graphicFrameLocks noChangeAspect="1"/>
          </p:cNvGraphicFramePr>
          <p:nvPr/>
        </p:nvGraphicFramePr>
        <p:xfrm>
          <a:off x="1828800" y="5334000"/>
          <a:ext cx="2120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614" imgH="393529" progId="">
                  <p:embed/>
                </p:oleObj>
              </mc:Choice>
              <mc:Fallback>
                <p:oleObj name="Equation" r:id="rId14" imgW="888614" imgH="393529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120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65907" name="Object 19"/>
          <p:cNvGraphicFramePr>
            <a:graphicFrameLocks noChangeAspect="1"/>
          </p:cNvGraphicFramePr>
          <p:nvPr/>
        </p:nvGraphicFramePr>
        <p:xfrm>
          <a:off x="3886200" y="3352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600" imgH="228600" progId="">
                  <p:embed/>
                </p:oleObj>
              </mc:Choice>
              <mc:Fallback>
                <p:oleObj name="Equation" r:id="rId16" imgW="736600" imgH="2286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Abrir llave"/>
          <p:cNvSpPr/>
          <p:nvPr/>
        </p:nvSpPr>
        <p:spPr bwMode="auto">
          <a:xfrm>
            <a:off x="4038600" y="2286000"/>
            <a:ext cx="2286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7" imgW="279400" imgH="228600" progId="Equation.3">
                  <p:embed/>
                </p:oleObj>
              </mc:Choice>
              <mc:Fallback>
                <p:oleObj name="Ecuación" r:id="rId17" imgW="279400" imgH="228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21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nimBg="1"/>
      <p:bldP spid="165901" grpId="0" animBg="1"/>
      <p:bldP spid="165905" grpId="0"/>
      <p:bldP spid="165905" grpId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6915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6917" name="Picture 5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224" imgH="228501" progId="">
                  <p:embed/>
                </p:oleObj>
              </mc:Choice>
              <mc:Fallback>
                <p:oleObj name="Equation" r:id="rId8" imgW="406224" imgH="228501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3124200" y="3048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5105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66928" name="Object 16"/>
          <p:cNvGraphicFramePr>
            <a:graphicFrameLocks noChangeAspect="1"/>
          </p:cNvGraphicFramePr>
          <p:nvPr/>
        </p:nvGraphicFramePr>
        <p:xfrm>
          <a:off x="1828800" y="5334000"/>
          <a:ext cx="2120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393529" progId="">
                  <p:embed/>
                </p:oleObj>
              </mc:Choice>
              <mc:Fallback>
                <p:oleObj name="Equation" r:id="rId10" imgW="888614" imgH="393529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120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4572000" y="5257800"/>
            <a:ext cx="4349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Ahora recordemos el comportamiento</a:t>
            </a:r>
          </a:p>
          <a:p>
            <a:r>
              <a:rPr lang="es-MX" dirty="0"/>
              <a:t>de las rectas secantes y podemos ver </a:t>
            </a:r>
          </a:p>
          <a:p>
            <a:r>
              <a:rPr lang="es-MX" dirty="0"/>
              <a:t>que             tiende a disminuir</a:t>
            </a:r>
          </a:p>
        </p:txBody>
      </p:sp>
      <p:graphicFrame>
        <p:nvGraphicFramePr>
          <p:cNvPr id="166930" name="Object 18"/>
          <p:cNvGraphicFramePr>
            <a:graphicFrameLocks noChangeAspect="1"/>
          </p:cNvGraphicFramePr>
          <p:nvPr/>
        </p:nvGraphicFramePr>
        <p:xfrm>
          <a:off x="5181600" y="5791200"/>
          <a:ext cx="457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">
                  <p:embed/>
                </p:oleObj>
              </mc:Choice>
              <mc:Fallback>
                <p:oleObj name="Equation" r:id="rId12" imgW="215619" imgH="177569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91200"/>
                        <a:ext cx="4572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17 Botón de acción: Volver">
            <a:hlinkClick r:id="rId14" action="ppaction://hlinksldjump" highlightClick="1"/>
          </p:cNvPr>
          <p:cNvSpPr/>
          <p:nvPr/>
        </p:nvSpPr>
        <p:spPr bwMode="auto">
          <a:xfrm>
            <a:off x="3657600" y="6324600"/>
            <a:ext cx="685800" cy="381000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43400" y="6248400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Presiona para observar nuevamente el comportamiento</a:t>
            </a:r>
          </a:p>
          <a:p>
            <a:r>
              <a:rPr lang="es-MX" sz="1200" dirty="0"/>
              <a:t>(utiliza el botón atajo para regresar  a esta diapositiva)</a:t>
            </a:r>
            <a:endParaRPr lang="es-ES" sz="1200" dirty="0"/>
          </a:p>
        </p:txBody>
      </p:sp>
      <p:sp>
        <p:nvSpPr>
          <p:cNvPr id="23" name="22 Abrir llave"/>
          <p:cNvSpPr/>
          <p:nvPr/>
        </p:nvSpPr>
        <p:spPr bwMode="auto">
          <a:xfrm>
            <a:off x="4038600" y="2286000"/>
            <a:ext cx="2286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6932" name="Object 20"/>
          <p:cNvGraphicFramePr>
            <a:graphicFrameLocks noChangeAspect="1"/>
          </p:cNvGraphicFramePr>
          <p:nvPr/>
        </p:nvGraphicFramePr>
        <p:xfrm>
          <a:off x="3886200" y="3352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600" imgH="228600" progId="">
                  <p:embed/>
                </p:oleObj>
              </mc:Choice>
              <mc:Fallback>
                <p:oleObj name="Equation" r:id="rId15" imgW="7366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19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7" imgW="279400" imgH="228600" progId="Equation.3">
                  <p:embed/>
                </p:oleObj>
              </mc:Choice>
              <mc:Fallback>
                <p:oleObj name="Ecuación" r:id="rId17" imgW="279400" imgH="2286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21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6915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6917" name="Picture 5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224" imgH="228501" progId="">
                  <p:embed/>
                </p:oleObj>
              </mc:Choice>
              <mc:Fallback>
                <p:oleObj name="Equation" r:id="rId8" imgW="406224" imgH="228501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3124200" y="3048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5105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66928" name="Object 16"/>
          <p:cNvGraphicFramePr>
            <a:graphicFrameLocks noChangeAspect="1"/>
          </p:cNvGraphicFramePr>
          <p:nvPr/>
        </p:nvGraphicFramePr>
        <p:xfrm>
          <a:off x="1828800" y="5334000"/>
          <a:ext cx="2120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393529" progId="">
                  <p:embed/>
                </p:oleObj>
              </mc:Choice>
              <mc:Fallback>
                <p:oleObj name="Equation" r:id="rId10" imgW="888614" imgH="393529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120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4572000" y="5257800"/>
            <a:ext cx="4349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Ahora recordemos el comportamiento</a:t>
            </a:r>
          </a:p>
          <a:p>
            <a:r>
              <a:rPr lang="es-MX" dirty="0"/>
              <a:t>de las rectas secantes y podemos ver </a:t>
            </a:r>
          </a:p>
          <a:p>
            <a:r>
              <a:rPr lang="es-MX" dirty="0"/>
              <a:t>que             tiende a disminuir</a:t>
            </a:r>
          </a:p>
        </p:txBody>
      </p:sp>
      <p:graphicFrame>
        <p:nvGraphicFramePr>
          <p:cNvPr id="166930" name="Object 18"/>
          <p:cNvGraphicFramePr>
            <a:graphicFrameLocks noChangeAspect="1"/>
          </p:cNvGraphicFramePr>
          <p:nvPr/>
        </p:nvGraphicFramePr>
        <p:xfrm>
          <a:off x="5181600" y="5791200"/>
          <a:ext cx="457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">
                  <p:embed/>
                </p:oleObj>
              </mc:Choice>
              <mc:Fallback>
                <p:oleObj name="Equation" r:id="rId12" imgW="215619" imgH="177569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91200"/>
                        <a:ext cx="4572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17 Botón de acción: Volver">
            <a:hlinkClick r:id="rId14" action="ppaction://hlinksldjump" highlightClick="1"/>
          </p:cNvPr>
          <p:cNvSpPr/>
          <p:nvPr/>
        </p:nvSpPr>
        <p:spPr bwMode="auto">
          <a:xfrm>
            <a:off x="3657600" y="6324600"/>
            <a:ext cx="685800" cy="381000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43400" y="6248400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Presiona para observar nuevamente el comportamiento</a:t>
            </a:r>
          </a:p>
          <a:p>
            <a:r>
              <a:rPr lang="es-MX" sz="1200" dirty="0"/>
              <a:t>(utiliza el botón atajo para regresar  a esta diapositiva)</a:t>
            </a:r>
            <a:endParaRPr lang="es-ES" sz="1200" dirty="0"/>
          </a:p>
        </p:txBody>
      </p:sp>
      <p:sp>
        <p:nvSpPr>
          <p:cNvPr id="20" name="19 Abrir llave"/>
          <p:cNvSpPr/>
          <p:nvPr/>
        </p:nvSpPr>
        <p:spPr bwMode="auto">
          <a:xfrm>
            <a:off x="4038600" y="2286000"/>
            <a:ext cx="2286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3886200" y="3352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600" imgH="228600" progId="">
                  <p:embed/>
                </p:oleObj>
              </mc:Choice>
              <mc:Fallback>
                <p:oleObj name="Equation" r:id="rId15" imgW="736600" imgH="2286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20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21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7" imgW="279400" imgH="228600" progId="Equation.3">
                  <p:embed/>
                </p:oleObj>
              </mc:Choice>
              <mc:Fallback>
                <p:oleObj name="Ecuación" r:id="rId17" imgW="279400" imgH="2286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7939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7941" name="Picture 5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4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224" imgH="228501" progId="">
                  <p:embed/>
                </p:oleObj>
              </mc:Choice>
              <mc:Fallback>
                <p:oleObj name="Equation" r:id="rId8" imgW="406224" imgH="228501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3124200" y="3048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5105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67947" name="Object 11"/>
          <p:cNvGraphicFramePr>
            <a:graphicFrameLocks noChangeAspect="1"/>
          </p:cNvGraphicFramePr>
          <p:nvPr/>
        </p:nvGraphicFramePr>
        <p:xfrm>
          <a:off x="3886200" y="3352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600" imgH="228600" progId="">
                  <p:embed/>
                </p:oleObj>
              </mc:Choice>
              <mc:Fallback>
                <p:oleObj name="Equation" r:id="rId10" imgW="736600" imgH="2286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8" name="Object 12"/>
          <p:cNvGraphicFramePr>
            <a:graphicFrameLocks noChangeAspect="1"/>
          </p:cNvGraphicFramePr>
          <p:nvPr/>
        </p:nvGraphicFramePr>
        <p:xfrm>
          <a:off x="1828800" y="5334000"/>
          <a:ext cx="2120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614" imgH="393529" progId="">
                  <p:embed/>
                </p:oleObj>
              </mc:Choice>
              <mc:Fallback>
                <p:oleObj name="Equation" r:id="rId12" imgW="888614" imgH="393529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120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4556125" y="5370513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Podemos expresar lo anterior así: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1736725" y="5526088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lim</a:t>
            </a:r>
          </a:p>
        </p:txBody>
      </p:sp>
      <p:graphicFrame>
        <p:nvGraphicFramePr>
          <p:cNvPr id="167953" name="Object 17"/>
          <p:cNvGraphicFramePr>
            <a:graphicFrameLocks noChangeAspect="1"/>
          </p:cNvGraphicFramePr>
          <p:nvPr/>
        </p:nvGraphicFramePr>
        <p:xfrm>
          <a:off x="2286000" y="5334000"/>
          <a:ext cx="2120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614" imgH="393529" progId="">
                  <p:embed/>
                </p:oleObj>
              </mc:Choice>
              <mc:Fallback>
                <p:oleObj name="Equation" r:id="rId14" imgW="888614" imgH="393529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2120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/>
        </p:nvGraphicFramePr>
        <p:xfrm>
          <a:off x="1828800" y="6172200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94870" imgH="177646" progId="">
                  <p:embed/>
                </p:oleObj>
              </mc:Choice>
              <mc:Fallback>
                <p:oleObj name="Equation" r:id="rId15" imgW="494870" imgH="177646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172200"/>
                        <a:ext cx="10668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5" name="Object 19"/>
          <p:cNvGraphicFramePr>
            <a:graphicFrameLocks noChangeAspect="1"/>
          </p:cNvGraphicFramePr>
          <p:nvPr/>
        </p:nvGraphicFramePr>
        <p:xfrm>
          <a:off x="5791200" y="5715000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4870" imgH="177646" progId="">
                  <p:embed/>
                </p:oleObj>
              </mc:Choice>
              <mc:Fallback>
                <p:oleObj name="Equation" r:id="rId17" imgW="494870" imgH="177646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15000"/>
                        <a:ext cx="10668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4648200" y="6019800"/>
            <a:ext cx="4031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Analizando dicho comportamiento,</a:t>
            </a:r>
          </a:p>
          <a:p>
            <a:r>
              <a:rPr lang="es-MX" dirty="0"/>
              <a:t>procedemos a aplicar un límite así: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6266289" y="1981200"/>
            <a:ext cx="2864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 puede observar</a:t>
            </a:r>
          </a:p>
          <a:p>
            <a:r>
              <a:rPr lang="es-MX" dirty="0"/>
              <a:t>que el punto </a:t>
            </a:r>
          </a:p>
          <a:p>
            <a:r>
              <a:rPr lang="es-MX" dirty="0"/>
              <a:t>cada vez se aproxima</a:t>
            </a:r>
          </a:p>
          <a:p>
            <a:r>
              <a:rPr lang="es-MX" dirty="0"/>
              <a:t>más al punto</a:t>
            </a:r>
          </a:p>
          <a:p>
            <a:r>
              <a:rPr lang="es-MX" dirty="0"/>
              <a:t>pero no llegará a tocarlo</a:t>
            </a:r>
            <a:endParaRPr lang="es-ES" dirty="0"/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7772400" y="2209800"/>
          <a:ext cx="914400" cy="43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391" imgH="228501" progId="">
                  <p:embed/>
                </p:oleObj>
              </mc:Choice>
              <mc:Fallback>
                <p:oleObj name="Equation" r:id="rId18" imgW="482391" imgH="228501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09800"/>
                        <a:ext cx="914400" cy="433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7" name="Object 21"/>
          <p:cNvGraphicFramePr>
            <a:graphicFrameLocks noChangeAspect="1"/>
          </p:cNvGraphicFramePr>
          <p:nvPr/>
        </p:nvGraphicFramePr>
        <p:xfrm>
          <a:off x="7772400" y="27432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200" imgH="228600" progId="">
                  <p:embed/>
                </p:oleObj>
              </mc:Choice>
              <mc:Fallback>
                <p:oleObj name="Equation" r:id="rId19" imgW="457200" imgH="2286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7432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23 Abrir llave"/>
          <p:cNvSpPr/>
          <p:nvPr/>
        </p:nvSpPr>
        <p:spPr bwMode="auto">
          <a:xfrm>
            <a:off x="4038600" y="2286000"/>
            <a:ext cx="2286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" name="25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0" imgW="279400" imgH="228600" progId="Equation.3">
                  <p:embed/>
                </p:oleObj>
              </mc:Choice>
              <mc:Fallback>
                <p:oleObj name="Ecuación" r:id="rId20" imgW="279400" imgH="2286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26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/>
      <p:bldP spid="167952" grpId="0"/>
      <p:bldP spid="167956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8963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8965" name="Picture 5" descr="pend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">
                  <p:embed/>
                </p:oleObj>
              </mc:Choice>
              <mc:Fallback>
                <p:oleObj name="Equation" r:id="rId6" imgW="482391" imgH="228501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224" imgH="228501" progId="">
                  <p:embed/>
                </p:oleObj>
              </mc:Choice>
              <mc:Fallback>
                <p:oleObj name="Equation" r:id="rId8" imgW="406224" imgH="228501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124200" y="3048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5105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4781550" y="5410200"/>
            <a:ext cx="436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Finalmente considerando lo siguiente: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1736725" y="5526088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lim</a:t>
            </a:r>
          </a:p>
        </p:txBody>
      </p:sp>
      <p:graphicFrame>
        <p:nvGraphicFramePr>
          <p:cNvPr id="168976" name="Object 16"/>
          <p:cNvGraphicFramePr>
            <a:graphicFrameLocks noChangeAspect="1"/>
          </p:cNvGraphicFramePr>
          <p:nvPr/>
        </p:nvGraphicFramePr>
        <p:xfrm>
          <a:off x="2286000" y="5334000"/>
          <a:ext cx="2120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393529" progId="">
                  <p:embed/>
                </p:oleObj>
              </mc:Choice>
              <mc:Fallback>
                <p:oleObj name="Equation" r:id="rId10" imgW="888614" imgH="393529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21209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7" name="Object 17"/>
          <p:cNvGraphicFramePr>
            <a:graphicFrameLocks noChangeAspect="1"/>
          </p:cNvGraphicFramePr>
          <p:nvPr/>
        </p:nvGraphicFramePr>
        <p:xfrm>
          <a:off x="1828800" y="6172200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4870" imgH="177646" progId="">
                  <p:embed/>
                </p:oleObj>
              </mc:Choice>
              <mc:Fallback>
                <p:oleObj name="Equation" r:id="rId12" imgW="494870" imgH="177646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172200"/>
                        <a:ext cx="10668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8" name="Object 18"/>
          <p:cNvGraphicFramePr>
            <a:graphicFrameLocks noChangeAspect="1"/>
          </p:cNvGraphicFramePr>
          <p:nvPr/>
        </p:nvGraphicFramePr>
        <p:xfrm>
          <a:off x="5638800" y="5715000"/>
          <a:ext cx="1676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300" imgH="228600" progId="">
                  <p:embed/>
                </p:oleObj>
              </mc:Choice>
              <mc:Fallback>
                <p:oleObj name="Equation" r:id="rId14" imgW="749300" imgH="2286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16764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4953000" y="61722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La expresión nos queda así:</a:t>
            </a:r>
          </a:p>
        </p:txBody>
      </p:sp>
      <p:graphicFrame>
        <p:nvGraphicFramePr>
          <p:cNvPr id="168980" name="Object 20"/>
          <p:cNvGraphicFramePr>
            <a:graphicFrameLocks noChangeAspect="1"/>
          </p:cNvGraphicFramePr>
          <p:nvPr/>
        </p:nvGraphicFramePr>
        <p:xfrm>
          <a:off x="2286000" y="5410200"/>
          <a:ext cx="23622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67893" imgH="393529" progId="">
                  <p:embed/>
                </p:oleObj>
              </mc:Choice>
              <mc:Fallback>
                <p:oleObj name="Equation" r:id="rId16" imgW="1167893" imgH="393529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23622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3886200" y="3352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600" imgH="228600" progId="">
                  <p:embed/>
                </p:oleObj>
              </mc:Choice>
              <mc:Fallback>
                <p:oleObj name="Equation" r:id="rId18" imgW="736600" imgH="22860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Abrir llave"/>
          <p:cNvSpPr/>
          <p:nvPr/>
        </p:nvSpPr>
        <p:spPr bwMode="auto">
          <a:xfrm>
            <a:off x="4038600" y="2286000"/>
            <a:ext cx="2286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4" name="23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0" imgW="279400" imgH="228600" progId="Equation.3">
                  <p:embed/>
                </p:oleObj>
              </mc:Choice>
              <mc:Fallback>
                <p:oleObj name="Ecuación" r:id="rId20" imgW="279400" imgH="2286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24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3" grpId="0"/>
      <p:bldP spid="1689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002" name="Object 18"/>
          <p:cNvGraphicFramePr>
            <a:graphicFrameLocks noChangeAspect="1"/>
          </p:cNvGraphicFramePr>
          <p:nvPr/>
        </p:nvGraphicFramePr>
        <p:xfrm>
          <a:off x="2286000" y="5410200"/>
          <a:ext cx="23622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7893" imgH="393529" progId="">
                  <p:embed/>
                </p:oleObj>
              </mc:Choice>
              <mc:Fallback>
                <p:oleObj name="Equation" r:id="rId3" imgW="1167893" imgH="393529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23622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6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9987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pic>
        <p:nvPicPr>
          <p:cNvPr id="169989" name="Picture 5" descr="pend 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43000"/>
            <a:ext cx="6705600" cy="4170363"/>
          </a:xfrm>
          <a:prstGeom prst="rect">
            <a:avLst/>
          </a:prstGeom>
          <a:noFill/>
        </p:spPr>
      </p:pic>
      <p:graphicFrame>
        <p:nvGraphicFramePr>
          <p:cNvPr id="169990" name="Object 6"/>
          <p:cNvGraphicFramePr>
            <a:graphicFrameLocks noChangeAspect="1"/>
          </p:cNvGraphicFramePr>
          <p:nvPr/>
        </p:nvGraphicFramePr>
        <p:xfrm>
          <a:off x="2209800" y="2590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28600" progId="">
                  <p:embed/>
                </p:oleObj>
              </mc:Choice>
              <mc:Fallback>
                <p:oleObj name="Equation" r:id="rId6" imgW="4572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1" name="Object 7"/>
          <p:cNvGraphicFramePr>
            <a:graphicFrameLocks noChangeAspect="1"/>
          </p:cNvGraphicFramePr>
          <p:nvPr/>
        </p:nvGraphicFramePr>
        <p:xfrm>
          <a:off x="4572000" y="16002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228501" progId="">
                  <p:embed/>
                </p:oleObj>
              </mc:Choice>
              <mc:Fallback>
                <p:oleObj name="Equation" r:id="rId8" imgW="482391" imgH="228501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2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228501" progId="">
                  <p:embed/>
                </p:oleObj>
              </mc:Choice>
              <mc:Fallback>
                <p:oleObj name="Equation" r:id="rId10" imgW="406224" imgH="228501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3124200" y="3048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5105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4781550" y="5410200"/>
            <a:ext cx="436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Finalmente considerando lo siguiente: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1736725" y="5526088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lim</a:t>
            </a:r>
          </a:p>
        </p:txBody>
      </p:sp>
      <p:graphicFrame>
        <p:nvGraphicFramePr>
          <p:cNvPr id="169999" name="Object 15"/>
          <p:cNvGraphicFramePr>
            <a:graphicFrameLocks noChangeAspect="1"/>
          </p:cNvGraphicFramePr>
          <p:nvPr/>
        </p:nvGraphicFramePr>
        <p:xfrm>
          <a:off x="1828800" y="6172200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4870" imgH="177646" progId="">
                  <p:embed/>
                </p:oleObj>
              </mc:Choice>
              <mc:Fallback>
                <p:oleObj name="Equation" r:id="rId12" imgW="494870" imgH="177646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172200"/>
                        <a:ext cx="10668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0" name="Object 16"/>
          <p:cNvGraphicFramePr>
            <a:graphicFrameLocks noChangeAspect="1"/>
          </p:cNvGraphicFramePr>
          <p:nvPr/>
        </p:nvGraphicFramePr>
        <p:xfrm>
          <a:off x="5638800" y="5715000"/>
          <a:ext cx="1676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300" imgH="228600" progId="">
                  <p:embed/>
                </p:oleObj>
              </mc:Choice>
              <mc:Fallback>
                <p:oleObj name="Equation" r:id="rId14" imgW="7493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16764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4953000" y="61722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La expresión nos queda así: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048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5029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3886200" y="3352800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600" imgH="228600" progId="">
                  <p:embed/>
                </p:oleObj>
              </mc:Choice>
              <mc:Fallback>
                <p:oleObj name="Equation" r:id="rId16" imgW="736600" imgH="2286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18923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Abrir llave"/>
          <p:cNvSpPr/>
          <p:nvPr/>
        </p:nvSpPr>
        <p:spPr bwMode="auto">
          <a:xfrm>
            <a:off x="4038600" y="2286000"/>
            <a:ext cx="2286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 bwMode="auto">
          <a:xfrm>
            <a:off x="3352800" y="15240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3" name="22 Objeto"/>
          <p:cNvGraphicFramePr>
            <a:graphicFrameLocks noChangeAspect="1"/>
          </p:cNvGraphicFramePr>
          <p:nvPr/>
        </p:nvGraphicFramePr>
        <p:xfrm>
          <a:off x="2667000" y="9144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8" imgW="279400" imgH="228600" progId="Equation.3">
                  <p:embed/>
                </p:oleObj>
              </mc:Choice>
              <mc:Fallback>
                <p:oleObj name="Ecuación" r:id="rId18" imgW="279400" imgH="228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23 Conector recto"/>
          <p:cNvCxnSpPr/>
          <p:nvPr/>
        </p:nvCxnSpPr>
        <p:spPr bwMode="auto">
          <a:xfrm rot="5400000" flipH="1" flipV="1">
            <a:off x="1028700" y="1562100"/>
            <a:ext cx="403860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3" grpId="0" animBg="1"/>
      <p:bldP spid="169994" grpId="0" animBg="1"/>
      <p:bldP spid="169996" grpId="1"/>
      <p:bldP spid="170001" grpId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8" name="Picture 10" descr="secante 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6629400" cy="4227513"/>
          </a:xfrm>
          <a:prstGeom prst="rect">
            <a:avLst/>
          </a:prstGeom>
          <a:noFill/>
        </p:spPr>
      </p:pic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5791200" y="838200"/>
            <a:ext cx="289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5171" name="Line 3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5172" name="Text Box 4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Algunos conceptos básicos.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5832475" y="838200"/>
            <a:ext cx="286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400"/>
              <a:t>La recta secante </a:t>
            </a:r>
          </a:p>
          <a:p>
            <a:pPr algn="ctr"/>
            <a:r>
              <a:rPr lang="es-MX" sz="2400"/>
              <a:t>y la recta tangente</a:t>
            </a:r>
          </a:p>
          <a:p>
            <a:pPr algn="ctr"/>
            <a:r>
              <a:rPr lang="es-MX" sz="2400"/>
              <a:t>en una función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Función original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5638800" y="35052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Recta secante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381000" y="1828800"/>
            <a:ext cx="4419600" cy="1600200"/>
          </a:xfrm>
          <a:prstGeom prst="rect">
            <a:avLst/>
          </a:prstGeom>
          <a:solidFill>
            <a:srgbClr val="339966">
              <a:alpha val="60001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17101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101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</a:t>
            </a:r>
            <a:r>
              <a:rPr lang="es-MX" sz="3200" b="0" i="0">
                <a:latin typeface="Impact" pitchFamily="34" charset="0"/>
              </a:rPr>
              <a:t>derivada</a:t>
            </a:r>
            <a:r>
              <a:rPr lang="en-US" sz="3200" b="0" i="0">
                <a:latin typeface="Impact" pitchFamily="34" charset="0"/>
              </a:rPr>
              <a:t>.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graphicFrame>
        <p:nvGraphicFramePr>
          <p:cNvPr id="171016" name="Object 8"/>
          <p:cNvGraphicFramePr>
            <a:graphicFrameLocks noChangeAspect="1"/>
          </p:cNvGraphicFramePr>
          <p:nvPr/>
        </p:nvGraphicFramePr>
        <p:xfrm>
          <a:off x="609600" y="5410200"/>
          <a:ext cx="1219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224" imgH="228501" progId="">
                  <p:embed/>
                </p:oleObj>
              </mc:Choice>
              <mc:Fallback>
                <p:oleObj name="Equation" r:id="rId3" imgW="406224" imgH="228501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1219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1736725" y="5526088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lim</a:t>
            </a:r>
          </a:p>
        </p:txBody>
      </p:sp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1828800" y="6172200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4870" imgH="177646" progId="">
                  <p:embed/>
                </p:oleObj>
              </mc:Choice>
              <mc:Fallback>
                <p:oleObj name="Equation" r:id="rId5" imgW="494870" imgH="177646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172200"/>
                        <a:ext cx="10668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6" name="Object 18"/>
          <p:cNvGraphicFramePr>
            <a:graphicFrameLocks noChangeAspect="1"/>
          </p:cNvGraphicFramePr>
          <p:nvPr/>
        </p:nvGraphicFramePr>
        <p:xfrm>
          <a:off x="2286000" y="5410200"/>
          <a:ext cx="23622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7893" imgH="393529" progId="">
                  <p:embed/>
                </p:oleObj>
              </mc:Choice>
              <mc:Fallback>
                <p:oleObj name="Equation" r:id="rId7" imgW="1167893" imgH="393529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23622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27" name="Picture 19" descr="j0078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4876800"/>
            <a:ext cx="1136650" cy="1676400"/>
          </a:xfrm>
          <a:prstGeom prst="rect">
            <a:avLst/>
          </a:prstGeom>
          <a:noFill/>
        </p:spPr>
      </p:pic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4937125" y="1789113"/>
            <a:ext cx="42114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Este límite (el cual genera otra </a:t>
            </a:r>
          </a:p>
          <a:p>
            <a:r>
              <a:rPr lang="es-MX" dirty="0"/>
              <a:t>función), representa la pendiente de </a:t>
            </a:r>
          </a:p>
          <a:p>
            <a:r>
              <a:rPr lang="es-MX" dirty="0"/>
              <a:t>las diversas rectas tangentes a la</a:t>
            </a:r>
          </a:p>
          <a:p>
            <a:r>
              <a:rPr lang="es-MX" dirty="0"/>
              <a:t>gráfica de una función…..</a:t>
            </a:r>
          </a:p>
          <a:p>
            <a:r>
              <a:rPr lang="es-MX" dirty="0"/>
              <a:t>Y se le conoce comúnmente como:</a:t>
            </a:r>
          </a:p>
        </p:txBody>
      </p:sp>
      <p:sp>
        <p:nvSpPr>
          <p:cNvPr id="171029" name="WordArt 21"/>
          <p:cNvSpPr>
            <a:spLocks noChangeArrowheads="1" noChangeShapeType="1" noTextEdit="1"/>
          </p:cNvSpPr>
          <p:nvPr/>
        </p:nvSpPr>
        <p:spPr bwMode="auto">
          <a:xfrm>
            <a:off x="2438400" y="3810000"/>
            <a:ext cx="3505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 Derivada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1508125" y="4760913"/>
            <a:ext cx="661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Misma, que en honor a Leibniz puede ser representada así:</a:t>
            </a:r>
          </a:p>
        </p:txBody>
      </p:sp>
      <p:graphicFrame>
        <p:nvGraphicFramePr>
          <p:cNvPr id="171031" name="Object 23"/>
          <p:cNvGraphicFramePr>
            <a:graphicFrameLocks noGrp="1" noChangeAspect="1"/>
          </p:cNvGraphicFramePr>
          <p:nvPr>
            <p:ph/>
          </p:nvPr>
        </p:nvGraphicFramePr>
        <p:xfrm>
          <a:off x="2743200" y="5334000"/>
          <a:ext cx="5127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501" imgH="393529" progId="Equation.3">
                  <p:embed/>
                </p:oleObj>
              </mc:Choice>
              <mc:Fallback>
                <p:oleObj name="Equation" r:id="rId10" imgW="228501" imgH="393529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512763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3657600" y="5486400"/>
            <a:ext cx="285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Por su origen basado en</a:t>
            </a:r>
          </a:p>
          <a:p>
            <a:r>
              <a:rPr lang="es-MX"/>
              <a:t>incrementos</a:t>
            </a: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0" i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8888 " pathEditMode="relative" ptsTypes="AA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8888 " pathEditMode="relative" ptsTypes="AA">
                                      <p:cBhvr>
                                        <p:cTn id="8" dur="20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8888 " pathEditMode="relative" ptsTypes="AA">
                                      <p:cBhvr>
                                        <p:cTn id="10" dur="20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8888 " pathEditMode="relative" ptsTypes="AA">
                                      <p:cBhvr>
                                        <p:cTn id="12" dur="20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21128 -0.4865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5" grpId="0" animBg="1"/>
      <p:bldP spid="171035" grpId="1" animBg="1"/>
      <p:bldP spid="171021" grpId="0"/>
      <p:bldP spid="171021" grpId="1"/>
      <p:bldP spid="171028" grpId="0"/>
      <p:bldP spid="171028" grpId="1"/>
      <p:bldP spid="171029" grpId="0" animBg="1"/>
      <p:bldP spid="171029" grpId="1" animBg="1"/>
      <p:bldP spid="171030" grpId="0"/>
      <p:bldP spid="171030" grpId="1"/>
      <p:bldP spid="171033" grpId="0"/>
      <p:bldP spid="171033" grpId="1"/>
      <p:bldP spid="171034" grpId="0"/>
      <p:bldP spid="17103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30" name="Rectangle 42"/>
          <p:cNvSpPr>
            <a:spLocks noChangeArrowheads="1"/>
          </p:cNvSpPr>
          <p:nvPr/>
        </p:nvSpPr>
        <p:spPr bwMode="auto">
          <a:xfrm>
            <a:off x="228600" y="4495800"/>
            <a:ext cx="8686800" cy="914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269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grpSp>
        <p:nvGrpSpPr>
          <p:cNvPr id="242714" name="Group 26"/>
          <p:cNvGrpSpPr>
            <a:grpSpLocks/>
          </p:cNvGrpSpPr>
          <p:nvPr/>
        </p:nvGrpSpPr>
        <p:grpSpPr bwMode="auto">
          <a:xfrm>
            <a:off x="762000" y="1447800"/>
            <a:ext cx="3886200" cy="1144588"/>
            <a:chOff x="1152" y="1104"/>
            <a:chExt cx="2448" cy="721"/>
          </a:xfrm>
        </p:grpSpPr>
        <p:sp>
          <p:nvSpPr>
            <p:cNvPr id="242708" name="Text Box 20"/>
            <p:cNvSpPr txBox="1">
              <a:spLocks noChangeArrowheads="1"/>
            </p:cNvSpPr>
            <p:nvPr/>
          </p:nvSpPr>
          <p:spPr bwMode="auto">
            <a:xfrm>
              <a:off x="1728" y="1200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2400"/>
                <a:t>lim</a:t>
              </a:r>
            </a:p>
          </p:txBody>
        </p:sp>
        <p:graphicFrame>
          <p:nvGraphicFramePr>
            <p:cNvPr id="242709" name="Object 21"/>
            <p:cNvGraphicFramePr>
              <a:graphicFrameLocks noChangeAspect="1"/>
            </p:cNvGraphicFramePr>
            <p:nvPr/>
          </p:nvGraphicFramePr>
          <p:xfrm>
            <a:off x="1728" y="1584"/>
            <a:ext cx="672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94870" imgH="177646" progId="">
                    <p:embed/>
                  </p:oleObj>
                </mc:Choice>
                <mc:Fallback>
                  <p:oleObj name="Equation" r:id="rId3" imgW="494870" imgH="177646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584"/>
                          <a:ext cx="672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2710" name="Object 22"/>
            <p:cNvGraphicFramePr>
              <a:graphicFrameLocks noChangeAspect="1"/>
            </p:cNvGraphicFramePr>
            <p:nvPr/>
          </p:nvGraphicFramePr>
          <p:xfrm>
            <a:off x="2112" y="1104"/>
            <a:ext cx="1488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67893" imgH="393529" progId="">
                    <p:embed/>
                  </p:oleObj>
                </mc:Choice>
                <mc:Fallback>
                  <p:oleObj name="Equation" r:id="rId5" imgW="1167893" imgH="393529" progId="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104"/>
                          <a:ext cx="1488" cy="5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2711" name="Object 23"/>
            <p:cNvGraphicFramePr>
              <a:graphicFrameLocks noChangeAspect="1"/>
            </p:cNvGraphicFramePr>
            <p:nvPr/>
          </p:nvGraphicFramePr>
          <p:xfrm>
            <a:off x="1152" y="1104"/>
            <a:ext cx="323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501" imgH="393529" progId="Equation.3">
                    <p:embed/>
                  </p:oleObj>
                </mc:Choice>
                <mc:Fallback>
                  <p:oleObj name="Equation" r:id="rId7" imgW="228501" imgH="393529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104"/>
                          <a:ext cx="323" cy="5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713" name="Text Box 25"/>
            <p:cNvSpPr txBox="1">
              <a:spLocks noChangeArrowheads="1"/>
            </p:cNvSpPr>
            <p:nvPr/>
          </p:nvSpPr>
          <p:spPr bwMode="auto">
            <a:xfrm>
              <a:off x="1488" y="124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2400" b="0" i="0"/>
                <a:t>=</a:t>
              </a:r>
            </a:p>
          </p:txBody>
        </p:sp>
      </p:grpSp>
      <p:sp>
        <p:nvSpPr>
          <p:cNvPr id="242715" name="Text Box 27"/>
          <p:cNvSpPr txBox="1">
            <a:spLocks noChangeArrowheads="1"/>
          </p:cNvSpPr>
          <p:nvPr/>
        </p:nvSpPr>
        <p:spPr bwMode="auto">
          <a:xfrm>
            <a:off x="5257800" y="1498600"/>
            <a:ext cx="3608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/>
              <a:t>Y precisamente por esta </a:t>
            </a:r>
          </a:p>
          <a:p>
            <a:r>
              <a:rPr lang="es-MX" sz="2000"/>
              <a:t>fórmula es que lo siguiente, </a:t>
            </a:r>
          </a:p>
          <a:p>
            <a:r>
              <a:rPr lang="es-MX" sz="2000"/>
              <a:t>ahora si, tiene sentido:</a:t>
            </a:r>
          </a:p>
        </p:txBody>
      </p:sp>
      <p:sp>
        <p:nvSpPr>
          <p:cNvPr id="242716" name="Text Box 28"/>
          <p:cNvSpPr txBox="1">
            <a:spLocks noChangeArrowheads="1"/>
          </p:cNvSpPr>
          <p:nvPr/>
        </p:nvSpPr>
        <p:spPr bwMode="auto">
          <a:xfrm>
            <a:off x="1219200" y="2971800"/>
            <a:ext cx="561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Si tenemos una función definida por  </a:t>
            </a:r>
          </a:p>
        </p:txBody>
      </p:sp>
      <p:graphicFrame>
        <p:nvGraphicFramePr>
          <p:cNvPr id="242717" name="Object 29"/>
          <p:cNvGraphicFramePr>
            <a:graphicFrameLocks noChangeAspect="1"/>
          </p:cNvGraphicFramePr>
          <p:nvPr/>
        </p:nvGraphicFramePr>
        <p:xfrm>
          <a:off x="6781800" y="2819400"/>
          <a:ext cx="12382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100" imgH="228600" progId="Equation.3">
                  <p:embed/>
                </p:oleObj>
              </mc:Choice>
              <mc:Fallback>
                <p:oleObj name="Equation" r:id="rId9" imgW="41910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19400"/>
                        <a:ext cx="12382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18" name="Text Box 30"/>
          <p:cNvSpPr txBox="1">
            <a:spLocks noChangeArrowheads="1"/>
          </p:cNvSpPr>
          <p:nvPr/>
        </p:nvSpPr>
        <p:spPr bwMode="auto">
          <a:xfrm>
            <a:off x="1524000" y="38100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Entonces su derivada es: </a:t>
            </a:r>
          </a:p>
        </p:txBody>
      </p:sp>
      <p:graphicFrame>
        <p:nvGraphicFramePr>
          <p:cNvPr id="242726" name="Object 38"/>
          <p:cNvGraphicFramePr>
            <a:graphicFrameLocks noChangeAspect="1"/>
          </p:cNvGraphicFramePr>
          <p:nvPr/>
        </p:nvGraphicFramePr>
        <p:xfrm>
          <a:off x="5638800" y="3505200"/>
          <a:ext cx="14478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9" imgH="393529" progId="Equation.3">
                  <p:embed/>
                </p:oleObj>
              </mc:Choice>
              <mc:Fallback>
                <p:oleObj name="Equation" r:id="rId11" imgW="533169" imgH="393529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05200"/>
                        <a:ext cx="1447800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2727" name="Picture 39" descr="j007874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5334000"/>
            <a:ext cx="877888" cy="1295400"/>
          </a:xfrm>
          <a:prstGeom prst="rect">
            <a:avLst/>
          </a:prstGeom>
          <a:noFill/>
        </p:spPr>
      </p:pic>
      <p:sp>
        <p:nvSpPr>
          <p:cNvPr id="242728" name="WordArt 40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594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Comprobemos lo anterior con</a:t>
            </a:r>
          </a:p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una breve práctica..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2729" name="Text Box 41"/>
          <p:cNvSpPr txBox="1">
            <a:spLocks noChangeArrowheads="1"/>
          </p:cNvSpPr>
          <p:nvPr/>
        </p:nvSpPr>
        <p:spPr bwMode="auto">
          <a:xfrm>
            <a:off x="381000" y="4648200"/>
            <a:ext cx="8417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Y gracias a esta función que se “deriva” de la original, podemos obtener </a:t>
            </a:r>
          </a:p>
          <a:p>
            <a:r>
              <a:rPr lang="es-MX" dirty="0"/>
              <a:t>las pendientes de las rectas tangentes que pertenecen a la función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0" grpId="0" animBg="1"/>
      <p:bldP spid="242715" grpId="0"/>
      <p:bldP spid="242716" grpId="0"/>
      <p:bldP spid="242718" grpId="0"/>
      <p:bldP spid="242728" grpId="0" animBg="1"/>
      <p:bldP spid="2427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269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 dirty="0" err="1">
                <a:latin typeface="Impact" pitchFamily="34" charset="0"/>
              </a:rPr>
              <a:t>Aplicación</a:t>
            </a:r>
            <a:r>
              <a:rPr lang="en-US" sz="3200" b="0" i="0" dirty="0">
                <a:latin typeface="Impact" pitchFamily="34" charset="0"/>
              </a:rPr>
              <a:t> del </a:t>
            </a:r>
            <a:r>
              <a:rPr lang="en-US" sz="3200" b="0" i="0" dirty="0" err="1">
                <a:latin typeface="Impact" pitchFamily="34" charset="0"/>
              </a:rPr>
              <a:t>límite</a:t>
            </a:r>
            <a:r>
              <a:rPr lang="en-US" sz="3200" b="0" i="0" dirty="0">
                <a:latin typeface="Impact" pitchFamily="34" charset="0"/>
              </a:rPr>
              <a:t> </a:t>
            </a:r>
            <a:r>
              <a:rPr lang="en-US" sz="3200" b="0" i="0" dirty="0" err="1">
                <a:latin typeface="Impact" pitchFamily="34" charset="0"/>
              </a:rPr>
              <a:t>obtenido</a:t>
            </a:r>
            <a:r>
              <a:rPr lang="en-US" sz="3200" b="0" i="0" dirty="0">
                <a:latin typeface="Impact" pitchFamily="34" charset="0"/>
              </a:rPr>
              <a:t>….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242715" name="Text Box 27"/>
          <p:cNvSpPr txBox="1">
            <a:spLocks noChangeArrowheads="1"/>
          </p:cNvSpPr>
          <p:nvPr/>
        </p:nvSpPr>
        <p:spPr bwMode="auto">
          <a:xfrm>
            <a:off x="457200" y="1447800"/>
            <a:ext cx="42707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Procederemos a la aplicación</a:t>
            </a:r>
          </a:p>
          <a:p>
            <a:r>
              <a:rPr lang="es-MX" sz="2000" dirty="0"/>
              <a:t>del límite deducido para</a:t>
            </a:r>
          </a:p>
          <a:p>
            <a:r>
              <a:rPr lang="es-MX" sz="2000" dirty="0"/>
              <a:t>obtener la derivada de la función:</a:t>
            </a:r>
          </a:p>
        </p:txBody>
      </p:sp>
      <p:graphicFrame>
        <p:nvGraphicFramePr>
          <p:cNvPr id="242717" name="Object 29"/>
          <p:cNvGraphicFramePr>
            <a:graphicFrameLocks noChangeAspect="1"/>
          </p:cNvGraphicFramePr>
          <p:nvPr/>
        </p:nvGraphicFramePr>
        <p:xfrm>
          <a:off x="5334000" y="1600200"/>
          <a:ext cx="25511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863225" imgH="228501" progId="Equation.3">
                  <p:embed/>
                </p:oleObj>
              </mc:Choice>
              <mc:Fallback>
                <p:oleObj name="Ecuación" r:id="rId3" imgW="863225" imgH="228501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255111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3763963" y="3048000"/>
          <a:ext cx="42179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1675673" imgH="393529" progId="Equation.3">
                  <p:embed/>
                </p:oleObj>
              </mc:Choice>
              <mc:Fallback>
                <p:oleObj name="Ecuación" r:id="rId5" imgW="1675673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3048000"/>
                        <a:ext cx="42179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81000" y="3124200"/>
            <a:ext cx="28761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Recordemos que la</a:t>
            </a:r>
          </a:p>
          <a:p>
            <a:r>
              <a:rPr lang="es-MX" sz="2000" dirty="0"/>
              <a:t>derivada esta definida</a:t>
            </a:r>
          </a:p>
          <a:p>
            <a:r>
              <a:rPr lang="es-MX" sz="2000" dirty="0"/>
              <a:t>por el límite: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57200" y="4876800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Al evaluar el término</a:t>
            </a:r>
          </a:p>
        </p:txBody>
      </p:sp>
      <p:graphicFrame>
        <p:nvGraphicFramePr>
          <p:cNvPr id="259081" name="Object 9"/>
          <p:cNvGraphicFramePr>
            <a:graphicFrameLocks noChangeAspect="1"/>
          </p:cNvGraphicFramePr>
          <p:nvPr/>
        </p:nvGraphicFramePr>
        <p:xfrm>
          <a:off x="990600" y="5181600"/>
          <a:ext cx="16709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634725" imgH="203112" progId="Equation.3">
                  <p:embed/>
                </p:oleObj>
              </mc:Choice>
              <mc:Fallback>
                <p:oleObj name="Ecuación" r:id="rId7" imgW="634725" imgH="203112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6709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57200" y="5638800"/>
            <a:ext cx="3063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se puede observar que:</a:t>
            </a:r>
          </a:p>
        </p:txBody>
      </p:sp>
      <p:graphicFrame>
        <p:nvGraphicFramePr>
          <p:cNvPr id="259082" name="Object 10"/>
          <p:cNvGraphicFramePr>
            <a:graphicFrameLocks noChangeAspect="1"/>
          </p:cNvGraphicFramePr>
          <p:nvPr/>
        </p:nvGraphicFramePr>
        <p:xfrm>
          <a:off x="3886200" y="5105400"/>
          <a:ext cx="46529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9" imgW="1574800" imgH="228600" progId="Equation.3">
                  <p:embed/>
                </p:oleObj>
              </mc:Choice>
              <mc:Fallback>
                <p:oleObj name="Ecuación" r:id="rId9" imgW="15748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05400"/>
                        <a:ext cx="4652963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953000" y="6019800"/>
            <a:ext cx="3273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Al sustituirlo obtenemos: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4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/>
      <p:bldP spid="242715" grpId="0"/>
      <p:bldP spid="242715" grpId="1"/>
      <p:bldP spid="22" grpId="0"/>
      <p:bldP spid="22" grpId="1"/>
      <p:bldP spid="23" grpId="0"/>
      <p:bldP spid="23" grpId="1"/>
      <p:bldP spid="25" grpId="0"/>
      <p:bldP spid="25" grpId="1"/>
      <p:bldP spid="27" grpId="0"/>
      <p:bldP spid="2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269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 dirty="0" err="1">
                <a:latin typeface="Impact" pitchFamily="34" charset="0"/>
              </a:rPr>
              <a:t>Aplicación</a:t>
            </a:r>
            <a:r>
              <a:rPr lang="en-US" sz="3200" b="0" i="0" dirty="0">
                <a:latin typeface="Impact" pitchFamily="34" charset="0"/>
              </a:rPr>
              <a:t> del </a:t>
            </a:r>
            <a:r>
              <a:rPr lang="en-US" sz="3200" b="0" i="0" dirty="0" err="1">
                <a:latin typeface="Impact" pitchFamily="34" charset="0"/>
              </a:rPr>
              <a:t>límite</a:t>
            </a:r>
            <a:r>
              <a:rPr lang="en-US" sz="3200" b="0" i="0" dirty="0">
                <a:latin typeface="Impact" pitchFamily="34" charset="0"/>
              </a:rPr>
              <a:t> </a:t>
            </a:r>
            <a:r>
              <a:rPr lang="en-US" sz="3200" b="0" i="0" dirty="0" err="1">
                <a:latin typeface="Impact" pitchFamily="34" charset="0"/>
              </a:rPr>
              <a:t>obtenido</a:t>
            </a:r>
            <a:r>
              <a:rPr lang="en-US" sz="3200" b="0" i="0" dirty="0">
                <a:latin typeface="Impact" pitchFamily="34" charset="0"/>
              </a:rPr>
              <a:t>….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graphicFrame>
        <p:nvGraphicFramePr>
          <p:cNvPr id="21" name="20 Objeto"/>
          <p:cNvGraphicFramePr>
            <a:graphicFrameLocks noChangeAspect="1"/>
          </p:cNvGraphicFramePr>
          <p:nvPr/>
        </p:nvGraphicFramePr>
        <p:xfrm>
          <a:off x="331179" y="1981200"/>
          <a:ext cx="44878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1485900" imgH="419100" progId="Equation.3">
                  <p:embed/>
                </p:oleObj>
              </mc:Choice>
              <mc:Fallback>
                <p:oleObj name="Ecuación" r:id="rId3" imgW="1485900" imgH="4191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79" y="1981200"/>
                        <a:ext cx="4487862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Abrir llave"/>
          <p:cNvSpPr/>
          <p:nvPr/>
        </p:nvSpPr>
        <p:spPr bwMode="auto">
          <a:xfrm>
            <a:off x="2958491" y="1143000"/>
            <a:ext cx="228598" cy="1600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Abrir llave"/>
          <p:cNvSpPr/>
          <p:nvPr/>
        </p:nvSpPr>
        <p:spPr bwMode="auto">
          <a:xfrm>
            <a:off x="4406291" y="1524000"/>
            <a:ext cx="228600" cy="762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2272691" y="1219200"/>
          <a:ext cx="1443038" cy="46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634725" imgH="203112" progId="Equation.3">
                  <p:embed/>
                </p:oleObj>
              </mc:Choice>
              <mc:Fallback>
                <p:oleObj name="Ecuación" r:id="rId5" imgW="634725" imgH="203112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691" y="1219200"/>
                        <a:ext cx="1443038" cy="460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4101491" y="1219200"/>
          <a:ext cx="750888" cy="44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342751" imgH="203112" progId="Equation.3">
                  <p:embed/>
                </p:oleObj>
              </mc:Choice>
              <mc:Fallback>
                <p:oleObj name="Ecuación" r:id="rId7" imgW="342751" imgH="203112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491" y="1219200"/>
                        <a:ext cx="750888" cy="443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486400" y="2209800"/>
            <a:ext cx="3187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Al desarrollar el binomio</a:t>
            </a:r>
          </a:p>
          <a:p>
            <a:r>
              <a:rPr lang="es-MX" sz="2000" dirty="0"/>
              <a:t>al cuadrado obtenemos:</a:t>
            </a:r>
          </a:p>
        </p:txBody>
      </p:sp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291491" y="3581400"/>
          <a:ext cx="67119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9" imgW="2222500" imgH="419100" progId="Equation.3">
                  <p:embed/>
                </p:oleObj>
              </mc:Choice>
              <mc:Fallback>
                <p:oleObj name="Ecuación" r:id="rId9" imgW="2222500" imgH="4191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1" y="3581400"/>
                        <a:ext cx="671195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086600" y="3886200"/>
            <a:ext cx="1725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Reduciendo </a:t>
            </a:r>
          </a:p>
          <a:p>
            <a:r>
              <a:rPr lang="es-MX" sz="2000" dirty="0"/>
              <a:t>términos:</a:t>
            </a:r>
          </a:p>
        </p:txBody>
      </p:sp>
      <p:graphicFrame>
        <p:nvGraphicFramePr>
          <p:cNvPr id="260105" name="Object 9"/>
          <p:cNvGraphicFramePr>
            <a:graphicFrameLocks noChangeAspect="1"/>
          </p:cNvGraphicFramePr>
          <p:nvPr/>
        </p:nvGraphicFramePr>
        <p:xfrm>
          <a:off x="381000" y="5105400"/>
          <a:ext cx="471646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1" imgW="1562100" imgH="419100" progId="Equation.3">
                  <p:embed/>
                </p:oleObj>
              </mc:Choice>
              <mc:Fallback>
                <p:oleObj name="Ecuación" r:id="rId11" imgW="1562100" imgH="4191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05400"/>
                        <a:ext cx="4716463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Señal de prohibido"/>
          <p:cNvSpPr/>
          <p:nvPr/>
        </p:nvSpPr>
        <p:spPr bwMode="auto">
          <a:xfrm>
            <a:off x="2209800" y="3733800"/>
            <a:ext cx="457200" cy="457200"/>
          </a:xfrm>
          <a:prstGeom prst="noSmoking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7 Señal de prohibido"/>
          <p:cNvSpPr/>
          <p:nvPr/>
        </p:nvSpPr>
        <p:spPr bwMode="auto">
          <a:xfrm>
            <a:off x="6400800" y="3733800"/>
            <a:ext cx="457200" cy="457200"/>
          </a:xfrm>
          <a:prstGeom prst="noSmoking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486400" y="5334000"/>
            <a:ext cx="31870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Aplicando los teoremas</a:t>
            </a:r>
          </a:p>
          <a:p>
            <a:r>
              <a:rPr lang="es-MX" sz="2000" dirty="0"/>
              <a:t>sobre límites tenemos lo</a:t>
            </a:r>
          </a:p>
          <a:p>
            <a:r>
              <a:rPr lang="es-MX" sz="2000" dirty="0"/>
              <a:t>siguiente: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2"/>
      <p:bldP spid="17" grpId="3"/>
      <p:bldP spid="19" grpId="0"/>
      <p:bldP spid="19" grpId="1"/>
      <p:bldP spid="16" grpId="0" animBg="1"/>
      <p:bldP spid="16" grpId="1" animBg="1"/>
      <p:bldP spid="18" grpId="0" animBg="1"/>
      <p:bldP spid="18" grpId="1" animBg="1"/>
      <p:bldP spid="20" grpId="0"/>
      <p:bldP spid="2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2691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 dirty="0" err="1">
                <a:latin typeface="Impact" pitchFamily="34" charset="0"/>
              </a:rPr>
              <a:t>Aplicación</a:t>
            </a:r>
            <a:r>
              <a:rPr lang="en-US" sz="3200" b="0" i="0" dirty="0">
                <a:latin typeface="Impact" pitchFamily="34" charset="0"/>
              </a:rPr>
              <a:t> del </a:t>
            </a:r>
            <a:r>
              <a:rPr lang="en-US" sz="3200" b="0" i="0" dirty="0" err="1">
                <a:latin typeface="Impact" pitchFamily="34" charset="0"/>
              </a:rPr>
              <a:t>límite</a:t>
            </a:r>
            <a:r>
              <a:rPr lang="en-US" sz="3200" b="0" i="0" dirty="0">
                <a:latin typeface="Impact" pitchFamily="34" charset="0"/>
              </a:rPr>
              <a:t> </a:t>
            </a:r>
            <a:r>
              <a:rPr lang="en-US" sz="3200" b="0" i="0" dirty="0" err="1">
                <a:latin typeface="Impact" pitchFamily="34" charset="0"/>
              </a:rPr>
              <a:t>obtenido</a:t>
            </a:r>
            <a:r>
              <a:rPr lang="en-US" sz="3200" b="0" i="0" dirty="0">
                <a:latin typeface="Impact" pitchFamily="34" charset="0"/>
              </a:rPr>
              <a:t>….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graphicFrame>
        <p:nvGraphicFramePr>
          <p:cNvPr id="263175" name="Object 7"/>
          <p:cNvGraphicFramePr>
            <a:graphicFrameLocks noChangeAspect="1"/>
          </p:cNvGraphicFramePr>
          <p:nvPr/>
        </p:nvGraphicFramePr>
        <p:xfrm>
          <a:off x="133350" y="1295400"/>
          <a:ext cx="50609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1676400" imgH="419100" progId="Equation.3">
                  <p:embed/>
                </p:oleObj>
              </mc:Choice>
              <mc:Fallback>
                <p:oleObj name="Ecuación" r:id="rId3" imgW="1676400" imgH="4191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1295400"/>
                        <a:ext cx="506095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6" name="Object 8"/>
          <p:cNvGraphicFramePr>
            <a:graphicFrameLocks noChangeAspect="1"/>
          </p:cNvGraphicFramePr>
          <p:nvPr/>
        </p:nvGraphicFramePr>
        <p:xfrm>
          <a:off x="5181600" y="1524000"/>
          <a:ext cx="359930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1016000" imgH="279400" progId="Equation.3">
                  <p:embed/>
                </p:oleObj>
              </mc:Choice>
              <mc:Fallback>
                <p:oleObj name="Ecuación" r:id="rId5" imgW="1016000" imgH="279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599304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Señal de prohibido"/>
          <p:cNvSpPr/>
          <p:nvPr/>
        </p:nvSpPr>
        <p:spPr bwMode="auto">
          <a:xfrm>
            <a:off x="4419600" y="1295400"/>
            <a:ext cx="381000" cy="381000"/>
          </a:xfrm>
          <a:prstGeom prst="noSmoking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22 Señal de prohibido"/>
          <p:cNvSpPr/>
          <p:nvPr/>
        </p:nvSpPr>
        <p:spPr bwMode="auto">
          <a:xfrm>
            <a:off x="2590800" y="1447800"/>
            <a:ext cx="457200" cy="457200"/>
          </a:xfrm>
          <a:prstGeom prst="noSmoking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23 Señal de prohibido"/>
          <p:cNvSpPr/>
          <p:nvPr/>
        </p:nvSpPr>
        <p:spPr bwMode="auto">
          <a:xfrm>
            <a:off x="3124200" y="2133600"/>
            <a:ext cx="457200" cy="457200"/>
          </a:xfrm>
          <a:prstGeom prst="noSmoking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762000" y="2895600"/>
            <a:ext cx="6973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/>
              <a:t>Al evaluar dichos límites llegamos a la conclusión  que: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990600" y="3505200"/>
            <a:ext cx="561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dirty="0"/>
              <a:t>Si tenemos una función definida por  </a:t>
            </a:r>
          </a:p>
        </p:txBody>
      </p:sp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6553200" y="3352800"/>
          <a:ext cx="12382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100" imgH="228600" progId="Equation.3">
                  <p:embed/>
                </p:oleObj>
              </mc:Choice>
              <mc:Fallback>
                <p:oleObj name="Equation" r:id="rId7" imgW="41910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2382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295400" y="43434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/>
              <a:t>Entonces su derivada es: </a:t>
            </a:r>
          </a:p>
        </p:txBody>
      </p:sp>
      <p:graphicFrame>
        <p:nvGraphicFramePr>
          <p:cNvPr id="29" name="Object 38"/>
          <p:cNvGraphicFramePr>
            <a:graphicFrameLocks noChangeAspect="1"/>
          </p:cNvGraphicFramePr>
          <p:nvPr/>
        </p:nvGraphicFramePr>
        <p:xfrm>
          <a:off x="5410200" y="4038600"/>
          <a:ext cx="14478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9" imgH="393529" progId="Equation.3">
                  <p:embed/>
                </p:oleObj>
              </mc:Choice>
              <mc:Fallback>
                <p:oleObj name="Equation" r:id="rId9" imgW="533169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1447800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9" descr="j00787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4800" y="3581400"/>
            <a:ext cx="908050" cy="1339247"/>
          </a:xfrm>
          <a:prstGeom prst="rect">
            <a:avLst/>
          </a:prstGeom>
          <a:noFill/>
        </p:spPr>
      </p:pic>
      <p:sp>
        <p:nvSpPr>
          <p:cNvPr id="31" name="WordArt 40"/>
          <p:cNvSpPr>
            <a:spLocks noChangeArrowheads="1" noChangeShapeType="1" noTextEdit="1"/>
          </p:cNvSpPr>
          <p:nvPr/>
        </p:nvSpPr>
        <p:spPr bwMode="auto">
          <a:xfrm>
            <a:off x="762000" y="5257800"/>
            <a:ext cx="7543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Y gracias al desarrollo del límite anterior podemos </a:t>
            </a:r>
          </a:p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generalizar su aplicación en diversas funciones,</a:t>
            </a:r>
          </a:p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tal como se muestra en la siguiente tabla:</a:t>
            </a:r>
          </a:p>
        </p:txBody>
      </p:sp>
      <p:cxnSp>
        <p:nvCxnSpPr>
          <p:cNvPr id="33" name="32 Conector recto de flecha"/>
          <p:cNvCxnSpPr/>
          <p:nvPr/>
        </p:nvCxnSpPr>
        <p:spPr bwMode="auto">
          <a:xfrm flipV="1">
            <a:off x="7086600" y="1524000"/>
            <a:ext cx="16764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34 Rectángulo"/>
          <p:cNvSpPr/>
          <p:nvPr/>
        </p:nvSpPr>
        <p:spPr>
          <a:xfrm>
            <a:off x="8458200" y="990600"/>
            <a:ext cx="38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i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36" name="35 Elipse"/>
          <p:cNvSpPr/>
          <p:nvPr/>
        </p:nvSpPr>
        <p:spPr bwMode="auto">
          <a:xfrm>
            <a:off x="6019800" y="1447800"/>
            <a:ext cx="838200" cy="838200"/>
          </a:xfrm>
          <a:prstGeom prst="ellipse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8" grpId="0"/>
      <p:bldP spid="31" grpId="0" animBg="1"/>
      <p:bldP spid="35" grpId="0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49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248400" y="609600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Representación </a:t>
            </a:r>
          </a:p>
          <a:p>
            <a:r>
              <a:rPr lang="es-MX" sz="2000" dirty="0"/>
              <a:t>gráfica de:</a:t>
            </a:r>
            <a:endParaRPr lang="es-ES" sz="2000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6629400" y="1371600"/>
          <a:ext cx="1295400" cy="70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19100" imgH="228600" progId="Equation.3">
                  <p:embed/>
                </p:oleObj>
              </mc:Choice>
              <mc:Fallback>
                <p:oleObj name="Ecuación" r:id="rId3" imgW="4191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371600"/>
                        <a:ext cx="1295400" cy="70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324600" y="2209800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La función que</a:t>
            </a:r>
          </a:p>
          <a:p>
            <a:r>
              <a:rPr lang="es-MX" sz="2000" dirty="0"/>
              <a:t>representa su</a:t>
            </a:r>
          </a:p>
          <a:p>
            <a:r>
              <a:rPr lang="es-MX" sz="2000" dirty="0"/>
              <a:t>derivada es:</a:t>
            </a:r>
            <a:endParaRPr lang="es-ES" sz="2000" dirty="0"/>
          </a:p>
        </p:txBody>
      </p:sp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6553200" y="3352800"/>
          <a:ext cx="16494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533169" imgH="393529" progId="Equation.3">
                  <p:embed/>
                </p:oleObj>
              </mc:Choice>
              <mc:Fallback>
                <p:oleObj name="Ecuación" r:id="rId5" imgW="533169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6494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49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WordArt 40"/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8534400" cy="5334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Suponga que deseamos conocer la pendiente de la recta tangente mostrada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48400" y="609600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Representación </a:t>
            </a:r>
          </a:p>
          <a:p>
            <a:r>
              <a:rPr lang="es-MX" sz="2000" dirty="0"/>
              <a:t>gráfica de:</a:t>
            </a:r>
            <a:endParaRPr lang="es-ES" sz="2000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6629400" y="1371600"/>
          <a:ext cx="1295400" cy="70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19100" imgH="228600" progId="Equation.3">
                  <p:embed/>
                </p:oleObj>
              </mc:Choice>
              <mc:Fallback>
                <p:oleObj name="Ecuación" r:id="rId3" imgW="4191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371600"/>
                        <a:ext cx="1295400" cy="70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324600" y="2209800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La función que</a:t>
            </a:r>
          </a:p>
          <a:p>
            <a:r>
              <a:rPr lang="es-MX" sz="2000" dirty="0"/>
              <a:t>representa su</a:t>
            </a:r>
          </a:p>
          <a:p>
            <a:r>
              <a:rPr lang="es-MX" sz="2000" dirty="0"/>
              <a:t>derivada es:</a:t>
            </a:r>
            <a:endParaRPr lang="es-E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53200" y="3352800"/>
          <a:ext cx="16494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533169" imgH="393529" progId="Equation.3">
                  <p:embed/>
                </p:oleObj>
              </mc:Choice>
              <mc:Fallback>
                <p:oleObj name="Ecuación" r:id="rId5" imgW="533169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6494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Elipse"/>
          <p:cNvSpPr/>
          <p:nvPr/>
        </p:nvSpPr>
        <p:spPr bwMode="auto">
          <a:xfrm>
            <a:off x="2743200" y="3886200"/>
            <a:ext cx="381000" cy="381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685800" y="6096000"/>
          <a:ext cx="1197428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431425" imgH="177646" progId="Equation.3">
                  <p:embed/>
                </p:oleObj>
              </mc:Choice>
              <mc:Fallback>
                <p:oleObj name="Ecuación" r:id="rId7" imgW="431425" imgH="177646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0"/>
                        <a:ext cx="1197428" cy="49305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743200" y="5562600"/>
            <a:ext cx="1893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Al sustituir</a:t>
            </a:r>
          </a:p>
          <a:p>
            <a:r>
              <a:rPr lang="es-MX" sz="2000" dirty="0"/>
              <a:t>en la derivada</a:t>
            </a:r>
          </a:p>
          <a:p>
            <a:r>
              <a:rPr lang="es-MX" sz="2000" dirty="0"/>
              <a:t>el valor de X:</a:t>
            </a: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5029200" y="5562600"/>
          <a:ext cx="3733800" cy="104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9" imgW="1409088" imgH="393529" progId="Equation.3">
                  <p:embed/>
                </p:oleObj>
              </mc:Choice>
              <mc:Fallback>
                <p:oleObj name="Ecuación" r:id="rId9" imgW="1409088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3733800" cy="1042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457200" y="5638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Observe que: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 bwMode="auto">
          <a:xfrm flipV="1">
            <a:off x="1752600" y="2743200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609600" y="3276600"/>
          <a:ext cx="1545004" cy="5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1" imgW="596900" imgH="228600" progId="Equation.3">
                  <p:embed/>
                </p:oleObj>
              </mc:Choice>
              <mc:Fallback>
                <p:oleObj name="Ecuación" r:id="rId11" imgW="5969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1545004" cy="591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7" name="Object 7"/>
          <p:cNvGraphicFramePr>
            <a:graphicFrameLocks noChangeAspect="1"/>
          </p:cNvGraphicFramePr>
          <p:nvPr/>
        </p:nvGraphicFramePr>
        <p:xfrm>
          <a:off x="762000" y="3276600"/>
          <a:ext cx="13144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3" imgW="508000" imgH="228600" progId="Equation.3">
                  <p:embed/>
                </p:oleObj>
              </mc:Choice>
              <mc:Fallback>
                <p:oleObj name="Ecuación" r:id="rId13" imgW="5080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1314450" cy="592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49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248400" y="609600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Representación </a:t>
            </a:r>
          </a:p>
          <a:p>
            <a:r>
              <a:rPr lang="es-MX" sz="2000" dirty="0"/>
              <a:t>gráfica de:</a:t>
            </a:r>
            <a:endParaRPr lang="es-ES" sz="2000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6629400" y="1371600"/>
          <a:ext cx="1295400" cy="70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19100" imgH="228600" progId="Equation.3">
                  <p:embed/>
                </p:oleObj>
              </mc:Choice>
              <mc:Fallback>
                <p:oleObj name="Ecuación" r:id="rId3" imgW="4191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371600"/>
                        <a:ext cx="1295400" cy="70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324600" y="2209800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La función que</a:t>
            </a:r>
          </a:p>
          <a:p>
            <a:r>
              <a:rPr lang="es-MX" sz="2000" dirty="0"/>
              <a:t>representa su</a:t>
            </a:r>
          </a:p>
          <a:p>
            <a:r>
              <a:rPr lang="es-MX" sz="2000" dirty="0"/>
              <a:t>derivada es:</a:t>
            </a:r>
            <a:endParaRPr lang="es-E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53200" y="3352800"/>
          <a:ext cx="16494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533169" imgH="393529" progId="Equation.3">
                  <p:embed/>
                </p:oleObj>
              </mc:Choice>
              <mc:Fallback>
                <p:oleObj name="Ecuación" r:id="rId5" imgW="533169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6494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Elipse"/>
          <p:cNvSpPr/>
          <p:nvPr/>
        </p:nvSpPr>
        <p:spPr bwMode="auto">
          <a:xfrm>
            <a:off x="2743200" y="3886200"/>
            <a:ext cx="381000" cy="381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 bwMode="auto">
          <a:xfrm flipV="1">
            <a:off x="1752600" y="2743200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609600" y="3276600"/>
          <a:ext cx="1545004" cy="5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596900" imgH="228600" progId="Equation.3">
                  <p:embed/>
                </p:oleObj>
              </mc:Choice>
              <mc:Fallback>
                <p:oleObj name="Ecuación" r:id="rId7" imgW="5969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1545004" cy="591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WordArt 40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8458200" cy="10668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De esta manera podemos obtener las pendientes de diversas rectas tangentes</a:t>
            </a:r>
          </a:p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localizadas en la gráfica de una función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49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248400" y="609600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Representación </a:t>
            </a:r>
          </a:p>
          <a:p>
            <a:r>
              <a:rPr lang="es-MX" sz="2000" dirty="0"/>
              <a:t>gráfica de:</a:t>
            </a:r>
            <a:endParaRPr lang="es-ES" sz="2000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6629400" y="1371600"/>
          <a:ext cx="1295400" cy="70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19100" imgH="228600" progId="Equation.3">
                  <p:embed/>
                </p:oleObj>
              </mc:Choice>
              <mc:Fallback>
                <p:oleObj name="Ecuación" r:id="rId3" imgW="4191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371600"/>
                        <a:ext cx="1295400" cy="70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324600" y="2209800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La función que</a:t>
            </a:r>
          </a:p>
          <a:p>
            <a:r>
              <a:rPr lang="es-MX" sz="2000" dirty="0"/>
              <a:t>representa su</a:t>
            </a:r>
          </a:p>
          <a:p>
            <a:r>
              <a:rPr lang="es-MX" sz="2000" dirty="0"/>
              <a:t>derivada es:</a:t>
            </a:r>
            <a:endParaRPr lang="es-E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53200" y="3352800"/>
          <a:ext cx="16494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533169" imgH="393529" progId="Equation.3">
                  <p:embed/>
                </p:oleObj>
              </mc:Choice>
              <mc:Fallback>
                <p:oleObj name="Ecuación" r:id="rId5" imgW="533169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6494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49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457200"/>
            <a:ext cx="4819650" cy="436245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8458200" cy="10668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De esta manera podemos obtener las pendientes de diversas rectas tangentes</a:t>
            </a:r>
          </a:p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localizadas en la gráfica de una función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0178F0F-BBD5-41E7-B73F-E038AF5EB2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2"/>
            <a:ext cx="8229600" cy="6247531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MOTIVACIÓN FÍSICA</a:t>
            </a:r>
          </a:p>
          <a:p>
            <a:pPr marL="0" indent="0" algn="just">
              <a:buNone/>
            </a:pPr>
            <a:r>
              <a:rPr lang="es-EC" sz="2400" dirty="0"/>
              <a:t>Consideremos una partícula moviéndose a lo largo de una recta, del punto A al punto B</a:t>
            </a:r>
          </a:p>
          <a:p>
            <a:pPr marL="0" indent="0" algn="just">
              <a:buNone/>
            </a:pPr>
            <a:endParaRPr lang="es-EC" sz="2400" dirty="0"/>
          </a:p>
          <a:p>
            <a:pPr marL="0" indent="0" algn="just">
              <a:buNone/>
            </a:pPr>
            <a:r>
              <a:rPr lang="es-EC" sz="2400" dirty="0"/>
              <a:t>Si el movimiento es uniforme(velocidad constante) y si s(t) nos da la posición de la partícula en el instante t, sabemos entonces que: s(t) =</a:t>
            </a:r>
            <a:r>
              <a:rPr lang="es-EC" sz="2400" dirty="0" err="1"/>
              <a:t>vt</a:t>
            </a:r>
            <a:endParaRPr lang="es-EC" sz="2400" dirty="0"/>
          </a:p>
          <a:p>
            <a:pPr marL="0" indent="0" algn="just">
              <a:buNone/>
            </a:pPr>
            <a:r>
              <a:rPr lang="es-EC" sz="2400" dirty="0"/>
              <a:t> </a:t>
            </a:r>
          </a:p>
          <a:p>
            <a:pPr marL="0" indent="0" algn="just">
              <a:buNone/>
            </a:pPr>
            <a:r>
              <a:rPr lang="es-EC" sz="2400" dirty="0"/>
              <a:t>Nos interesa ahora el caso en que la partícula se desplaza no con una velocidad constante, sino más bien con una velocidad variable y nuestro objetivo es determinar la velocidad de la partícula en cada instante t. Para ello, supongamos conocida la función de posición s de la partícula, Es decir, en el instante t, la posición de la partícula es s(t).</a:t>
            </a:r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966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2" name="Picture 10" descr="tangente 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6629400" cy="4156075"/>
          </a:xfrm>
          <a:prstGeom prst="rect">
            <a:avLst/>
          </a:prstGeom>
          <a:noFill/>
        </p:spPr>
      </p:pic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5791200" y="838200"/>
            <a:ext cx="289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6195" name="Line 3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6196" name="Text Box 4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Algunos conceptos básicos.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832475" y="838200"/>
            <a:ext cx="286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400"/>
              <a:t>La recta secante </a:t>
            </a:r>
          </a:p>
          <a:p>
            <a:pPr algn="ctr"/>
            <a:r>
              <a:rPr lang="es-MX" sz="2400"/>
              <a:t>y la recta tangente</a:t>
            </a:r>
          </a:p>
          <a:p>
            <a:pPr algn="ctr"/>
            <a:r>
              <a:rPr lang="es-MX" sz="2400"/>
              <a:t>en una función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Función original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267200" y="2667000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Recta tangente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F1B0215C-D27B-43AE-8F3C-7E337B861B86}"/>
                  </a:ext>
                </a:extLst>
              </p:cNvPr>
              <p:cNvSpPr>
                <a:spLocks noGrp="1"/>
              </p:cNvSpPr>
              <p:nvPr>
                <p:ph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s-EC" sz="2400" dirty="0"/>
                  <a:t>Para llegar a definir la velocidad de la partícula en el instante t, utilizaremos el concepto de velocidad media en el intervalo de tiempo (t, </a:t>
                </a:r>
                <a:r>
                  <a:rPr lang="es-EC" sz="2400" dirty="0" err="1"/>
                  <a:t>t+h</a:t>
                </a:r>
                <a:r>
                  <a:rPr lang="es-EC" sz="2400" dirty="0"/>
                  <a:t>), la misma que está dada por:</a:t>
                </a:r>
              </a:p>
              <a:p>
                <a:pPr marL="0" indent="0" algn="just">
                  <a:buNone/>
                </a:pPr>
                <a:r>
                  <a:rPr lang="es-EC" sz="2400" dirty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  <a:p>
                <a:pPr marL="0" indent="0">
                  <a:buNone/>
                </a:pPr>
                <a:endParaRPr lang="es-EC" sz="2800" dirty="0"/>
              </a:p>
              <a:p>
                <a:pPr marL="0" indent="0">
                  <a:buNone/>
                </a:pPr>
                <a:r>
                  <a:rPr lang="es-EC" sz="2800" dirty="0"/>
                  <a:t>Si el valor de h consideramos cada vez más cercano a cero, es claro que la velocidad media de la partícula en dicho intervalo es más representativo a más aproximada a la velocidad en el instante t.</a:t>
                </a:r>
              </a:p>
            </p:txBody>
          </p:sp>
        </mc:Choice>
        <mc:Fallback xmlns="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F1B0215C-D27B-43AE-8F3C-7E337B861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blipFill>
                <a:blip r:embed="rId2"/>
                <a:stretch>
                  <a:fillRect l="-1556" t="-833" r="-303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242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90CE3FD5-2859-48FE-A65E-7B4B68715E5D}"/>
                  </a:ext>
                </a:extLst>
              </p:cNvPr>
              <p:cNvSpPr>
                <a:spLocks noGrp="1"/>
              </p:cNvSpPr>
              <p:nvPr>
                <p:ph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C" dirty="0"/>
                  <a:t>Consecuentemente, podemos definir la velocidad instantánea en t como el límite de las velocidades medias en el intervalo [</a:t>
                </a:r>
                <a:r>
                  <a:rPr lang="es-EC" dirty="0" err="1"/>
                  <a:t>t,t+h</a:t>
                </a:r>
                <a:r>
                  <a:rPr lang="es-EC" dirty="0"/>
                  <a:t>] cuando h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endParaRPr lang="es-MX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C" dirty="0"/>
                  <a:t>Es decir: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s-EC" dirty="0"/>
                  <a:t>   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 algn="just">
                  <a:buNone/>
                </a:pPr>
                <a:r>
                  <a:rPr lang="es-EC" sz="2400" dirty="0"/>
                  <a:t>Analizando las expresiones en la interpretación geométrica y física vemos que estos dos problemas completamente diferentes nos han llevado al estudio de un mismo límite.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90CE3FD5-2859-48FE-A65E-7B4B68715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blipFill>
                <a:blip r:embed="rId2"/>
                <a:stretch>
                  <a:fillRect l="-2000" t="-1458" r="-288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17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7221" name="Text Box 5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Algunos conceptos básicos.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304800" y="1193800"/>
            <a:ext cx="554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/>
              <a:t>Sabemos que una de las características</a:t>
            </a:r>
          </a:p>
          <a:p>
            <a:r>
              <a:rPr lang="es-MX" sz="2000"/>
              <a:t>principales de una recta es su pendiente (m)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914400" y="2362200"/>
            <a:ext cx="772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/>
              <a:t>En términos muy simples la pendiente de una recta es</a:t>
            </a:r>
          </a:p>
          <a:p>
            <a:r>
              <a:rPr lang="es-MX" sz="2000"/>
              <a:t>un valor numérico que representa la inclinación de dicha recta</a:t>
            </a:r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 flipV="1">
            <a:off x="762000" y="4038600"/>
            <a:ext cx="3886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7231" name="Oval 15"/>
          <p:cNvSpPr>
            <a:spLocks noChangeArrowheads="1"/>
          </p:cNvSpPr>
          <p:nvPr/>
        </p:nvSpPr>
        <p:spPr bwMode="auto">
          <a:xfrm>
            <a:off x="16002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7232" name="Oval 16"/>
          <p:cNvSpPr>
            <a:spLocks noChangeArrowheads="1"/>
          </p:cNvSpPr>
          <p:nvPr/>
        </p:nvSpPr>
        <p:spPr bwMode="auto">
          <a:xfrm>
            <a:off x="35814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53181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/>
          </a:p>
        </p:txBody>
      </p:sp>
      <p:graphicFrame>
        <p:nvGraphicFramePr>
          <p:cNvPr id="137234" name="Object 18"/>
          <p:cNvGraphicFramePr>
            <a:graphicFrameLocks noChangeAspect="1"/>
          </p:cNvGraphicFramePr>
          <p:nvPr/>
        </p:nvGraphicFramePr>
        <p:xfrm>
          <a:off x="609600" y="5257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28600" progId="">
                  <p:embed/>
                </p:oleObj>
              </mc:Choice>
              <mc:Fallback>
                <p:oleObj name="Equation" r:id="rId3" imgW="457200" imgH="2286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5" name="Object 19"/>
          <p:cNvGraphicFramePr>
            <a:graphicFrameLocks noChangeAspect="1"/>
          </p:cNvGraphicFramePr>
          <p:nvPr/>
        </p:nvGraphicFramePr>
        <p:xfrm>
          <a:off x="2590800" y="41021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28501" progId="">
                  <p:embed/>
                </p:oleObj>
              </mc:Choice>
              <mc:Fallback>
                <p:oleObj name="Equation" r:id="rId5" imgW="482391" imgH="228501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021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1676400" y="57912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3657600" y="46482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37238" name="Object 22"/>
          <p:cNvGraphicFramePr>
            <a:graphicFrameLocks noChangeAspect="1"/>
          </p:cNvGraphicFramePr>
          <p:nvPr/>
        </p:nvGraphicFramePr>
        <p:xfrm>
          <a:off x="2286000" y="5826125"/>
          <a:ext cx="914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100" imgH="228600" progId="">
                  <p:embed/>
                </p:oleObj>
              </mc:Choice>
              <mc:Fallback>
                <p:oleObj name="Equation" r:id="rId7" imgW="419100" imgH="2286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26125"/>
                        <a:ext cx="9144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9" name="Object 23"/>
          <p:cNvGraphicFramePr>
            <a:graphicFrameLocks noChangeAspect="1"/>
          </p:cNvGraphicFramePr>
          <p:nvPr/>
        </p:nvGraphicFramePr>
        <p:xfrm>
          <a:off x="3810000" y="4953000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307" imgH="228501" progId="">
                  <p:embed/>
                </p:oleObj>
              </mc:Choice>
              <mc:Fallback>
                <p:oleObj name="Equation" r:id="rId9" imgW="444307" imgH="228501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914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1" name="Object 25"/>
          <p:cNvGraphicFramePr>
            <a:graphicFrameLocks noChangeAspect="1"/>
          </p:cNvGraphicFramePr>
          <p:nvPr/>
        </p:nvGraphicFramePr>
        <p:xfrm>
          <a:off x="5562600" y="4114800"/>
          <a:ext cx="2057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600" imgH="431800" progId="">
                  <p:embed/>
                </p:oleObj>
              </mc:Choice>
              <mc:Fallback>
                <p:oleObj name="Equation" r:id="rId11" imgW="736600" imgH="4318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14800"/>
                        <a:ext cx="20574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4724400" y="5715000"/>
            <a:ext cx="398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Muy sencillo de obtener si </a:t>
            </a:r>
          </a:p>
          <a:p>
            <a:r>
              <a:rPr lang="es-MX"/>
              <a:t>tienes dos puntos sobre una recta!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/>
      <p:bldP spid="137228" grpId="0"/>
      <p:bldP spid="137230" grpId="0" animBg="1"/>
      <p:bldP spid="137231" grpId="0" animBg="1"/>
      <p:bldP spid="137232" grpId="0" animBg="1"/>
      <p:bldP spid="137236" grpId="0" animBg="1"/>
      <p:bldP spid="137237" grpId="0" animBg="1"/>
      <p:bldP spid="137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secante 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6629400" cy="4227513"/>
          </a:xfrm>
          <a:prstGeom prst="rect">
            <a:avLst/>
          </a:prstGeom>
          <a:noFill/>
        </p:spPr>
      </p:pic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8245" name="Text Box 5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Algunos conceptos básicos.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Función original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638800" y="35052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Recta secante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41325" y="1179513"/>
            <a:ext cx="741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De acuerdo a lo anterior, la obtención de la pendiente de una recta</a:t>
            </a:r>
          </a:p>
          <a:p>
            <a:r>
              <a:rPr lang="es-MX"/>
              <a:t>secante en la curva de una función es:</a:t>
            </a:r>
          </a:p>
        </p:txBody>
      </p:sp>
      <p:graphicFrame>
        <p:nvGraphicFramePr>
          <p:cNvPr id="138251" name="Object 11"/>
          <p:cNvGraphicFramePr>
            <a:graphicFrameLocks noChangeAspect="1"/>
          </p:cNvGraphicFramePr>
          <p:nvPr/>
        </p:nvGraphicFramePr>
        <p:xfrm>
          <a:off x="6400800" y="4114800"/>
          <a:ext cx="2057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">
                  <p:embed/>
                </p:oleObj>
              </mc:Choice>
              <mc:Fallback>
                <p:oleObj name="Equation" r:id="rId4" imgW="736600" imgH="4318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20574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14"/>
          <p:cNvGraphicFramePr>
            <a:graphicFrameLocks noChangeAspect="1"/>
          </p:cNvGraphicFramePr>
          <p:nvPr/>
        </p:nvGraphicFramePr>
        <p:xfrm>
          <a:off x="2971800" y="4343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28600" progId="">
                  <p:embed/>
                </p:oleObj>
              </mc:Choice>
              <mc:Fallback>
                <p:oleObj name="Equation" r:id="rId6" imgW="457200" imgH="2286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5"/>
          <p:cNvGraphicFramePr>
            <a:graphicFrameLocks noChangeAspect="1"/>
          </p:cNvGraphicFramePr>
          <p:nvPr/>
        </p:nvGraphicFramePr>
        <p:xfrm>
          <a:off x="4648200" y="3048000"/>
          <a:ext cx="99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228501" progId="">
                  <p:embed/>
                </p:oleObj>
              </mc:Choice>
              <mc:Fallback>
                <p:oleObj name="Equation" r:id="rId8" imgW="482391" imgH="228501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990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9530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28956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utoUpdateAnimBg="0"/>
      <p:bldP spid="138249" grpId="0" autoUpdateAnimBg="0"/>
      <p:bldP spid="138250" grpId="0" autoUpdateAnimBg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tangente 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6629400" cy="4156075"/>
          </a:xfrm>
          <a:prstGeom prst="rect">
            <a:avLst/>
          </a:prstGeom>
          <a:noFill/>
        </p:spPr>
      </p:pic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9269" name="Text Box 5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Algunos conceptos básicos.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267200" y="2667000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Recta tangente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41325" y="1179513"/>
            <a:ext cx="767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Pero……….. y como obtener análogamente la pendiente de una recta</a:t>
            </a:r>
          </a:p>
          <a:p>
            <a:r>
              <a:rPr lang="es-MX" dirty="0"/>
              <a:t>tangente si solo conoce un punto?</a:t>
            </a:r>
          </a:p>
        </p:txBody>
      </p:sp>
      <p:graphicFrame>
        <p:nvGraphicFramePr>
          <p:cNvPr id="139276" name="Object 12"/>
          <p:cNvGraphicFramePr>
            <a:graphicFrameLocks noChangeAspect="1"/>
          </p:cNvGraphicFramePr>
          <p:nvPr/>
        </p:nvGraphicFramePr>
        <p:xfrm>
          <a:off x="2971800" y="4191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28600" progId="">
                  <p:embed/>
                </p:oleObj>
              </mc:Choice>
              <mc:Fallback>
                <p:oleObj name="Equation" r:id="rId4" imgW="457200" imgH="2286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91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7" name="Object 13"/>
          <p:cNvGraphicFramePr>
            <a:graphicFrameLocks noChangeAspect="1"/>
          </p:cNvGraphicFramePr>
          <p:nvPr/>
        </p:nvGraphicFramePr>
        <p:xfrm>
          <a:off x="6172200" y="3581400"/>
          <a:ext cx="2457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431613" progId="">
                  <p:embed/>
                </p:oleObj>
              </mc:Choice>
              <mc:Fallback>
                <p:oleObj name="Equation" r:id="rId6" imgW="952087" imgH="431613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81400"/>
                        <a:ext cx="245745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8956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/>
      <p:bldP spid="139275" grpId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Line 3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0292" name="Text Box 4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 dirty="0" err="1">
                <a:latin typeface="Impact" pitchFamily="34" charset="0"/>
              </a:rPr>
              <a:t>Algo</a:t>
            </a:r>
            <a:r>
              <a:rPr lang="en-US" sz="3200" b="0" i="0" dirty="0">
                <a:latin typeface="Impact" pitchFamily="34" charset="0"/>
              </a:rPr>
              <a:t> de </a:t>
            </a:r>
            <a:r>
              <a:rPr lang="en-US" sz="3200" b="0" i="0" dirty="0" err="1">
                <a:latin typeface="Impact" pitchFamily="34" charset="0"/>
              </a:rPr>
              <a:t>historia</a:t>
            </a:r>
            <a:r>
              <a:rPr lang="en-US" sz="3200" b="0" i="0" dirty="0">
                <a:latin typeface="Impact" pitchFamily="34" charset="0"/>
              </a:rPr>
              <a:t>.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41325" y="1179513"/>
            <a:ext cx="84048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Esta cuestión se originó con los matemáticos griegos hace dos mil años, </a:t>
            </a:r>
          </a:p>
          <a:p>
            <a:r>
              <a:rPr lang="es-MX" dirty="0"/>
              <a:t>y fue finalmente abordada en el siglo XVII por varios matemáticos ilustres, </a:t>
            </a:r>
          </a:p>
          <a:p>
            <a:r>
              <a:rPr lang="es-MX" dirty="0"/>
              <a:t>entre los que se encuentran :</a:t>
            </a:r>
          </a:p>
        </p:txBody>
      </p:sp>
      <p:pic>
        <p:nvPicPr>
          <p:cNvPr id="140301" name="Picture 13" descr="Pierre de Fer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1076325" cy="1457325"/>
          </a:xfrm>
          <a:prstGeom prst="rect">
            <a:avLst/>
          </a:prstGeom>
          <a:noFill/>
        </p:spPr>
      </p:pic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050925" y="369411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Pierre de Fermat</a:t>
            </a:r>
          </a:p>
        </p:txBody>
      </p:sp>
      <p:pic>
        <p:nvPicPr>
          <p:cNvPr id="140304" name="Picture 16" descr="René Descar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209800"/>
            <a:ext cx="1143000" cy="1447800"/>
          </a:xfrm>
          <a:prstGeom prst="rect">
            <a:avLst/>
          </a:prstGeom>
          <a:noFill/>
        </p:spPr>
      </p:pic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3352800" y="37338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Rene Descartes</a:t>
            </a:r>
          </a:p>
        </p:txBody>
      </p:sp>
      <p:pic>
        <p:nvPicPr>
          <p:cNvPr id="140307" name="Picture 19" descr="Gottfried Wilhelm Leibni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209800"/>
            <a:ext cx="1193800" cy="1447800"/>
          </a:xfrm>
          <a:prstGeom prst="rect">
            <a:avLst/>
          </a:prstGeom>
          <a:noFill/>
        </p:spPr>
      </p:pic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5715000" y="3733800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Gottfried Wilhelm Leibniz </a:t>
            </a: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381000" y="4343400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dirty="0"/>
              <a:t>Leibniz, llamado por muchos el padre  del Cálculo</a:t>
            </a:r>
          </a:p>
          <a:p>
            <a:r>
              <a:rPr lang="es-MX" dirty="0"/>
              <a:t>Moderno, en 1684 propuso un método </a:t>
            </a:r>
          </a:p>
          <a:p>
            <a:r>
              <a:rPr lang="es-MX" dirty="0"/>
              <a:t>general  para encontrar las tangentes a una</a:t>
            </a:r>
          </a:p>
          <a:p>
            <a:r>
              <a:rPr lang="es-MX" dirty="0"/>
              <a:t>curva a través de lo que el llamo símbolos. </a:t>
            </a:r>
          </a:p>
          <a:p>
            <a:endParaRPr lang="es-MX" dirty="0"/>
          </a:p>
        </p:txBody>
      </p:sp>
      <p:sp>
        <p:nvSpPr>
          <p:cNvPr id="140311" name="WordArt 23"/>
          <p:cNvSpPr>
            <a:spLocks noChangeArrowheads="1" noChangeShapeType="1" noTextEdit="1"/>
          </p:cNvSpPr>
          <p:nvPr/>
        </p:nvSpPr>
        <p:spPr bwMode="auto">
          <a:xfrm>
            <a:off x="3276600" y="5867400"/>
            <a:ext cx="16954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Cómo?</a:t>
            </a:r>
          </a:p>
        </p:txBody>
      </p:sp>
      <p:pic>
        <p:nvPicPr>
          <p:cNvPr id="140312" name="Picture 24" descr="j00787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562600"/>
            <a:ext cx="458788" cy="1110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9" dur="2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1" dur="2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9" grpId="0"/>
      <p:bldP spid="140302" grpId="0"/>
      <p:bldP spid="140305" grpId="0"/>
      <p:bldP spid="140308" grpId="0"/>
      <p:bldP spid="140308" grpId="1"/>
      <p:bldP spid="140310" grpId="0"/>
      <p:bldP spid="1403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tangente 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2200"/>
            <a:ext cx="6705600" cy="4191000"/>
          </a:xfrm>
          <a:prstGeom prst="rect">
            <a:avLst/>
          </a:prstGeom>
          <a:noFill/>
        </p:spPr>
      </p:pic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3363" name="Text Box 3"/>
          <p:cNvSpPr txBox="1">
            <a:spLocks noChangeAspect="1" noChangeArrowheads="1"/>
          </p:cNvSpPr>
          <p:nvPr/>
        </p:nvSpPr>
        <p:spPr bwMode="auto">
          <a:xfrm>
            <a:off x="3048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200" b="0" i="0">
                <a:latin typeface="Impact" pitchFamily="34" charset="0"/>
              </a:rPr>
              <a:t>La derivada.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477000" y="0"/>
            <a:ext cx="238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0">
                <a:latin typeface="Impact" pitchFamily="34" charset="0"/>
              </a:rPr>
              <a:t>Introducción a la Derivada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41325" y="1179513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Recuerda que lo que se desea es conocer un método para encontrar</a:t>
            </a:r>
          </a:p>
          <a:p>
            <a:r>
              <a:rPr lang="es-MX" dirty="0"/>
              <a:t>el valor de la PENDIENTE DE UNA RECTA TANGENTE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699125" y="2362200"/>
            <a:ext cx="328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Supongamos que deseamos</a:t>
            </a:r>
          </a:p>
          <a:p>
            <a:r>
              <a:rPr lang="es-MX" dirty="0"/>
              <a:t>conocer la pendiente de la</a:t>
            </a:r>
          </a:p>
          <a:p>
            <a:r>
              <a:rPr lang="es-MX" dirty="0"/>
              <a:t>recta tangente en X=1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162550" y="2133600"/>
            <a:ext cx="3981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dirty="0"/>
              <a:t>Observe que si hacemos</a:t>
            </a:r>
          </a:p>
          <a:p>
            <a:r>
              <a:rPr lang="es-MX" dirty="0"/>
              <a:t>diversas aproximaciones de rectas</a:t>
            </a:r>
          </a:p>
          <a:p>
            <a:r>
              <a:rPr lang="es-MX" dirty="0"/>
              <a:t>secantes, podemos hacer una</a:t>
            </a:r>
          </a:p>
          <a:p>
            <a:r>
              <a:rPr lang="es-MX" dirty="0"/>
              <a:t>muy buena estimación de la </a:t>
            </a:r>
          </a:p>
          <a:p>
            <a:r>
              <a:rPr lang="es-MX" dirty="0"/>
              <a:t>Pendiente de la recta tangente 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22" name="21 Conector recto de flecha"/>
          <p:cNvCxnSpPr/>
          <p:nvPr/>
        </p:nvCxnSpPr>
        <p:spPr bwMode="auto">
          <a:xfrm>
            <a:off x="3124200" y="2743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3" name="22 Objeto"/>
          <p:cNvGraphicFramePr>
            <a:graphicFrameLocks noChangeAspect="1"/>
          </p:cNvGraphicFramePr>
          <p:nvPr/>
        </p:nvGraphicFramePr>
        <p:xfrm>
          <a:off x="2438400" y="2133600"/>
          <a:ext cx="825500" cy="67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279400" imgH="228600" progId="Equation.3">
                  <p:embed/>
                </p:oleObj>
              </mc:Choice>
              <mc:Fallback>
                <p:oleObj name="Ecuación" r:id="rId4" imgW="279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825500" cy="675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0" grpId="0"/>
      <p:bldP spid="143370" grpId="1"/>
      <p:bldP spid="143372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3F6FF"/>
      </a:accent1>
      <a:accent2>
        <a:srgbClr val="33CCCC"/>
      </a:accent2>
      <a:accent3>
        <a:srgbClr val="FFFFFF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3F6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5651</TotalTime>
  <Words>1610</Words>
  <Application>Microsoft Office PowerPoint</Application>
  <PresentationFormat>Presentación en pantalla (4:3)</PresentationFormat>
  <Paragraphs>320</Paragraphs>
  <Slides>41</Slides>
  <Notes>34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Cambria Math</vt:lpstr>
      <vt:lpstr>Impact</vt:lpstr>
      <vt:lpstr>Wingdings</vt:lpstr>
      <vt:lpstr>Orbit</vt:lpstr>
      <vt:lpstr>Equation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 Solis</dc:creator>
  <cp:lastModifiedBy>mery manzano</cp:lastModifiedBy>
  <cp:revision>155</cp:revision>
  <dcterms:created xsi:type="dcterms:W3CDTF">2002-05-14T06:22:18Z</dcterms:created>
  <dcterms:modified xsi:type="dcterms:W3CDTF">2021-06-29T03:24:04Z</dcterms:modified>
</cp:coreProperties>
</file>