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67" r:id="rId4"/>
    <p:sldId id="258" r:id="rId5"/>
    <p:sldId id="259" r:id="rId6"/>
    <p:sldId id="268" r:id="rId7"/>
    <p:sldId id="269" r:id="rId8"/>
    <p:sldId id="270" r:id="rId9"/>
    <p:sldId id="262" r:id="rId10"/>
    <p:sldId id="263" r:id="rId11"/>
    <p:sldId id="271" r:id="rId12"/>
    <p:sldId id="266"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80" d="100"/>
          <a:sy n="80" d="100"/>
        </p:scale>
        <p:origin x="70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69372D35-BB18-4514-B72F-8B3A33CF0F12}"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2A6EFD3-9D5C-4AF8-AE8F-38199BA827D3}" type="slidenum">
              <a:rPr lang="en-US" smtClean="0"/>
              <a:t>‹Nº›</a:t>
            </a:fld>
            <a:endParaRPr lang="en-US"/>
          </a:p>
        </p:txBody>
      </p:sp>
    </p:spTree>
    <p:extLst>
      <p:ext uri="{BB962C8B-B14F-4D97-AF65-F5344CB8AC3E}">
        <p14:creationId xmlns:p14="http://schemas.microsoft.com/office/powerpoint/2010/main" val="1163457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69372D35-BB18-4514-B72F-8B3A33CF0F12}"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A6EFD3-9D5C-4AF8-AE8F-38199BA827D3}" type="slidenum">
              <a:rPr lang="en-US" smtClean="0"/>
              <a:t>‹Nº›</a:t>
            </a:fld>
            <a:endParaRPr lang="en-US"/>
          </a:p>
        </p:txBody>
      </p:sp>
    </p:spTree>
    <p:extLst>
      <p:ext uri="{BB962C8B-B14F-4D97-AF65-F5344CB8AC3E}">
        <p14:creationId xmlns:p14="http://schemas.microsoft.com/office/powerpoint/2010/main" val="807723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69372D35-BB18-4514-B72F-8B3A33CF0F12}"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A6EFD3-9D5C-4AF8-AE8F-38199BA827D3}" type="slidenum">
              <a:rPr lang="en-US" smtClean="0"/>
              <a:t>‹Nº›</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78279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69372D35-BB18-4514-B72F-8B3A33CF0F12}"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A6EFD3-9D5C-4AF8-AE8F-38199BA827D3}" type="slidenum">
              <a:rPr lang="en-US" smtClean="0"/>
              <a:t>‹Nº›</a:t>
            </a:fld>
            <a:endParaRPr lang="en-US"/>
          </a:p>
        </p:txBody>
      </p:sp>
    </p:spTree>
    <p:extLst>
      <p:ext uri="{BB962C8B-B14F-4D97-AF65-F5344CB8AC3E}">
        <p14:creationId xmlns:p14="http://schemas.microsoft.com/office/powerpoint/2010/main" val="2716844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69372D35-BB18-4514-B72F-8B3A33CF0F12}"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A6EFD3-9D5C-4AF8-AE8F-38199BA827D3}" type="slidenum">
              <a:rPr lang="en-US" smtClean="0"/>
              <a:t>‹Nº›</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78062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69372D35-BB18-4514-B72F-8B3A33CF0F12}"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A6EFD3-9D5C-4AF8-AE8F-38199BA827D3}" type="slidenum">
              <a:rPr lang="en-US" smtClean="0"/>
              <a:t>‹Nº›</a:t>
            </a:fld>
            <a:endParaRPr lang="en-US"/>
          </a:p>
        </p:txBody>
      </p:sp>
    </p:spTree>
    <p:extLst>
      <p:ext uri="{BB962C8B-B14F-4D97-AF65-F5344CB8AC3E}">
        <p14:creationId xmlns:p14="http://schemas.microsoft.com/office/powerpoint/2010/main" val="30009912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9372D35-BB18-4514-B72F-8B3A33CF0F12}"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A6EFD3-9D5C-4AF8-AE8F-38199BA827D3}" type="slidenum">
              <a:rPr lang="en-US" smtClean="0"/>
              <a:t>‹Nº›</a:t>
            </a:fld>
            <a:endParaRPr lang="en-US"/>
          </a:p>
        </p:txBody>
      </p:sp>
    </p:spTree>
    <p:extLst>
      <p:ext uri="{BB962C8B-B14F-4D97-AF65-F5344CB8AC3E}">
        <p14:creationId xmlns:p14="http://schemas.microsoft.com/office/powerpoint/2010/main" val="4206184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9372D35-BB18-4514-B72F-8B3A33CF0F12}"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A6EFD3-9D5C-4AF8-AE8F-38199BA827D3}" type="slidenum">
              <a:rPr lang="en-US" smtClean="0"/>
              <a:t>‹Nº›</a:t>
            </a:fld>
            <a:endParaRPr lang="en-US"/>
          </a:p>
        </p:txBody>
      </p:sp>
    </p:spTree>
    <p:extLst>
      <p:ext uri="{BB962C8B-B14F-4D97-AF65-F5344CB8AC3E}">
        <p14:creationId xmlns:p14="http://schemas.microsoft.com/office/powerpoint/2010/main" val="3335375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9372D35-BB18-4514-B72F-8B3A33CF0F12}"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A6EFD3-9D5C-4AF8-AE8F-38199BA827D3}" type="slidenum">
              <a:rPr lang="en-US" smtClean="0"/>
              <a:t>‹Nº›</a:t>
            </a:fld>
            <a:endParaRPr lang="en-US"/>
          </a:p>
        </p:txBody>
      </p:sp>
    </p:spTree>
    <p:extLst>
      <p:ext uri="{BB962C8B-B14F-4D97-AF65-F5344CB8AC3E}">
        <p14:creationId xmlns:p14="http://schemas.microsoft.com/office/powerpoint/2010/main" val="2235221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69372D35-BB18-4514-B72F-8B3A33CF0F12}"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2A6EFD3-9D5C-4AF8-AE8F-38199BA827D3}" type="slidenum">
              <a:rPr lang="en-US" smtClean="0"/>
              <a:t>‹Nº›</a:t>
            </a:fld>
            <a:endParaRPr lang="en-US"/>
          </a:p>
        </p:txBody>
      </p:sp>
    </p:spTree>
    <p:extLst>
      <p:ext uri="{BB962C8B-B14F-4D97-AF65-F5344CB8AC3E}">
        <p14:creationId xmlns:p14="http://schemas.microsoft.com/office/powerpoint/2010/main" val="1688859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9372D35-BB18-4514-B72F-8B3A33CF0F12}"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2A6EFD3-9D5C-4AF8-AE8F-38199BA827D3}" type="slidenum">
              <a:rPr lang="en-US" smtClean="0"/>
              <a:t>‹Nº›</a:t>
            </a:fld>
            <a:endParaRPr lang="en-US"/>
          </a:p>
        </p:txBody>
      </p:sp>
    </p:spTree>
    <p:extLst>
      <p:ext uri="{BB962C8B-B14F-4D97-AF65-F5344CB8AC3E}">
        <p14:creationId xmlns:p14="http://schemas.microsoft.com/office/powerpoint/2010/main" val="768268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9372D35-BB18-4514-B72F-8B3A33CF0F12}" type="datetimeFigureOut">
              <a:rPr lang="en-US" smtClean="0"/>
              <a:t>1/11/2023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2A6EFD3-9D5C-4AF8-AE8F-38199BA827D3}" type="slidenum">
              <a:rPr lang="en-US" smtClean="0"/>
              <a:t>‹Nº›</a:t>
            </a:fld>
            <a:endParaRPr lang="en-US"/>
          </a:p>
        </p:txBody>
      </p:sp>
    </p:spTree>
    <p:extLst>
      <p:ext uri="{BB962C8B-B14F-4D97-AF65-F5344CB8AC3E}">
        <p14:creationId xmlns:p14="http://schemas.microsoft.com/office/powerpoint/2010/main" val="566847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9372D35-BB18-4514-B72F-8B3A33CF0F12}" type="datetimeFigureOut">
              <a:rPr lang="en-US" smtClean="0"/>
              <a:t>1/11/2023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2A6EFD3-9D5C-4AF8-AE8F-38199BA827D3}" type="slidenum">
              <a:rPr lang="en-US" smtClean="0"/>
              <a:t>‹Nº›</a:t>
            </a:fld>
            <a:endParaRPr lang="en-US"/>
          </a:p>
        </p:txBody>
      </p:sp>
    </p:spTree>
    <p:extLst>
      <p:ext uri="{BB962C8B-B14F-4D97-AF65-F5344CB8AC3E}">
        <p14:creationId xmlns:p14="http://schemas.microsoft.com/office/powerpoint/2010/main" val="3272323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372D35-BB18-4514-B72F-8B3A33CF0F12}" type="datetimeFigureOut">
              <a:rPr lang="en-US" smtClean="0"/>
              <a:t>1/11/2023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2A6EFD3-9D5C-4AF8-AE8F-38199BA827D3}" type="slidenum">
              <a:rPr lang="en-US" smtClean="0"/>
              <a:t>‹Nº›</a:t>
            </a:fld>
            <a:endParaRPr lang="en-US"/>
          </a:p>
        </p:txBody>
      </p:sp>
    </p:spTree>
    <p:extLst>
      <p:ext uri="{BB962C8B-B14F-4D97-AF65-F5344CB8AC3E}">
        <p14:creationId xmlns:p14="http://schemas.microsoft.com/office/powerpoint/2010/main" val="286907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69372D35-BB18-4514-B72F-8B3A33CF0F12}"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2A6EFD3-9D5C-4AF8-AE8F-38199BA827D3}" type="slidenum">
              <a:rPr lang="en-US" smtClean="0"/>
              <a:t>‹Nº›</a:t>
            </a:fld>
            <a:endParaRPr lang="en-US"/>
          </a:p>
        </p:txBody>
      </p:sp>
    </p:spTree>
    <p:extLst>
      <p:ext uri="{BB962C8B-B14F-4D97-AF65-F5344CB8AC3E}">
        <p14:creationId xmlns:p14="http://schemas.microsoft.com/office/powerpoint/2010/main" val="3712823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69372D35-BB18-4514-B72F-8B3A33CF0F12}"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2A6EFD3-9D5C-4AF8-AE8F-38199BA827D3}" type="slidenum">
              <a:rPr lang="en-US" smtClean="0"/>
              <a:t>‹Nº›</a:t>
            </a:fld>
            <a:endParaRPr lang="en-US"/>
          </a:p>
        </p:txBody>
      </p:sp>
    </p:spTree>
    <p:extLst>
      <p:ext uri="{BB962C8B-B14F-4D97-AF65-F5344CB8AC3E}">
        <p14:creationId xmlns:p14="http://schemas.microsoft.com/office/powerpoint/2010/main" val="3145126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9372D35-BB18-4514-B72F-8B3A33CF0F12}" type="datetimeFigureOut">
              <a:rPr lang="en-US" smtClean="0"/>
              <a:t>1/11/2023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2A6EFD3-9D5C-4AF8-AE8F-38199BA827D3}" type="slidenum">
              <a:rPr lang="en-US" smtClean="0"/>
              <a:t>‹Nº›</a:t>
            </a:fld>
            <a:endParaRPr lang="en-US"/>
          </a:p>
        </p:txBody>
      </p:sp>
    </p:spTree>
    <p:extLst>
      <p:ext uri="{BB962C8B-B14F-4D97-AF65-F5344CB8AC3E}">
        <p14:creationId xmlns:p14="http://schemas.microsoft.com/office/powerpoint/2010/main" val="395477569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a:t>DISEÑO DE BLOQUES</a:t>
            </a:r>
            <a:endParaRPr lang="en-US" dirty="0"/>
          </a:p>
        </p:txBody>
      </p:sp>
      <p:sp>
        <p:nvSpPr>
          <p:cNvPr id="3" name="Subtítulo 2"/>
          <p:cNvSpPr>
            <a:spLocks noGrp="1"/>
          </p:cNvSpPr>
          <p:nvPr>
            <p:ph type="subTitle" idx="1"/>
          </p:nvPr>
        </p:nvSpPr>
        <p:spPr/>
        <p:txBody>
          <a:bodyPr>
            <a:normAutofit/>
          </a:bodyPr>
          <a:lstStyle/>
          <a:p>
            <a:r>
              <a:rPr lang="es-ES" sz="2800" dirty="0"/>
              <a:t>INCOMPLETOS</a:t>
            </a:r>
            <a:endParaRPr lang="en-US" sz="2800" dirty="0"/>
          </a:p>
        </p:txBody>
      </p:sp>
    </p:spTree>
    <p:extLst>
      <p:ext uri="{BB962C8B-B14F-4D97-AF65-F5344CB8AC3E}">
        <p14:creationId xmlns:p14="http://schemas.microsoft.com/office/powerpoint/2010/main" val="2304877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78550" y="519335"/>
            <a:ext cx="8911687" cy="708301"/>
          </a:xfrm>
        </p:spPr>
        <p:txBody>
          <a:bodyPr/>
          <a:lstStyle/>
          <a:p>
            <a:r>
              <a:rPr lang="es-ES" dirty="0"/>
              <a:t>Descomposición de la variabilidad</a:t>
            </a:r>
            <a:endParaRPr lang="en-US" dirty="0"/>
          </a:p>
        </p:txBody>
      </p:sp>
      <p:sp>
        <p:nvSpPr>
          <p:cNvPr id="3" name="Marcador de contenido 2"/>
          <p:cNvSpPr>
            <a:spLocks noGrp="1"/>
          </p:cNvSpPr>
          <p:nvPr>
            <p:ph idx="1"/>
          </p:nvPr>
        </p:nvSpPr>
        <p:spPr>
          <a:xfrm>
            <a:off x="1753416" y="1685381"/>
            <a:ext cx="9074921" cy="991144"/>
          </a:xfrm>
        </p:spPr>
        <p:txBody>
          <a:bodyPr>
            <a:normAutofit/>
          </a:bodyPr>
          <a:lstStyle/>
          <a:p>
            <a:pPr marL="0" indent="0" algn="l">
              <a:buNone/>
            </a:pPr>
            <a:r>
              <a:rPr lang="es-ES" sz="1800" b="0" i="0" u="none" strike="noStrike" baseline="0" dirty="0">
                <a:latin typeface="dcr10" panose="020B0500000000000000" pitchFamily="34" charset="0"/>
              </a:rPr>
              <a:t>En algunas ocasiones puede resultar de interés contrastar también la igualdad de efectos de los bloques, para ello la suma de cuadrados total se debe descomponer de la siguiente </a:t>
            </a:r>
            <a:r>
              <a:rPr lang="es-EC" sz="1800" b="0" i="0" u="none" strike="noStrike" baseline="0" dirty="0">
                <a:latin typeface="dcr10" panose="020B0500000000000000" pitchFamily="34" charset="0"/>
              </a:rPr>
              <a:t>forma:</a:t>
            </a:r>
          </a:p>
          <a:p>
            <a:pPr marL="0" indent="0" algn="l">
              <a:buNone/>
            </a:pPr>
            <a:endParaRPr lang="es-ES" dirty="0"/>
          </a:p>
        </p:txBody>
      </p:sp>
      <p:pic>
        <p:nvPicPr>
          <p:cNvPr id="5" name="Imagen 4">
            <a:extLst>
              <a:ext uri="{FF2B5EF4-FFF2-40B4-BE49-F238E27FC236}">
                <a16:creationId xmlns:a16="http://schemas.microsoft.com/office/drawing/2014/main" id="{AA08D54B-8058-086E-FE96-4FCDBA062A78}"/>
              </a:ext>
            </a:extLst>
          </p:cNvPr>
          <p:cNvPicPr>
            <a:picLocks noChangeAspect="1"/>
          </p:cNvPicPr>
          <p:nvPr/>
        </p:nvPicPr>
        <p:blipFill>
          <a:blip r:embed="rId2"/>
          <a:stretch>
            <a:fillRect/>
          </a:stretch>
        </p:blipFill>
        <p:spPr>
          <a:xfrm>
            <a:off x="3488275" y="2943225"/>
            <a:ext cx="6086475" cy="2619375"/>
          </a:xfrm>
          <a:prstGeom prst="rect">
            <a:avLst/>
          </a:prstGeom>
        </p:spPr>
      </p:pic>
    </p:spTree>
    <p:extLst>
      <p:ext uri="{BB962C8B-B14F-4D97-AF65-F5344CB8AC3E}">
        <p14:creationId xmlns:p14="http://schemas.microsoft.com/office/powerpoint/2010/main" val="638599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B19FAEF-C9C2-DCBE-A053-B0D8B868A047}"/>
              </a:ext>
            </a:extLst>
          </p:cNvPr>
          <p:cNvPicPr>
            <a:picLocks noChangeAspect="1"/>
          </p:cNvPicPr>
          <p:nvPr/>
        </p:nvPicPr>
        <p:blipFill>
          <a:blip r:embed="rId2"/>
          <a:stretch>
            <a:fillRect/>
          </a:stretch>
        </p:blipFill>
        <p:spPr>
          <a:xfrm>
            <a:off x="2224087" y="1910306"/>
            <a:ext cx="7743825" cy="1952625"/>
          </a:xfrm>
          <a:prstGeom prst="rect">
            <a:avLst/>
          </a:prstGeom>
        </p:spPr>
      </p:pic>
    </p:spTree>
    <p:extLst>
      <p:ext uri="{BB962C8B-B14F-4D97-AF65-F5344CB8AC3E}">
        <p14:creationId xmlns:p14="http://schemas.microsoft.com/office/powerpoint/2010/main" val="1094539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38D24A-2CE7-337B-10A0-DCCF468536FF}"/>
              </a:ext>
            </a:extLst>
          </p:cNvPr>
          <p:cNvSpPr>
            <a:spLocks noGrp="1"/>
          </p:cNvSpPr>
          <p:nvPr>
            <p:ph type="title"/>
          </p:nvPr>
        </p:nvSpPr>
        <p:spPr>
          <a:xfrm>
            <a:off x="2592925" y="624110"/>
            <a:ext cx="8911687" cy="576040"/>
          </a:xfrm>
        </p:spPr>
        <p:txBody>
          <a:bodyPr>
            <a:normAutofit fontScale="90000"/>
          </a:bodyPr>
          <a:lstStyle/>
          <a:p>
            <a:r>
              <a:rPr lang="es-ES" dirty="0"/>
              <a:t>Descomposición de la variabilidad</a:t>
            </a:r>
            <a:endParaRPr lang="es-EC" dirty="0"/>
          </a:p>
        </p:txBody>
      </p:sp>
      <p:pic>
        <p:nvPicPr>
          <p:cNvPr id="5" name="Imagen 4">
            <a:extLst>
              <a:ext uri="{FF2B5EF4-FFF2-40B4-BE49-F238E27FC236}">
                <a16:creationId xmlns:a16="http://schemas.microsoft.com/office/drawing/2014/main" id="{11728E27-941A-20EC-536D-81AF39FF1F5D}"/>
              </a:ext>
            </a:extLst>
          </p:cNvPr>
          <p:cNvPicPr>
            <a:picLocks noChangeAspect="1"/>
          </p:cNvPicPr>
          <p:nvPr/>
        </p:nvPicPr>
        <p:blipFill>
          <a:blip r:embed="rId2"/>
          <a:stretch>
            <a:fillRect/>
          </a:stretch>
        </p:blipFill>
        <p:spPr>
          <a:xfrm>
            <a:off x="2589212" y="1385887"/>
            <a:ext cx="7724775" cy="5019675"/>
          </a:xfrm>
          <a:prstGeom prst="rect">
            <a:avLst/>
          </a:prstGeom>
        </p:spPr>
      </p:pic>
    </p:spTree>
    <p:extLst>
      <p:ext uri="{BB962C8B-B14F-4D97-AF65-F5344CB8AC3E}">
        <p14:creationId xmlns:p14="http://schemas.microsoft.com/office/powerpoint/2010/main" val="1458983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ANOVA</a:t>
            </a:r>
            <a:endParaRPr lang="en-US" dirty="0"/>
          </a:p>
        </p:txBody>
      </p:sp>
      <p:pic>
        <p:nvPicPr>
          <p:cNvPr id="7" name="Imagen 6">
            <a:extLst>
              <a:ext uri="{FF2B5EF4-FFF2-40B4-BE49-F238E27FC236}">
                <a16:creationId xmlns:a16="http://schemas.microsoft.com/office/drawing/2014/main" id="{72BE130D-9EA7-1EB8-495B-259A819F19BC}"/>
              </a:ext>
            </a:extLst>
          </p:cNvPr>
          <p:cNvPicPr>
            <a:picLocks noChangeAspect="1"/>
          </p:cNvPicPr>
          <p:nvPr/>
        </p:nvPicPr>
        <p:blipFill>
          <a:blip r:embed="rId2"/>
          <a:stretch>
            <a:fillRect/>
          </a:stretch>
        </p:blipFill>
        <p:spPr>
          <a:xfrm>
            <a:off x="2514600" y="1595437"/>
            <a:ext cx="7791450" cy="3190875"/>
          </a:xfrm>
          <a:prstGeom prst="rect">
            <a:avLst/>
          </a:prstGeom>
        </p:spPr>
      </p:pic>
    </p:spTree>
    <p:extLst>
      <p:ext uri="{BB962C8B-B14F-4D97-AF65-F5344CB8AC3E}">
        <p14:creationId xmlns:p14="http://schemas.microsoft.com/office/powerpoint/2010/main" val="2820986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6" y="624110"/>
            <a:ext cx="6655578" cy="682176"/>
          </a:xfrm>
        </p:spPr>
        <p:txBody>
          <a:bodyPr/>
          <a:lstStyle/>
          <a:p>
            <a:pPr algn="ctr"/>
            <a:r>
              <a:rPr lang="es-ES" dirty="0"/>
              <a:t>INTRODUCCIÓN</a:t>
            </a:r>
            <a:endParaRPr lang="en-US" dirty="0"/>
          </a:p>
        </p:txBody>
      </p:sp>
      <p:sp>
        <p:nvSpPr>
          <p:cNvPr id="3" name="Marcador de contenido 2"/>
          <p:cNvSpPr>
            <a:spLocks noGrp="1"/>
          </p:cNvSpPr>
          <p:nvPr>
            <p:ph idx="1"/>
          </p:nvPr>
        </p:nvSpPr>
        <p:spPr>
          <a:xfrm>
            <a:off x="1841863" y="1306287"/>
            <a:ext cx="9662749" cy="1977234"/>
          </a:xfrm>
        </p:spPr>
        <p:txBody>
          <a:bodyPr>
            <a:normAutofit/>
          </a:bodyPr>
          <a:lstStyle/>
          <a:p>
            <a:pPr marL="0" indent="0" algn="just">
              <a:buNone/>
            </a:pPr>
            <a:r>
              <a:rPr lang="es-ES" dirty="0">
                <a:latin typeface="Calibri" panose="020F0502020204030204" pitchFamily="34" charset="0"/>
                <a:cs typeface="Calibri" panose="020F0502020204030204" pitchFamily="34" charset="0"/>
              </a:rPr>
              <a:t>Cuando se construye un diseño en bloques aleatorizados, puede suceder que no sea posible realizar todos los tratamientos en cada bloque. En estos casos es posible usar diseños en bloques aleatorizados en los que cada tratamiento no está presente en cada bloque. Estos diseño reciben el nombre de diseños en bloques incompletos. Hay varios tipos de diseños en bloques incompletos, siendo uno de los más utilizados el diseño en bloque incompletos balanceado (BIB), que estudiaremos a continuación.</a:t>
            </a:r>
            <a:endParaRPr lang="en-US" dirty="0">
              <a:latin typeface="Calibri" panose="020F0502020204030204" pitchFamily="34" charset="0"/>
              <a:cs typeface="Calibri" panose="020F0502020204030204" pitchFamily="34" charset="0"/>
            </a:endParaRPr>
          </a:p>
        </p:txBody>
      </p:sp>
      <p:sp>
        <p:nvSpPr>
          <p:cNvPr id="4" name="Rectángulo 3"/>
          <p:cNvSpPr/>
          <p:nvPr/>
        </p:nvSpPr>
        <p:spPr>
          <a:xfrm>
            <a:off x="1946367" y="3283521"/>
            <a:ext cx="8608422" cy="523220"/>
          </a:xfrm>
          <a:prstGeom prst="rect">
            <a:avLst/>
          </a:prstGeom>
        </p:spPr>
        <p:txBody>
          <a:bodyPr wrap="square">
            <a:spAutoFit/>
          </a:bodyPr>
          <a:lstStyle/>
          <a:p>
            <a:r>
              <a:rPr lang="es-ES" sz="2800" dirty="0">
                <a:solidFill>
                  <a:schemeClr val="accent2">
                    <a:lumMod val="75000"/>
                  </a:schemeClr>
                </a:solidFill>
                <a:latin typeface="+mj-lt"/>
                <a:ea typeface="+mj-ea"/>
                <a:cs typeface="+mj-cs"/>
              </a:rPr>
              <a:t>Planteamiento del modelo y análisis estadístico</a:t>
            </a:r>
            <a:r>
              <a:rPr lang="es-ES" sz="1400" dirty="0"/>
              <a:t>.</a:t>
            </a:r>
            <a:endParaRPr lang="en-US" sz="1400" dirty="0"/>
          </a:p>
        </p:txBody>
      </p:sp>
      <mc:AlternateContent xmlns:mc="http://schemas.openxmlformats.org/markup-compatibility/2006" xmlns:a14="http://schemas.microsoft.com/office/drawing/2010/main">
        <mc:Choice Requires="a14">
          <p:sp>
            <p:nvSpPr>
              <p:cNvPr id="5" name="Rectángulo 4"/>
              <p:cNvSpPr/>
              <p:nvPr/>
            </p:nvSpPr>
            <p:spPr>
              <a:xfrm>
                <a:off x="1763485" y="3896986"/>
                <a:ext cx="10097587" cy="1730858"/>
              </a:xfrm>
              <a:prstGeom prst="rect">
                <a:avLst/>
              </a:prstGeom>
            </p:spPr>
            <p:txBody>
              <a:bodyPr wrap="square">
                <a:spAutoFit/>
              </a:bodyPr>
              <a:lstStyle/>
              <a:p>
                <a:pPr algn="just"/>
                <a:r>
                  <a:rPr lang="es-ES" sz="1600" dirty="0">
                    <a:latin typeface="Calibri" panose="020F0502020204030204" pitchFamily="34" charset="0"/>
                    <a:cs typeface="Calibri" panose="020F0502020204030204" pitchFamily="34" charset="0"/>
                  </a:rPr>
                  <a:t>Los diseño en bloques incompletos balanceados (BIB) deben verificar: Cada tratamiento ocurre el mismo número de veces en el diseño. Cada par de tratamientos ocurren juntos el mismo número de veces que cualquier otro par. Supongamos que se tienen I tratamientos de los cuales sólo se pueden experimentar K (K &lt; I) tratamientos en cada bloque. Se puede construir un diseño BIB tomando </a:t>
                </a:r>
                <a14:m>
                  <m:oMath xmlns:m="http://schemas.openxmlformats.org/officeDocument/2006/math">
                    <m:d>
                      <m:dPr>
                        <m:ctrlPr>
                          <a:rPr lang="es-ES" sz="1600" i="1" smtClean="0">
                            <a:latin typeface="Cambria Math" panose="02040503050406030204" pitchFamily="18" charset="0"/>
                            <a:cs typeface="Calibri" panose="020F0502020204030204" pitchFamily="34" charset="0"/>
                          </a:rPr>
                        </m:ctrlPr>
                      </m:dPr>
                      <m:e>
                        <m:m>
                          <m:mPr>
                            <m:mcs>
                              <m:mc>
                                <m:mcPr>
                                  <m:count m:val="1"/>
                                  <m:mcJc m:val="center"/>
                                </m:mcPr>
                              </m:mc>
                            </m:mcs>
                            <m:ctrlPr>
                              <a:rPr lang="es-ES" sz="1600" i="1" smtClean="0">
                                <a:latin typeface="Cambria Math" panose="02040503050406030204" pitchFamily="18" charset="0"/>
                                <a:cs typeface="Calibri" panose="020F0502020204030204" pitchFamily="34" charset="0"/>
                              </a:rPr>
                            </m:ctrlPr>
                          </m:mPr>
                          <m:mr>
                            <m:e>
                              <m:r>
                                <m:rPr>
                                  <m:brk m:alnAt="7"/>
                                </m:rPr>
                                <a:rPr lang="es-ES" sz="1600" b="0" i="1" smtClean="0">
                                  <a:latin typeface="Cambria Math" panose="02040503050406030204" pitchFamily="18" charset="0"/>
                                  <a:cs typeface="Calibri" panose="020F0502020204030204" pitchFamily="34" charset="0"/>
                                </a:rPr>
                                <m:t>𝐼</m:t>
                              </m:r>
                            </m:e>
                          </m:mr>
                          <m:mr>
                            <m:e>
                              <m:r>
                                <a:rPr lang="es-ES" sz="1600" b="0" i="1" smtClean="0">
                                  <a:latin typeface="Cambria Math" panose="02040503050406030204" pitchFamily="18" charset="0"/>
                                  <a:cs typeface="Calibri" panose="020F0502020204030204" pitchFamily="34" charset="0"/>
                                </a:rPr>
                                <m:t>𝐾</m:t>
                              </m:r>
                            </m:e>
                          </m:mr>
                        </m:m>
                      </m:e>
                    </m:d>
                  </m:oMath>
                </a14:m>
                <a:r>
                  <a:rPr lang="es-ES" sz="1600" dirty="0">
                    <a:latin typeface="Calibri" panose="020F0502020204030204" pitchFamily="34" charset="0"/>
                    <a:cs typeface="Calibri" panose="020F0502020204030204" pitchFamily="34" charset="0"/>
                  </a:rPr>
                  <a:t>bloques de forma que a cada bloque se le asigne una de las </a:t>
                </a:r>
                <a14:m>
                  <m:oMath xmlns:m="http://schemas.openxmlformats.org/officeDocument/2006/math">
                    <m:d>
                      <m:dPr>
                        <m:ctrlPr>
                          <a:rPr lang="es-ES" sz="1600" i="1" smtClean="0">
                            <a:latin typeface="Cambria Math" panose="02040503050406030204" pitchFamily="18" charset="0"/>
                            <a:cs typeface="Calibri" panose="020F0502020204030204" pitchFamily="34" charset="0"/>
                          </a:rPr>
                        </m:ctrlPr>
                      </m:dPr>
                      <m:e>
                        <m:m>
                          <m:mPr>
                            <m:mcs>
                              <m:mc>
                                <m:mcPr>
                                  <m:count m:val="1"/>
                                  <m:mcJc m:val="center"/>
                                </m:mcPr>
                              </m:mc>
                            </m:mcs>
                            <m:ctrlPr>
                              <a:rPr lang="es-ES" sz="1600" i="1" smtClean="0">
                                <a:latin typeface="Cambria Math" panose="02040503050406030204" pitchFamily="18" charset="0"/>
                                <a:cs typeface="Calibri" panose="020F0502020204030204" pitchFamily="34" charset="0"/>
                              </a:rPr>
                            </m:ctrlPr>
                          </m:mPr>
                          <m:mr>
                            <m:e>
                              <m:r>
                                <m:rPr>
                                  <m:brk m:alnAt="7"/>
                                </m:rPr>
                                <a:rPr lang="es-ES" sz="1600" b="0" i="1" smtClean="0">
                                  <a:latin typeface="Cambria Math" panose="02040503050406030204" pitchFamily="18" charset="0"/>
                                  <a:cs typeface="Calibri" panose="020F0502020204030204" pitchFamily="34" charset="0"/>
                                </a:rPr>
                                <m:t>𝐼</m:t>
                              </m:r>
                            </m:e>
                          </m:mr>
                          <m:mr>
                            <m:e>
                              <m:r>
                                <a:rPr lang="es-ES" sz="1600" b="0" i="1" smtClean="0">
                                  <a:latin typeface="Cambria Math" panose="02040503050406030204" pitchFamily="18" charset="0"/>
                                  <a:cs typeface="Calibri" panose="020F0502020204030204" pitchFamily="34" charset="0"/>
                                </a:rPr>
                                <m:t>𝐾</m:t>
                              </m:r>
                            </m:e>
                          </m:mr>
                        </m:m>
                      </m:e>
                    </m:d>
                  </m:oMath>
                </a14:m>
                <a:r>
                  <a:rPr lang="es-ES" sz="1600" dirty="0">
                    <a:latin typeface="Calibri" panose="020F0502020204030204" pitchFamily="34" charset="0"/>
                    <a:cs typeface="Calibri" panose="020F0502020204030204" pitchFamily="34" charset="0"/>
                  </a:rPr>
                  <a:t> combinaciones de tratamientos posibles. En algunas ocasiones es posible reducir el número de bloques necesarios para formar el diseño. </a:t>
                </a:r>
                <a:endParaRPr lang="en-US" sz="1600" dirty="0">
                  <a:latin typeface="Calibri" panose="020F0502020204030204" pitchFamily="34" charset="0"/>
                  <a:cs typeface="Calibri" panose="020F0502020204030204" pitchFamily="34" charset="0"/>
                </a:endParaRPr>
              </a:p>
            </p:txBody>
          </p:sp>
        </mc:Choice>
        <mc:Fallback xmlns="">
          <p:sp>
            <p:nvSpPr>
              <p:cNvPr id="5" name="Rectángulo 4"/>
              <p:cNvSpPr>
                <a:spLocks noRot="1" noChangeAspect="1" noMove="1" noResize="1" noEditPoints="1" noAdjustHandles="1" noChangeArrowheads="1" noChangeShapeType="1" noTextEdit="1"/>
              </p:cNvSpPr>
              <p:nvPr/>
            </p:nvSpPr>
            <p:spPr>
              <a:xfrm>
                <a:off x="1763485" y="3896986"/>
                <a:ext cx="10097587" cy="1730858"/>
              </a:xfrm>
              <a:prstGeom prst="rect">
                <a:avLst/>
              </a:prstGeom>
              <a:blipFill>
                <a:blip r:embed="rId2"/>
                <a:stretch>
                  <a:fillRect l="-302" t="-1056" r="-302" b="-3521"/>
                </a:stretch>
              </a:blipFill>
            </p:spPr>
            <p:txBody>
              <a:bodyPr/>
              <a:lstStyle/>
              <a:p>
                <a:r>
                  <a:rPr lang="en-US">
                    <a:noFill/>
                  </a:rPr>
                  <a:t> </a:t>
                </a:r>
              </a:p>
            </p:txBody>
          </p:sp>
        </mc:Fallback>
      </mc:AlternateContent>
    </p:spTree>
    <p:extLst>
      <p:ext uri="{BB962C8B-B14F-4D97-AF65-F5344CB8AC3E}">
        <p14:creationId xmlns:p14="http://schemas.microsoft.com/office/powerpoint/2010/main" val="2527936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162F4C-826B-5520-7323-41AD8EF791A5}"/>
              </a:ext>
            </a:extLst>
          </p:cNvPr>
          <p:cNvSpPr>
            <a:spLocks noGrp="1"/>
          </p:cNvSpPr>
          <p:nvPr>
            <p:ph type="title"/>
          </p:nvPr>
        </p:nvSpPr>
        <p:spPr>
          <a:xfrm>
            <a:off x="1776847" y="788833"/>
            <a:ext cx="8911687" cy="536096"/>
          </a:xfrm>
        </p:spPr>
        <p:txBody>
          <a:bodyPr>
            <a:normAutofit/>
          </a:bodyPr>
          <a:lstStyle/>
          <a:p>
            <a:r>
              <a:rPr lang="es-ES" sz="2400" dirty="0"/>
              <a:t>LOS PARAMETROS QUE CARACTERIZAN ESTE MODELO</a:t>
            </a:r>
            <a:endParaRPr lang="es-EC" sz="2400" dirty="0"/>
          </a:p>
        </p:txBody>
      </p:sp>
      <p:pic>
        <p:nvPicPr>
          <p:cNvPr id="5" name="Marcador de contenido 4">
            <a:extLst>
              <a:ext uri="{FF2B5EF4-FFF2-40B4-BE49-F238E27FC236}">
                <a16:creationId xmlns:a16="http://schemas.microsoft.com/office/drawing/2014/main" id="{D1387E48-880F-D098-0AED-A4B675956D75}"/>
              </a:ext>
            </a:extLst>
          </p:cNvPr>
          <p:cNvPicPr>
            <a:picLocks noGrp="1" noChangeAspect="1"/>
          </p:cNvPicPr>
          <p:nvPr>
            <p:ph idx="1"/>
          </p:nvPr>
        </p:nvPicPr>
        <p:blipFill>
          <a:blip r:embed="rId2"/>
          <a:stretch>
            <a:fillRect/>
          </a:stretch>
        </p:blipFill>
        <p:spPr>
          <a:xfrm>
            <a:off x="2592924" y="1445342"/>
            <a:ext cx="7170507" cy="4984955"/>
          </a:xfrm>
        </p:spPr>
      </p:pic>
    </p:spTree>
    <p:extLst>
      <p:ext uri="{BB962C8B-B14F-4D97-AF65-F5344CB8AC3E}">
        <p14:creationId xmlns:p14="http://schemas.microsoft.com/office/powerpoint/2010/main" val="1742064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Modelo Estadístico</a:t>
            </a:r>
            <a:endParaRPr lang="en-US" dirty="0"/>
          </a:p>
        </p:txBody>
      </p:sp>
      <p:sp>
        <p:nvSpPr>
          <p:cNvPr id="3" name="Marcador de contenido 2"/>
          <p:cNvSpPr>
            <a:spLocks noGrp="1"/>
          </p:cNvSpPr>
          <p:nvPr>
            <p:ph idx="1"/>
          </p:nvPr>
        </p:nvSpPr>
        <p:spPr>
          <a:xfrm>
            <a:off x="2589212" y="2133600"/>
            <a:ext cx="8915400" cy="3169920"/>
          </a:xfrm>
        </p:spPr>
        <p:txBody>
          <a:bodyPr>
            <a:noAutofit/>
          </a:bodyPr>
          <a:lstStyle/>
          <a:p>
            <a:pPr marL="0" indent="0" algn="just">
              <a:buNone/>
            </a:pPr>
            <a:r>
              <a:rPr lang="es-ES" sz="2400" dirty="0">
                <a:latin typeface="Calibri" panose="020F0502020204030204" pitchFamily="34" charset="0"/>
                <a:cs typeface="Calibri" panose="020F0502020204030204" pitchFamily="34" charset="0"/>
              </a:rPr>
              <a:t>Al igual que en el diseño en bloques completos, la asignación de los tratamientos a las unidades experimentales en cada bloque se debe realizar de forma aleatoria. </a:t>
            </a:r>
          </a:p>
          <a:p>
            <a:pPr marL="0" indent="0" algn="just">
              <a:buNone/>
            </a:pPr>
            <a:endParaRPr lang="es-ES" sz="2400" dirty="0">
              <a:latin typeface="Calibri" panose="020F0502020204030204" pitchFamily="34" charset="0"/>
              <a:cs typeface="Calibri" panose="020F0502020204030204" pitchFamily="34" charset="0"/>
            </a:endParaRPr>
          </a:p>
          <a:p>
            <a:pPr marL="0" indent="0" algn="just">
              <a:buNone/>
            </a:pPr>
            <a:r>
              <a:rPr lang="es-ES" sz="2400" dirty="0">
                <a:latin typeface="Calibri" panose="020F0502020204030204" pitchFamily="34" charset="0"/>
                <a:cs typeface="Calibri" panose="020F0502020204030204" pitchFamily="34" charset="0"/>
              </a:rPr>
              <a:t>El modelo estadístico para este diseño es el mismo que para el diseño en bloques aleatorizados completos, es decir </a:t>
            </a:r>
          </a:p>
          <a:p>
            <a:pPr marL="0" indent="0" algn="ctr">
              <a:buNone/>
            </a:pPr>
            <a:r>
              <a:rPr lang="es-ES" sz="2400" dirty="0" err="1">
                <a:latin typeface="Calibri" panose="020F0502020204030204" pitchFamily="34" charset="0"/>
                <a:cs typeface="Calibri" panose="020F0502020204030204" pitchFamily="34" charset="0"/>
              </a:rPr>
              <a:t>yij</a:t>
            </a:r>
            <a:r>
              <a:rPr lang="es-ES" sz="2400" dirty="0">
                <a:latin typeface="Calibri" panose="020F0502020204030204" pitchFamily="34" charset="0"/>
                <a:cs typeface="Calibri" panose="020F0502020204030204" pitchFamily="34" charset="0"/>
              </a:rPr>
              <a:t> = µ + </a:t>
            </a:r>
            <a:r>
              <a:rPr lang="es-ES" sz="2400" dirty="0" err="1">
                <a:latin typeface="Calibri" panose="020F0502020204030204" pitchFamily="34" charset="0"/>
                <a:cs typeface="Calibri" panose="020F0502020204030204" pitchFamily="34" charset="0"/>
              </a:rPr>
              <a:t>τi</a:t>
            </a:r>
            <a:r>
              <a:rPr lang="es-ES" sz="2400" dirty="0">
                <a:latin typeface="Calibri" panose="020F0502020204030204" pitchFamily="34" charset="0"/>
                <a:cs typeface="Calibri" panose="020F0502020204030204" pitchFamily="34" charset="0"/>
              </a:rPr>
              <a:t> + βj + </a:t>
            </a:r>
            <a:r>
              <a:rPr lang="es-ES" sz="2400" dirty="0" err="1">
                <a:latin typeface="Calibri" panose="020F0502020204030204" pitchFamily="34" charset="0"/>
                <a:cs typeface="Calibri" panose="020F0502020204030204" pitchFamily="34" charset="0"/>
              </a:rPr>
              <a:t>uij</a:t>
            </a:r>
            <a:r>
              <a:rPr lang="es-ES" sz="2400" dirty="0">
                <a:latin typeface="Calibri" panose="020F0502020204030204" pitchFamily="34" charset="0"/>
                <a:cs typeface="Calibri" panose="020F0502020204030204" pitchFamily="34" charset="0"/>
              </a:rPr>
              <a:t> </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1356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0"/>
            <a:ext cx="8911687" cy="799741"/>
          </a:xfrm>
        </p:spPr>
        <p:txBody>
          <a:bodyPr/>
          <a:lstStyle/>
          <a:p>
            <a:r>
              <a:rPr lang="es-ES" dirty="0"/>
              <a:t>Descomposición de la variabilidad</a:t>
            </a:r>
            <a:endParaRPr lang="en-US" dirty="0"/>
          </a:p>
        </p:txBody>
      </p:sp>
      <p:pic>
        <p:nvPicPr>
          <p:cNvPr id="7" name="Imagen 6">
            <a:extLst>
              <a:ext uri="{FF2B5EF4-FFF2-40B4-BE49-F238E27FC236}">
                <a16:creationId xmlns:a16="http://schemas.microsoft.com/office/drawing/2014/main" id="{94EA934C-5433-2AA7-AE20-9E4D66160B27}"/>
              </a:ext>
            </a:extLst>
          </p:cNvPr>
          <p:cNvPicPr>
            <a:picLocks noChangeAspect="1"/>
          </p:cNvPicPr>
          <p:nvPr/>
        </p:nvPicPr>
        <p:blipFill>
          <a:blip r:embed="rId2"/>
          <a:stretch>
            <a:fillRect/>
          </a:stretch>
        </p:blipFill>
        <p:spPr>
          <a:xfrm>
            <a:off x="3308859" y="1296032"/>
            <a:ext cx="6181725" cy="1257300"/>
          </a:xfrm>
          <a:prstGeom prst="rect">
            <a:avLst/>
          </a:prstGeom>
        </p:spPr>
      </p:pic>
      <p:pic>
        <p:nvPicPr>
          <p:cNvPr id="11" name="Imagen 10">
            <a:extLst>
              <a:ext uri="{FF2B5EF4-FFF2-40B4-BE49-F238E27FC236}">
                <a16:creationId xmlns:a16="http://schemas.microsoft.com/office/drawing/2014/main" id="{E4CDC0D1-A833-7988-8299-BB63DAA8F642}"/>
              </a:ext>
            </a:extLst>
          </p:cNvPr>
          <p:cNvPicPr>
            <a:picLocks noChangeAspect="1"/>
          </p:cNvPicPr>
          <p:nvPr/>
        </p:nvPicPr>
        <p:blipFill>
          <a:blip r:embed="rId3"/>
          <a:stretch>
            <a:fillRect/>
          </a:stretch>
        </p:blipFill>
        <p:spPr>
          <a:xfrm>
            <a:off x="2370649" y="2939862"/>
            <a:ext cx="7715250" cy="742950"/>
          </a:xfrm>
          <a:prstGeom prst="rect">
            <a:avLst/>
          </a:prstGeom>
        </p:spPr>
      </p:pic>
      <p:pic>
        <p:nvPicPr>
          <p:cNvPr id="13" name="Imagen 12">
            <a:extLst>
              <a:ext uri="{FF2B5EF4-FFF2-40B4-BE49-F238E27FC236}">
                <a16:creationId xmlns:a16="http://schemas.microsoft.com/office/drawing/2014/main" id="{8C126F8D-E903-41B8-1AF6-6D0EA3E1511B}"/>
              </a:ext>
            </a:extLst>
          </p:cNvPr>
          <p:cNvPicPr>
            <a:picLocks noChangeAspect="1"/>
          </p:cNvPicPr>
          <p:nvPr/>
        </p:nvPicPr>
        <p:blipFill>
          <a:blip r:embed="rId4"/>
          <a:stretch>
            <a:fillRect/>
          </a:stretch>
        </p:blipFill>
        <p:spPr>
          <a:xfrm>
            <a:off x="5318635" y="4069342"/>
            <a:ext cx="2162175" cy="1266825"/>
          </a:xfrm>
          <a:prstGeom prst="rect">
            <a:avLst/>
          </a:prstGeom>
        </p:spPr>
      </p:pic>
    </p:spTree>
    <p:extLst>
      <p:ext uri="{BB962C8B-B14F-4D97-AF65-F5344CB8AC3E}">
        <p14:creationId xmlns:p14="http://schemas.microsoft.com/office/powerpoint/2010/main" val="1405639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D92FD0B-7A2B-939E-B778-C1937B4D79DC}"/>
              </a:ext>
            </a:extLst>
          </p:cNvPr>
          <p:cNvPicPr>
            <a:picLocks noChangeAspect="1"/>
          </p:cNvPicPr>
          <p:nvPr/>
        </p:nvPicPr>
        <p:blipFill>
          <a:blip r:embed="rId2"/>
          <a:stretch>
            <a:fillRect/>
          </a:stretch>
        </p:blipFill>
        <p:spPr>
          <a:xfrm>
            <a:off x="2903282" y="286384"/>
            <a:ext cx="6201389" cy="3392727"/>
          </a:xfrm>
          <a:prstGeom prst="rect">
            <a:avLst/>
          </a:prstGeom>
        </p:spPr>
      </p:pic>
    </p:spTree>
    <p:extLst>
      <p:ext uri="{BB962C8B-B14F-4D97-AF65-F5344CB8AC3E}">
        <p14:creationId xmlns:p14="http://schemas.microsoft.com/office/powerpoint/2010/main" val="1137862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AA08941D-7C48-54FE-6BA1-2BE80E471E1C}"/>
              </a:ext>
            </a:extLst>
          </p:cNvPr>
          <p:cNvPicPr>
            <a:picLocks noChangeAspect="1"/>
          </p:cNvPicPr>
          <p:nvPr/>
        </p:nvPicPr>
        <p:blipFill>
          <a:blip r:embed="rId2"/>
          <a:stretch>
            <a:fillRect/>
          </a:stretch>
        </p:blipFill>
        <p:spPr>
          <a:xfrm>
            <a:off x="2464978" y="548526"/>
            <a:ext cx="6919144" cy="2512923"/>
          </a:xfrm>
          <a:prstGeom prst="rect">
            <a:avLst/>
          </a:prstGeom>
        </p:spPr>
      </p:pic>
      <p:pic>
        <p:nvPicPr>
          <p:cNvPr id="6" name="Imagen 5">
            <a:extLst>
              <a:ext uri="{FF2B5EF4-FFF2-40B4-BE49-F238E27FC236}">
                <a16:creationId xmlns:a16="http://schemas.microsoft.com/office/drawing/2014/main" id="{8A06E459-C0B6-49D3-EC42-FF8897E54E4C}"/>
              </a:ext>
            </a:extLst>
          </p:cNvPr>
          <p:cNvPicPr>
            <a:picLocks noChangeAspect="1"/>
          </p:cNvPicPr>
          <p:nvPr/>
        </p:nvPicPr>
        <p:blipFill>
          <a:blip r:embed="rId3"/>
          <a:stretch>
            <a:fillRect/>
          </a:stretch>
        </p:blipFill>
        <p:spPr>
          <a:xfrm>
            <a:off x="2464978" y="3061449"/>
            <a:ext cx="5067300" cy="1247775"/>
          </a:xfrm>
          <a:prstGeom prst="rect">
            <a:avLst/>
          </a:prstGeom>
        </p:spPr>
      </p:pic>
      <p:pic>
        <p:nvPicPr>
          <p:cNvPr id="8" name="Imagen 7">
            <a:extLst>
              <a:ext uri="{FF2B5EF4-FFF2-40B4-BE49-F238E27FC236}">
                <a16:creationId xmlns:a16="http://schemas.microsoft.com/office/drawing/2014/main" id="{46CC7AA1-A13E-9D6F-B1C5-0FF0ABFBE2A8}"/>
              </a:ext>
            </a:extLst>
          </p:cNvPr>
          <p:cNvPicPr>
            <a:picLocks noChangeAspect="1"/>
          </p:cNvPicPr>
          <p:nvPr/>
        </p:nvPicPr>
        <p:blipFill>
          <a:blip r:embed="rId4"/>
          <a:stretch>
            <a:fillRect/>
          </a:stretch>
        </p:blipFill>
        <p:spPr>
          <a:xfrm>
            <a:off x="2464978" y="4309224"/>
            <a:ext cx="7553325" cy="733425"/>
          </a:xfrm>
          <a:prstGeom prst="rect">
            <a:avLst/>
          </a:prstGeom>
        </p:spPr>
      </p:pic>
      <p:pic>
        <p:nvPicPr>
          <p:cNvPr id="12" name="Imagen 11">
            <a:extLst>
              <a:ext uri="{FF2B5EF4-FFF2-40B4-BE49-F238E27FC236}">
                <a16:creationId xmlns:a16="http://schemas.microsoft.com/office/drawing/2014/main" id="{EA9A6B78-C6B9-95A4-BE2E-9E763485B712}"/>
              </a:ext>
            </a:extLst>
          </p:cNvPr>
          <p:cNvPicPr>
            <a:picLocks noChangeAspect="1"/>
          </p:cNvPicPr>
          <p:nvPr/>
        </p:nvPicPr>
        <p:blipFill>
          <a:blip r:embed="rId5"/>
          <a:stretch>
            <a:fillRect/>
          </a:stretch>
        </p:blipFill>
        <p:spPr>
          <a:xfrm>
            <a:off x="2464978" y="5042649"/>
            <a:ext cx="5010150" cy="1276350"/>
          </a:xfrm>
          <a:prstGeom prst="rect">
            <a:avLst/>
          </a:prstGeom>
        </p:spPr>
      </p:pic>
    </p:spTree>
    <p:extLst>
      <p:ext uri="{BB962C8B-B14F-4D97-AF65-F5344CB8AC3E}">
        <p14:creationId xmlns:p14="http://schemas.microsoft.com/office/powerpoint/2010/main" val="983347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A58AC3D8-9B70-CCF2-8330-622A378AAF6F}"/>
              </a:ext>
            </a:extLst>
          </p:cNvPr>
          <p:cNvPicPr>
            <a:picLocks noChangeAspect="1"/>
          </p:cNvPicPr>
          <p:nvPr/>
        </p:nvPicPr>
        <p:blipFill>
          <a:blip r:embed="rId2"/>
          <a:stretch>
            <a:fillRect/>
          </a:stretch>
        </p:blipFill>
        <p:spPr>
          <a:xfrm>
            <a:off x="1847850" y="609600"/>
            <a:ext cx="6477000" cy="514350"/>
          </a:xfrm>
          <a:prstGeom prst="rect">
            <a:avLst/>
          </a:prstGeom>
        </p:spPr>
      </p:pic>
      <p:pic>
        <p:nvPicPr>
          <p:cNvPr id="7" name="Imagen 6">
            <a:extLst>
              <a:ext uri="{FF2B5EF4-FFF2-40B4-BE49-F238E27FC236}">
                <a16:creationId xmlns:a16="http://schemas.microsoft.com/office/drawing/2014/main" id="{947BEF5B-3303-B4E8-46B1-A10B10EC2995}"/>
              </a:ext>
            </a:extLst>
          </p:cNvPr>
          <p:cNvPicPr>
            <a:picLocks noChangeAspect="1"/>
          </p:cNvPicPr>
          <p:nvPr/>
        </p:nvPicPr>
        <p:blipFill>
          <a:blip r:embed="rId3"/>
          <a:stretch>
            <a:fillRect/>
          </a:stretch>
        </p:blipFill>
        <p:spPr>
          <a:xfrm>
            <a:off x="1776412" y="1238250"/>
            <a:ext cx="7991475" cy="5505450"/>
          </a:xfrm>
          <a:prstGeom prst="rect">
            <a:avLst/>
          </a:prstGeom>
        </p:spPr>
      </p:pic>
    </p:spTree>
    <p:extLst>
      <p:ext uri="{BB962C8B-B14F-4D97-AF65-F5344CB8AC3E}">
        <p14:creationId xmlns:p14="http://schemas.microsoft.com/office/powerpoint/2010/main" val="3879472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ANOVA</a:t>
            </a:r>
            <a:endParaRPr lang="en-US" dirty="0"/>
          </a:p>
        </p:txBody>
      </p:sp>
      <p:pic>
        <p:nvPicPr>
          <p:cNvPr id="7" name="Imagen 6">
            <a:extLst>
              <a:ext uri="{FF2B5EF4-FFF2-40B4-BE49-F238E27FC236}">
                <a16:creationId xmlns:a16="http://schemas.microsoft.com/office/drawing/2014/main" id="{A5450351-6DE0-FB3D-24F3-4F1954F096D1}"/>
              </a:ext>
            </a:extLst>
          </p:cNvPr>
          <p:cNvPicPr>
            <a:picLocks noChangeAspect="1"/>
          </p:cNvPicPr>
          <p:nvPr/>
        </p:nvPicPr>
        <p:blipFill>
          <a:blip r:embed="rId2"/>
          <a:stretch>
            <a:fillRect/>
          </a:stretch>
        </p:blipFill>
        <p:spPr>
          <a:xfrm>
            <a:off x="2447925" y="1700212"/>
            <a:ext cx="7867650" cy="3038475"/>
          </a:xfrm>
          <a:prstGeom prst="rect">
            <a:avLst/>
          </a:prstGeom>
        </p:spPr>
      </p:pic>
    </p:spTree>
    <p:extLst>
      <p:ext uri="{BB962C8B-B14F-4D97-AF65-F5344CB8AC3E}">
        <p14:creationId xmlns:p14="http://schemas.microsoft.com/office/powerpoint/2010/main" val="173421095"/>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488</TotalTime>
  <Words>316</Words>
  <Application>Microsoft Office PowerPoint</Application>
  <PresentationFormat>Panorámica</PresentationFormat>
  <Paragraphs>18</Paragraphs>
  <Slides>13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13</vt:i4>
      </vt:variant>
    </vt:vector>
  </HeadingPairs>
  <TitlesOfParts>
    <vt:vector size="20" baseType="lpstr">
      <vt:lpstr>Arial</vt:lpstr>
      <vt:lpstr>Calibri</vt:lpstr>
      <vt:lpstr>Cambria Math</vt:lpstr>
      <vt:lpstr>Century Gothic</vt:lpstr>
      <vt:lpstr>dcr10</vt:lpstr>
      <vt:lpstr>Wingdings 3</vt:lpstr>
      <vt:lpstr>Espiral</vt:lpstr>
      <vt:lpstr>DISEÑO DE BLOQUES</vt:lpstr>
      <vt:lpstr>INTRODUCCIÓN</vt:lpstr>
      <vt:lpstr>LOS PARAMETROS QUE CARACTERIZAN ESTE MODELO</vt:lpstr>
      <vt:lpstr>Modelo Estadístico</vt:lpstr>
      <vt:lpstr>Descomposición de la variabilidad</vt:lpstr>
      <vt:lpstr>Presentación de PowerPoint</vt:lpstr>
      <vt:lpstr>Presentación de PowerPoint</vt:lpstr>
      <vt:lpstr>Presentación de PowerPoint</vt:lpstr>
      <vt:lpstr>ANOVA</vt:lpstr>
      <vt:lpstr>Descomposición de la variabilidad</vt:lpstr>
      <vt:lpstr>Presentación de PowerPoint</vt:lpstr>
      <vt:lpstr>Descomposición de la variabilidad</vt:lpstr>
      <vt:lpstr>ANOVA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 DE BLOQUES INCOMPLETOS</dc:title>
  <dc:creator>PCMery</dc:creator>
  <cp:lastModifiedBy>mery manzano</cp:lastModifiedBy>
  <cp:revision>11</cp:revision>
  <dcterms:created xsi:type="dcterms:W3CDTF">2023-01-11T17:01:41Z</dcterms:created>
  <dcterms:modified xsi:type="dcterms:W3CDTF">2023-01-12T03:28:43Z</dcterms:modified>
</cp:coreProperties>
</file>