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59F0C6-9E61-466A-AB8F-1CD626B9402A}" type="datetimeFigureOut">
              <a:rPr lang="es-EC" smtClean="0"/>
              <a:t>8/6/2022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97852A1-89E0-46D8-8BC6-9663C19CD660}"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10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59F0C6-9E61-466A-AB8F-1CD626B9402A}" type="datetimeFigureOut">
              <a:rPr lang="es-EC" smtClean="0"/>
              <a:t>8/6/2022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97852A1-89E0-46D8-8BC6-9663C19CD660}" type="slidenum">
              <a:rPr lang="es-EC" smtClean="0"/>
              <a:t>‹Nº›</a:t>
            </a:fld>
            <a:endParaRPr lang="es-EC"/>
          </a:p>
        </p:txBody>
      </p:sp>
    </p:spTree>
    <p:extLst>
      <p:ext uri="{BB962C8B-B14F-4D97-AF65-F5344CB8AC3E}">
        <p14:creationId xmlns:p14="http://schemas.microsoft.com/office/powerpoint/2010/main" val="3207860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59F0C6-9E61-466A-AB8F-1CD626B9402A}" type="datetimeFigureOut">
              <a:rPr lang="es-EC" smtClean="0"/>
              <a:t>8/6/2022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97852A1-89E0-46D8-8BC6-9663C19CD660}" type="slidenum">
              <a:rPr lang="es-EC" smtClean="0"/>
              <a:t>‹Nº›</a:t>
            </a:fld>
            <a:endParaRPr lang="es-EC"/>
          </a:p>
        </p:txBody>
      </p:sp>
    </p:spTree>
    <p:extLst>
      <p:ext uri="{BB962C8B-B14F-4D97-AF65-F5344CB8AC3E}">
        <p14:creationId xmlns:p14="http://schemas.microsoft.com/office/powerpoint/2010/main" val="288928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59F0C6-9E61-466A-AB8F-1CD626B9402A}" type="datetimeFigureOut">
              <a:rPr lang="es-EC" smtClean="0"/>
              <a:t>8/6/2022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97852A1-89E0-46D8-8BC6-9663C19CD660}" type="slidenum">
              <a:rPr lang="es-EC" smtClean="0"/>
              <a:t>‹Nº›</a:t>
            </a:fld>
            <a:endParaRPr lang="es-EC"/>
          </a:p>
        </p:txBody>
      </p:sp>
    </p:spTree>
    <p:extLst>
      <p:ext uri="{BB962C8B-B14F-4D97-AF65-F5344CB8AC3E}">
        <p14:creationId xmlns:p14="http://schemas.microsoft.com/office/powerpoint/2010/main" val="136685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359F0C6-9E61-466A-AB8F-1CD626B9402A}" type="datetimeFigureOut">
              <a:rPr lang="es-EC" smtClean="0"/>
              <a:t>8/6/2022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97852A1-89E0-46D8-8BC6-9663C19CD660}"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62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359F0C6-9E61-466A-AB8F-1CD626B9402A}" type="datetimeFigureOut">
              <a:rPr lang="es-EC" smtClean="0"/>
              <a:t>8/6/2022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97852A1-89E0-46D8-8BC6-9663C19CD660}" type="slidenum">
              <a:rPr lang="es-EC" smtClean="0"/>
              <a:t>‹Nº›</a:t>
            </a:fld>
            <a:endParaRPr lang="es-EC"/>
          </a:p>
        </p:txBody>
      </p:sp>
    </p:spTree>
    <p:extLst>
      <p:ext uri="{BB962C8B-B14F-4D97-AF65-F5344CB8AC3E}">
        <p14:creationId xmlns:p14="http://schemas.microsoft.com/office/powerpoint/2010/main" val="1451285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359F0C6-9E61-466A-AB8F-1CD626B9402A}" type="datetimeFigureOut">
              <a:rPr lang="es-EC" smtClean="0"/>
              <a:t>8/6/2022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97852A1-89E0-46D8-8BC6-9663C19CD660}" type="slidenum">
              <a:rPr lang="es-EC" smtClean="0"/>
              <a:t>‹Nº›</a:t>
            </a:fld>
            <a:endParaRPr lang="es-EC"/>
          </a:p>
        </p:txBody>
      </p:sp>
    </p:spTree>
    <p:extLst>
      <p:ext uri="{BB962C8B-B14F-4D97-AF65-F5344CB8AC3E}">
        <p14:creationId xmlns:p14="http://schemas.microsoft.com/office/powerpoint/2010/main" val="414182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359F0C6-9E61-466A-AB8F-1CD626B9402A}" type="datetimeFigureOut">
              <a:rPr lang="es-EC" smtClean="0"/>
              <a:t>8/6/2022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97852A1-89E0-46D8-8BC6-9663C19CD660}" type="slidenum">
              <a:rPr lang="es-EC" smtClean="0"/>
              <a:t>‹Nº›</a:t>
            </a:fld>
            <a:endParaRPr lang="es-EC"/>
          </a:p>
        </p:txBody>
      </p:sp>
    </p:spTree>
    <p:extLst>
      <p:ext uri="{BB962C8B-B14F-4D97-AF65-F5344CB8AC3E}">
        <p14:creationId xmlns:p14="http://schemas.microsoft.com/office/powerpoint/2010/main" val="364470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359F0C6-9E61-466A-AB8F-1CD626B9402A}" type="datetimeFigureOut">
              <a:rPr lang="es-EC" smtClean="0"/>
              <a:t>8/6/2022</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A97852A1-89E0-46D8-8BC6-9663C19CD660}" type="slidenum">
              <a:rPr lang="es-EC" smtClean="0"/>
              <a:t>‹Nº›</a:t>
            </a:fld>
            <a:endParaRPr lang="es-EC"/>
          </a:p>
        </p:txBody>
      </p:sp>
    </p:spTree>
    <p:extLst>
      <p:ext uri="{BB962C8B-B14F-4D97-AF65-F5344CB8AC3E}">
        <p14:creationId xmlns:p14="http://schemas.microsoft.com/office/powerpoint/2010/main" val="237121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359F0C6-9E61-466A-AB8F-1CD626B9402A}" type="datetimeFigureOut">
              <a:rPr lang="es-EC" smtClean="0"/>
              <a:t>8/6/2022</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7852A1-89E0-46D8-8BC6-9663C19CD660}" type="slidenum">
              <a:rPr lang="es-EC" smtClean="0"/>
              <a:t>‹Nº›</a:t>
            </a:fld>
            <a:endParaRPr lang="es-EC"/>
          </a:p>
        </p:txBody>
      </p:sp>
    </p:spTree>
    <p:extLst>
      <p:ext uri="{BB962C8B-B14F-4D97-AF65-F5344CB8AC3E}">
        <p14:creationId xmlns:p14="http://schemas.microsoft.com/office/powerpoint/2010/main" val="217613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359F0C6-9E61-466A-AB8F-1CD626B9402A}" type="datetimeFigureOut">
              <a:rPr lang="es-EC" smtClean="0"/>
              <a:t>8/6/2022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97852A1-89E0-46D8-8BC6-9663C19CD660}" type="slidenum">
              <a:rPr lang="es-EC" smtClean="0"/>
              <a:t>‹Nº›</a:t>
            </a:fld>
            <a:endParaRPr lang="es-EC"/>
          </a:p>
        </p:txBody>
      </p:sp>
    </p:spTree>
    <p:extLst>
      <p:ext uri="{BB962C8B-B14F-4D97-AF65-F5344CB8AC3E}">
        <p14:creationId xmlns:p14="http://schemas.microsoft.com/office/powerpoint/2010/main" val="355934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359F0C6-9E61-466A-AB8F-1CD626B9402A}" type="datetimeFigureOut">
              <a:rPr lang="es-EC" smtClean="0"/>
              <a:t>8/6/2022</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97852A1-89E0-46D8-8BC6-9663C19CD660}"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9456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verywellfamily.com/how-do-children-learn-language-144911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verywellmind.com/decision-making-strategies-279548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E03EF-86F5-EB5F-BD24-6C4ACDD9F2BA}"/>
              </a:ext>
            </a:extLst>
          </p:cNvPr>
          <p:cNvSpPr>
            <a:spLocks noGrp="1"/>
          </p:cNvSpPr>
          <p:nvPr>
            <p:ph type="ctrTitle"/>
          </p:nvPr>
        </p:nvSpPr>
        <p:spPr>
          <a:xfrm>
            <a:off x="7464614" y="1783959"/>
            <a:ext cx="4087306" cy="2889114"/>
          </a:xfrm>
        </p:spPr>
        <p:txBody>
          <a:bodyPr anchor="b">
            <a:normAutofit/>
          </a:bodyPr>
          <a:lstStyle/>
          <a:p>
            <a:pPr algn="l"/>
            <a:r>
              <a:rPr lang="es-EC" sz="5400"/>
              <a:t>Cognitive Categories of Language</a:t>
            </a:r>
          </a:p>
        </p:txBody>
      </p:sp>
      <p:sp>
        <p:nvSpPr>
          <p:cNvPr id="3" name="Subtítulo 2">
            <a:extLst>
              <a:ext uri="{FF2B5EF4-FFF2-40B4-BE49-F238E27FC236}">
                <a16:creationId xmlns:a16="http://schemas.microsoft.com/office/drawing/2014/main" id="{F1286162-3483-BF00-4C07-15DDAFDD58CA}"/>
              </a:ext>
            </a:extLst>
          </p:cNvPr>
          <p:cNvSpPr>
            <a:spLocks noGrp="1"/>
          </p:cNvSpPr>
          <p:nvPr>
            <p:ph type="subTitle" idx="1"/>
          </p:nvPr>
        </p:nvSpPr>
        <p:spPr>
          <a:xfrm>
            <a:off x="7464612" y="4750893"/>
            <a:ext cx="4087305" cy="1147863"/>
          </a:xfrm>
        </p:spPr>
        <p:txBody>
          <a:bodyPr anchor="t">
            <a:normAutofit/>
          </a:bodyPr>
          <a:lstStyle/>
          <a:p>
            <a:pPr algn="l"/>
            <a:endParaRPr lang="es-EC" sz="2000"/>
          </a:p>
        </p:txBody>
      </p:sp>
      <p:pic>
        <p:nvPicPr>
          <p:cNvPr id="5" name="Picture 4" descr="Numbers and symbols">
            <a:extLst>
              <a:ext uri="{FF2B5EF4-FFF2-40B4-BE49-F238E27FC236}">
                <a16:creationId xmlns:a16="http://schemas.microsoft.com/office/drawing/2014/main" id="{6F1328AB-6AC2-19DC-B97E-08B7FD52B5C8}"/>
              </a:ext>
            </a:extLst>
          </p:cNvPr>
          <p:cNvPicPr>
            <a:picLocks noChangeAspect="1"/>
          </p:cNvPicPr>
          <p:nvPr/>
        </p:nvPicPr>
        <p:blipFill rotWithShape="1">
          <a:blip r:embed="rId2"/>
          <a:srcRect l="18725" r="1286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600888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0FC29-90BD-85FB-5618-891ACF6996FC}"/>
              </a:ext>
            </a:extLst>
          </p:cNvPr>
          <p:cNvSpPr>
            <a:spLocks noGrp="1"/>
          </p:cNvSpPr>
          <p:nvPr>
            <p:ph type="title"/>
          </p:nvPr>
        </p:nvSpPr>
        <p:spPr>
          <a:xfrm>
            <a:off x="1137034" y="609597"/>
            <a:ext cx="9392421" cy="1330841"/>
          </a:xfrm>
        </p:spPr>
        <p:txBody>
          <a:bodyPr>
            <a:normAutofit fontScale="90000"/>
          </a:bodyPr>
          <a:lstStyle/>
          <a:p>
            <a:r>
              <a:rPr lang="en-US"/>
              <a:t>What are cognitive language categories?</a:t>
            </a:r>
            <a:br>
              <a:rPr lang="en-US"/>
            </a:br>
            <a:endParaRPr lang="es-EC"/>
          </a:p>
        </p:txBody>
      </p:sp>
      <p:sp>
        <p:nvSpPr>
          <p:cNvPr id="3" name="Marcador de contenido 2">
            <a:extLst>
              <a:ext uri="{FF2B5EF4-FFF2-40B4-BE49-F238E27FC236}">
                <a16:creationId xmlns:a16="http://schemas.microsoft.com/office/drawing/2014/main" id="{4BBC9795-B4CA-545B-1468-4F6C5B8153C2}"/>
              </a:ext>
            </a:extLst>
          </p:cNvPr>
          <p:cNvSpPr>
            <a:spLocks noGrp="1"/>
          </p:cNvSpPr>
          <p:nvPr>
            <p:ph idx="1"/>
          </p:nvPr>
        </p:nvSpPr>
        <p:spPr>
          <a:xfrm>
            <a:off x="1137034" y="2198362"/>
            <a:ext cx="4958966" cy="3917773"/>
          </a:xfrm>
        </p:spPr>
        <p:txBody>
          <a:bodyPr>
            <a:normAutofit/>
          </a:bodyPr>
          <a:lstStyle/>
          <a:p>
            <a:pPr marL="0" indent="0">
              <a:buNone/>
            </a:pPr>
            <a:endParaRPr lang="en-US" sz="2000" dirty="0"/>
          </a:p>
          <a:p>
            <a:pPr marL="0" indent="0">
              <a:buNone/>
            </a:pPr>
            <a:endParaRPr lang="en-US" sz="2000" dirty="0"/>
          </a:p>
          <a:p>
            <a:pPr marL="0" indent="0">
              <a:buNone/>
            </a:pPr>
            <a:r>
              <a:rPr lang="en-US" sz="2000" dirty="0"/>
              <a:t>Human thought and action is fundamentally shaped by a small set of cognitive categories, such as time, space, causality, or possession. It is not surprising, therefore, that all natural languages have developed many devices to express these categories.</a:t>
            </a:r>
          </a:p>
          <a:p>
            <a:pPr marL="0" indent="0">
              <a:buNone/>
            </a:pPr>
            <a:endParaRPr lang="en-US" sz="2000" dirty="0"/>
          </a:p>
          <a:p>
            <a:pPr marL="0" indent="0">
              <a:buNone/>
            </a:pPr>
            <a:r>
              <a:rPr lang="es-EC" sz="2000" dirty="0"/>
              <a:t> </a:t>
            </a:r>
          </a:p>
        </p:txBody>
      </p:sp>
      <p:pic>
        <p:nvPicPr>
          <p:cNvPr id="1026" name="Picture 2">
            <a:extLst>
              <a:ext uri="{FF2B5EF4-FFF2-40B4-BE49-F238E27FC236}">
                <a16:creationId xmlns:a16="http://schemas.microsoft.com/office/drawing/2014/main" id="{81DA8FC0-224C-AEBD-E33A-5EC6DC4F92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2155115"/>
            <a:ext cx="5960011" cy="391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89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2B6FBC-57CD-702A-42DF-508FD2ED1CFD}"/>
              </a:ext>
            </a:extLst>
          </p:cNvPr>
          <p:cNvSpPr>
            <a:spLocks noGrp="1"/>
          </p:cNvSpPr>
          <p:nvPr>
            <p:ph type="title"/>
          </p:nvPr>
        </p:nvSpPr>
        <p:spPr/>
        <p:txBody>
          <a:bodyPr/>
          <a:lstStyle/>
          <a:p>
            <a:r>
              <a:rPr lang="es-EC"/>
              <a:t>What Is Cognition?</a:t>
            </a:r>
            <a:endParaRPr lang="es-EC" dirty="0"/>
          </a:p>
        </p:txBody>
      </p:sp>
      <p:sp>
        <p:nvSpPr>
          <p:cNvPr id="3" name="Marcador de contenido 2">
            <a:extLst>
              <a:ext uri="{FF2B5EF4-FFF2-40B4-BE49-F238E27FC236}">
                <a16:creationId xmlns:a16="http://schemas.microsoft.com/office/drawing/2014/main" id="{BFE26405-737E-ED83-9884-E80300EF4EE4}"/>
              </a:ext>
            </a:extLst>
          </p:cNvPr>
          <p:cNvSpPr>
            <a:spLocks noGrp="1"/>
          </p:cNvSpPr>
          <p:nvPr>
            <p:ph idx="1"/>
          </p:nvPr>
        </p:nvSpPr>
        <p:spPr/>
        <p:txBody>
          <a:bodyPr/>
          <a:lstStyle/>
          <a:p>
            <a:pPr marL="0" indent="0" algn="just">
              <a:buNone/>
            </a:pPr>
            <a:endParaRPr lang="en-US" dirty="0"/>
          </a:p>
          <a:p>
            <a:pPr algn="just"/>
            <a:r>
              <a:rPr lang="en-US" dirty="0"/>
              <a:t>Cognition is a term referring to the mental processes involved in gaining knowledge and comprehension. </a:t>
            </a:r>
          </a:p>
          <a:p>
            <a:pPr algn="just"/>
            <a:endParaRPr lang="en-US" dirty="0"/>
          </a:p>
          <a:p>
            <a:pPr algn="just"/>
            <a:r>
              <a:rPr lang="en-US" dirty="0"/>
              <a:t>Some of the many different cognitive processes include thinking, knowing, remembering, judging, and problem-solving.</a:t>
            </a:r>
            <a:endParaRPr lang="es-EC" dirty="0"/>
          </a:p>
        </p:txBody>
      </p:sp>
    </p:spTree>
    <p:extLst>
      <p:ext uri="{BB962C8B-B14F-4D97-AF65-F5344CB8AC3E}">
        <p14:creationId xmlns:p14="http://schemas.microsoft.com/office/powerpoint/2010/main" val="41255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F63967-A5DC-296A-3A69-8D6A0989D3FE}"/>
              </a:ext>
            </a:extLst>
          </p:cNvPr>
          <p:cNvSpPr>
            <a:spLocks noGrp="1"/>
          </p:cNvSpPr>
          <p:nvPr>
            <p:ph type="title"/>
          </p:nvPr>
        </p:nvSpPr>
        <p:spPr/>
        <p:txBody>
          <a:bodyPr>
            <a:normAutofit/>
          </a:bodyPr>
          <a:lstStyle/>
          <a:p>
            <a:pPr algn="ctr"/>
            <a:r>
              <a:rPr lang="es-EC" sz="3600"/>
              <a:t>Types of Cognitive Processes</a:t>
            </a:r>
            <a:endParaRPr lang="es-EC" sz="3600" dirty="0"/>
          </a:p>
        </p:txBody>
      </p:sp>
      <p:sp>
        <p:nvSpPr>
          <p:cNvPr id="3" name="Marcador de contenido 2">
            <a:extLst>
              <a:ext uri="{FF2B5EF4-FFF2-40B4-BE49-F238E27FC236}">
                <a16:creationId xmlns:a16="http://schemas.microsoft.com/office/drawing/2014/main" id="{E6F1A51C-B28E-BE32-2477-98982D112ABB}"/>
              </a:ext>
            </a:extLst>
          </p:cNvPr>
          <p:cNvSpPr>
            <a:spLocks noGrp="1"/>
          </p:cNvSpPr>
          <p:nvPr>
            <p:ph idx="1"/>
          </p:nvPr>
        </p:nvSpPr>
        <p:spPr/>
        <p:txBody>
          <a:bodyPr>
            <a:normAutofit/>
          </a:bodyPr>
          <a:lstStyle/>
          <a:p>
            <a:pPr algn="just" fontAlgn="base">
              <a:buFont typeface="Arial" panose="020B0604020202020204" pitchFamily="34" charset="0"/>
              <a:buChar char="•"/>
            </a:pPr>
            <a:r>
              <a:rPr lang="en-US" b="1" i="0">
                <a:solidFill>
                  <a:srgbClr val="212121"/>
                </a:solidFill>
                <a:effectLst/>
                <a:latin typeface="Times New Roman" panose="02020603050405020304" pitchFamily="18" charset="0"/>
                <a:cs typeface="Times New Roman" panose="02020603050405020304" pitchFamily="18" charset="0"/>
              </a:rPr>
              <a:t>Attention</a:t>
            </a:r>
            <a:r>
              <a:rPr lang="en-US" b="0" i="0">
                <a:solidFill>
                  <a:srgbClr val="212121"/>
                </a:solidFill>
                <a:effectLst/>
                <a:latin typeface="Times New Roman" panose="02020603050405020304" pitchFamily="18" charset="0"/>
                <a:cs typeface="Times New Roman" panose="02020603050405020304" pitchFamily="18" charset="0"/>
              </a:rPr>
              <a:t>: is a cognitive process that allows people to focus on a specific stimulus in the environment.</a:t>
            </a:r>
          </a:p>
          <a:p>
            <a:pPr algn="just" fontAlgn="base">
              <a:buFont typeface="Arial" panose="020B0604020202020204" pitchFamily="34" charset="0"/>
              <a:buChar char="•"/>
            </a:pPr>
            <a:r>
              <a:rPr lang="en-US" b="1" i="0">
                <a:solidFill>
                  <a:srgbClr val="212121"/>
                </a:solidFill>
                <a:effectLst/>
                <a:latin typeface="Times New Roman" panose="02020603050405020304" pitchFamily="18" charset="0"/>
                <a:cs typeface="Times New Roman" panose="02020603050405020304" pitchFamily="18" charset="0"/>
              </a:rPr>
              <a:t>Language</a:t>
            </a:r>
            <a:r>
              <a:rPr lang="en-US" b="0" i="0">
                <a:solidFill>
                  <a:srgbClr val="212121"/>
                </a:solidFill>
                <a:effectLst/>
                <a:latin typeface="Times New Roman" panose="02020603050405020304" pitchFamily="18" charset="0"/>
                <a:cs typeface="Times New Roman" panose="02020603050405020304" pitchFamily="18" charset="0"/>
              </a:rPr>
              <a:t>: Language and </a:t>
            </a:r>
            <a:r>
              <a:rPr lang="en-US" i="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language development</a:t>
            </a:r>
            <a:r>
              <a:rPr lang="en-US" i="0">
                <a:effectLst/>
                <a:latin typeface="Times New Roman" panose="02020603050405020304" pitchFamily="18" charset="0"/>
                <a:cs typeface="Times New Roman" panose="02020603050405020304" pitchFamily="18" charset="0"/>
              </a:rPr>
              <a:t> </a:t>
            </a:r>
            <a:r>
              <a:rPr lang="en-US" b="0" i="0">
                <a:solidFill>
                  <a:srgbClr val="212121"/>
                </a:solidFill>
                <a:effectLst/>
                <a:latin typeface="Times New Roman" panose="02020603050405020304" pitchFamily="18" charset="0"/>
                <a:cs typeface="Times New Roman" panose="02020603050405020304" pitchFamily="18" charset="0"/>
              </a:rPr>
              <a:t>are cognitive processes that involve the ability to understand and express thoughts through spoken and written words. This allows us to communicate with others and plays an important role in thought.</a:t>
            </a:r>
          </a:p>
          <a:p>
            <a:pPr algn="just"/>
            <a:r>
              <a:rPr lang="en-US" b="1">
                <a:latin typeface="Times New Roman" panose="02020603050405020304" pitchFamily="18" charset="0"/>
                <a:cs typeface="Times New Roman" panose="02020603050405020304" pitchFamily="18" charset="0"/>
              </a:rPr>
              <a:t>Learning: </a:t>
            </a:r>
            <a:r>
              <a:rPr lang="en-US">
                <a:latin typeface="Times New Roman" panose="02020603050405020304" pitchFamily="18" charset="0"/>
                <a:cs typeface="Times New Roman" panose="02020603050405020304" pitchFamily="18" charset="0"/>
              </a:rPr>
              <a:t>Learning requires cognitive processes involved in taking in new things, synthesizing information, and integrating it with prior knowledge.</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46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9438B2-857A-9578-42EA-097872BC6CE9}"/>
              </a:ext>
            </a:extLst>
          </p:cNvPr>
          <p:cNvSpPr>
            <a:spLocks noGrp="1"/>
          </p:cNvSpPr>
          <p:nvPr>
            <p:ph type="title"/>
          </p:nvPr>
        </p:nvSpPr>
        <p:spPr/>
        <p:txBody>
          <a:bodyPr/>
          <a:lstStyle/>
          <a:p>
            <a:endParaRPr lang="es-EC" dirty="0"/>
          </a:p>
        </p:txBody>
      </p:sp>
      <p:sp>
        <p:nvSpPr>
          <p:cNvPr id="3" name="Marcador de contenido 2">
            <a:extLst>
              <a:ext uri="{FF2B5EF4-FFF2-40B4-BE49-F238E27FC236}">
                <a16:creationId xmlns:a16="http://schemas.microsoft.com/office/drawing/2014/main" id="{A053645C-80D0-67AF-19DB-5A816A1DD30F}"/>
              </a:ext>
            </a:extLst>
          </p:cNvPr>
          <p:cNvSpPr>
            <a:spLocks noGrp="1"/>
          </p:cNvSpPr>
          <p:nvPr>
            <p:ph idx="1"/>
          </p:nvPr>
        </p:nvSpPr>
        <p:spPr/>
        <p:txBody>
          <a:bodyPr>
            <a:normAutofit/>
          </a:bodyPr>
          <a:lstStyle/>
          <a:p>
            <a:pPr algn="just" fontAlgn="base">
              <a:buFont typeface="Arial" panose="020B0604020202020204" pitchFamily="34" charset="0"/>
              <a:buChar char="•"/>
            </a:pPr>
            <a:r>
              <a:rPr lang="en-US" sz="2400" b="1" i="0">
                <a:solidFill>
                  <a:srgbClr val="212121"/>
                </a:solidFill>
                <a:effectLst/>
                <a:latin typeface="Times New Roman" panose="02020603050405020304" pitchFamily="18" charset="0"/>
                <a:cs typeface="Times New Roman" panose="02020603050405020304" pitchFamily="18" charset="0"/>
              </a:rPr>
              <a:t>Memory</a:t>
            </a:r>
            <a:r>
              <a:rPr lang="en-US" sz="2400" b="0" i="0">
                <a:solidFill>
                  <a:srgbClr val="212121"/>
                </a:solidFill>
                <a:effectLst/>
                <a:latin typeface="Times New Roman" panose="02020603050405020304" pitchFamily="18" charset="0"/>
                <a:cs typeface="Times New Roman" panose="02020603050405020304" pitchFamily="18" charset="0"/>
              </a:rPr>
              <a:t>:</a:t>
            </a:r>
            <a:r>
              <a:rPr lang="en-US" sz="2400" b="1" i="0">
                <a:solidFill>
                  <a:srgbClr val="212121"/>
                </a:solidFill>
                <a:effectLst/>
                <a:latin typeface="Times New Roman" panose="02020603050405020304" pitchFamily="18" charset="0"/>
                <a:cs typeface="Times New Roman" panose="02020603050405020304" pitchFamily="18" charset="0"/>
              </a:rPr>
              <a:t> </a:t>
            </a:r>
            <a:r>
              <a:rPr lang="en-US" sz="2400" b="0" i="0">
                <a:solidFill>
                  <a:srgbClr val="212121"/>
                </a:solidFill>
                <a:effectLst/>
                <a:latin typeface="Times New Roman" panose="02020603050405020304" pitchFamily="18" charset="0"/>
                <a:cs typeface="Times New Roman" panose="02020603050405020304" pitchFamily="18" charset="0"/>
              </a:rPr>
              <a:t> is an important cognitive process that allows people to encode, store, and retrieve information. It is a critical component in the learning process and allows people to retain knowledge about the world and their personal histories.</a:t>
            </a:r>
          </a:p>
          <a:p>
            <a:pPr algn="just" fontAlgn="base">
              <a:buFont typeface="Arial" panose="020B0604020202020204" pitchFamily="34" charset="0"/>
              <a:buChar char="•"/>
            </a:pPr>
            <a:r>
              <a:rPr lang="en-US" sz="2400" b="1" i="0">
                <a:solidFill>
                  <a:srgbClr val="212121"/>
                </a:solidFill>
                <a:effectLst/>
                <a:latin typeface="Times New Roman" panose="02020603050405020304" pitchFamily="18" charset="0"/>
                <a:cs typeface="Times New Roman" panose="02020603050405020304" pitchFamily="18" charset="0"/>
              </a:rPr>
              <a:t>Perception</a:t>
            </a:r>
            <a:r>
              <a:rPr lang="en-US" sz="2400" b="0" i="0">
                <a:solidFill>
                  <a:srgbClr val="212121"/>
                </a:solidFill>
                <a:effectLst/>
                <a:latin typeface="Times New Roman" panose="02020603050405020304" pitchFamily="18" charset="0"/>
                <a:cs typeface="Times New Roman" panose="02020603050405020304" pitchFamily="18" charset="0"/>
              </a:rPr>
              <a:t>:  is a cognitive process that allows people to take in information through their senses, then utilize this information to respond and interact with the world.</a:t>
            </a:r>
          </a:p>
          <a:p>
            <a:pPr algn="just" fontAlgn="base">
              <a:buFont typeface="Arial" panose="020B0604020202020204" pitchFamily="34" charset="0"/>
              <a:buChar char="•"/>
            </a:pPr>
            <a:r>
              <a:rPr lang="en-US" sz="2400" b="1" i="0">
                <a:solidFill>
                  <a:srgbClr val="212121"/>
                </a:solidFill>
                <a:effectLst/>
                <a:latin typeface="Times New Roman" panose="02020603050405020304" pitchFamily="18" charset="0"/>
                <a:cs typeface="Times New Roman" panose="02020603050405020304" pitchFamily="18" charset="0"/>
              </a:rPr>
              <a:t>Thought</a:t>
            </a:r>
            <a:r>
              <a:rPr lang="en-US" sz="2400" b="0" i="0">
                <a:solidFill>
                  <a:srgbClr val="212121"/>
                </a:solidFill>
                <a:effectLst/>
                <a:latin typeface="Times New Roman" panose="02020603050405020304" pitchFamily="18" charset="0"/>
                <a:cs typeface="Times New Roman" panose="02020603050405020304" pitchFamily="18" charset="0"/>
              </a:rPr>
              <a:t>:</a:t>
            </a:r>
            <a:r>
              <a:rPr lang="en-US" sz="2400" b="1" i="0">
                <a:solidFill>
                  <a:srgbClr val="212121"/>
                </a:solidFill>
                <a:effectLst/>
                <a:latin typeface="Times New Roman" panose="02020603050405020304" pitchFamily="18" charset="0"/>
                <a:cs typeface="Times New Roman" panose="02020603050405020304" pitchFamily="18" charset="0"/>
              </a:rPr>
              <a:t> </a:t>
            </a:r>
            <a:r>
              <a:rPr lang="en-US" sz="2400" b="0" i="0">
                <a:solidFill>
                  <a:srgbClr val="212121"/>
                </a:solidFill>
                <a:effectLst/>
                <a:latin typeface="Times New Roman" panose="02020603050405020304" pitchFamily="18" charset="0"/>
                <a:cs typeface="Times New Roman" panose="02020603050405020304" pitchFamily="18" charset="0"/>
              </a:rPr>
              <a:t>Thought is an essential part of every cognitive process. It allows people to engage in </a:t>
            </a:r>
            <a:r>
              <a:rPr lang="en-US" sz="2400" b="0" i="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decision-making</a:t>
            </a:r>
            <a:r>
              <a:rPr lang="en-US" sz="2400" b="0" i="0">
                <a:solidFill>
                  <a:srgbClr val="212121"/>
                </a:solidFill>
                <a:effectLst/>
                <a:latin typeface="Times New Roman" panose="02020603050405020304" pitchFamily="18" charset="0"/>
                <a:cs typeface="Times New Roman" panose="02020603050405020304" pitchFamily="18" charset="0"/>
              </a:rPr>
              <a:t>, problem-solving, and higher reasoning.</a:t>
            </a:r>
          </a:p>
          <a:p>
            <a:endParaRPr lang="es-EC" dirty="0"/>
          </a:p>
        </p:txBody>
      </p:sp>
    </p:spTree>
    <p:extLst>
      <p:ext uri="{BB962C8B-B14F-4D97-AF65-F5344CB8AC3E}">
        <p14:creationId xmlns:p14="http://schemas.microsoft.com/office/powerpoint/2010/main" val="105539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8B776-4BEF-DC5A-D32C-46D761AFA3C2}"/>
              </a:ext>
            </a:extLst>
          </p:cNvPr>
          <p:cNvSpPr>
            <a:spLocks noGrp="1"/>
          </p:cNvSpPr>
          <p:nvPr>
            <p:ph type="title"/>
          </p:nvPr>
        </p:nvSpPr>
        <p:spPr/>
        <p:txBody>
          <a:bodyPr/>
          <a:lstStyle/>
          <a:p>
            <a:r>
              <a:rPr lang="es-EC" dirty="0" err="1"/>
              <a:t>Class</a:t>
            </a:r>
            <a:r>
              <a:rPr lang="es-EC" dirty="0"/>
              <a:t> </a:t>
            </a:r>
            <a:r>
              <a:rPr lang="es-EC" dirty="0" err="1"/>
              <a:t>Activity</a:t>
            </a:r>
            <a:endParaRPr lang="es-EC" dirty="0"/>
          </a:p>
        </p:txBody>
      </p:sp>
      <p:sp>
        <p:nvSpPr>
          <p:cNvPr id="3" name="Marcador de contenido 2">
            <a:extLst>
              <a:ext uri="{FF2B5EF4-FFF2-40B4-BE49-F238E27FC236}">
                <a16:creationId xmlns:a16="http://schemas.microsoft.com/office/drawing/2014/main" id="{A2B27C3E-350A-DD25-5FA8-16CEDC22E996}"/>
              </a:ext>
            </a:extLst>
          </p:cNvPr>
          <p:cNvSpPr>
            <a:spLocks noGrp="1"/>
          </p:cNvSpPr>
          <p:nvPr>
            <p:ph idx="1"/>
          </p:nvPr>
        </p:nvSpPr>
        <p:spPr/>
        <p:txBody>
          <a:bodyPr/>
          <a:lstStyle/>
          <a:p>
            <a:pPr marL="457200" indent="-457200">
              <a:buFont typeface="+mj-lt"/>
              <a:buAutoNum type="arabicPeriod"/>
            </a:pPr>
            <a:r>
              <a:rPr lang="es-EC" dirty="0" err="1"/>
              <a:t>Students</a:t>
            </a:r>
            <a:r>
              <a:rPr lang="es-EC" dirty="0"/>
              <a:t> </a:t>
            </a:r>
            <a:r>
              <a:rPr lang="es-EC" dirty="0" err="1"/>
              <a:t>take</a:t>
            </a:r>
            <a:r>
              <a:rPr lang="es-EC" dirty="0"/>
              <a:t> a </a:t>
            </a:r>
            <a:r>
              <a:rPr lang="es-EC" dirty="0" err="1"/>
              <a:t>comfortable</a:t>
            </a:r>
            <a:r>
              <a:rPr lang="es-EC" dirty="0"/>
              <a:t> position.</a:t>
            </a:r>
          </a:p>
          <a:p>
            <a:pPr marL="457200" indent="-457200">
              <a:buFont typeface="+mj-lt"/>
              <a:buAutoNum type="arabicPeriod"/>
            </a:pPr>
            <a:r>
              <a:rPr lang="es-EC" dirty="0" err="1"/>
              <a:t>Watch</a:t>
            </a:r>
            <a:r>
              <a:rPr lang="es-EC" dirty="0"/>
              <a:t> </a:t>
            </a:r>
            <a:r>
              <a:rPr lang="es-EC" dirty="0" err="1"/>
              <a:t>the</a:t>
            </a:r>
            <a:r>
              <a:rPr lang="es-EC" dirty="0"/>
              <a:t> </a:t>
            </a:r>
            <a:r>
              <a:rPr lang="es-EC" dirty="0" err="1"/>
              <a:t>pictures</a:t>
            </a:r>
            <a:r>
              <a:rPr lang="es-EC" dirty="0"/>
              <a:t> </a:t>
            </a:r>
            <a:r>
              <a:rPr lang="es-EC" dirty="0" err="1"/>
              <a:t>carefully</a:t>
            </a:r>
            <a:endParaRPr lang="es-EC" dirty="0"/>
          </a:p>
          <a:p>
            <a:pPr marL="457200" indent="-457200">
              <a:buFont typeface="+mj-lt"/>
              <a:buAutoNum type="arabicPeriod"/>
            </a:pPr>
            <a:r>
              <a:rPr lang="es-EC" dirty="0" err="1"/>
              <a:t>Close</a:t>
            </a:r>
            <a:r>
              <a:rPr lang="es-EC" dirty="0"/>
              <a:t> </a:t>
            </a:r>
            <a:r>
              <a:rPr lang="es-EC" dirty="0" err="1"/>
              <a:t>your</a:t>
            </a:r>
            <a:r>
              <a:rPr lang="es-EC" dirty="0"/>
              <a:t> </a:t>
            </a:r>
            <a:r>
              <a:rPr lang="es-EC" dirty="0" err="1"/>
              <a:t>eyes</a:t>
            </a:r>
            <a:endParaRPr lang="es-EC" dirty="0"/>
          </a:p>
          <a:p>
            <a:pPr marL="457200" indent="-457200">
              <a:buFont typeface="+mj-lt"/>
              <a:buAutoNum type="arabicPeriod"/>
            </a:pPr>
            <a:r>
              <a:rPr lang="es-EC" dirty="0" err="1"/>
              <a:t>Put</a:t>
            </a:r>
            <a:r>
              <a:rPr lang="es-EC" dirty="0"/>
              <a:t> in </a:t>
            </a:r>
            <a:r>
              <a:rPr lang="es-EC" dirty="0" err="1"/>
              <a:t>blank</a:t>
            </a:r>
            <a:r>
              <a:rPr lang="es-EC" dirty="0"/>
              <a:t> </a:t>
            </a:r>
            <a:r>
              <a:rPr lang="es-EC" dirty="0" err="1"/>
              <a:t>your</a:t>
            </a:r>
            <a:r>
              <a:rPr lang="es-EC" dirty="0"/>
              <a:t> </a:t>
            </a:r>
            <a:r>
              <a:rPr lang="es-EC" dirty="0" err="1"/>
              <a:t>mind</a:t>
            </a:r>
            <a:endParaRPr lang="es-EC" dirty="0"/>
          </a:p>
          <a:p>
            <a:pPr marL="457200" indent="-457200">
              <a:buFont typeface="+mj-lt"/>
              <a:buAutoNum type="arabicPeriod"/>
            </a:pPr>
            <a:r>
              <a:rPr lang="es-EC" dirty="0"/>
              <a:t>Listen </a:t>
            </a:r>
            <a:r>
              <a:rPr lang="es-EC" dirty="0" err="1"/>
              <a:t>the</a:t>
            </a:r>
            <a:r>
              <a:rPr lang="es-EC" dirty="0"/>
              <a:t> </a:t>
            </a:r>
            <a:r>
              <a:rPr lang="es-EC" dirty="0" err="1"/>
              <a:t>sounds</a:t>
            </a:r>
            <a:r>
              <a:rPr lang="es-EC" dirty="0"/>
              <a:t> </a:t>
            </a:r>
          </a:p>
          <a:p>
            <a:pPr marL="457200" indent="-457200">
              <a:buFont typeface="+mj-lt"/>
              <a:buAutoNum type="arabicPeriod"/>
            </a:pPr>
            <a:r>
              <a:rPr lang="es-EC" dirty="0"/>
              <a:t>Open </a:t>
            </a:r>
            <a:r>
              <a:rPr lang="es-EC" dirty="0" err="1"/>
              <a:t>your</a:t>
            </a:r>
            <a:r>
              <a:rPr lang="es-EC" dirty="0"/>
              <a:t> </a:t>
            </a:r>
            <a:r>
              <a:rPr lang="es-EC" dirty="0" err="1"/>
              <a:t>eyes</a:t>
            </a:r>
            <a:r>
              <a:rPr lang="es-EC" dirty="0"/>
              <a:t> and </a:t>
            </a:r>
            <a:r>
              <a:rPr lang="es-EC" dirty="0" err="1"/>
              <a:t>draw</a:t>
            </a:r>
            <a:r>
              <a:rPr lang="es-EC" dirty="0"/>
              <a:t> </a:t>
            </a:r>
            <a:r>
              <a:rPr lang="es-EC" dirty="0" err="1"/>
              <a:t>your</a:t>
            </a:r>
            <a:r>
              <a:rPr lang="es-EC" dirty="0"/>
              <a:t> </a:t>
            </a:r>
            <a:r>
              <a:rPr lang="es-EC" dirty="0" err="1"/>
              <a:t>thoughs</a:t>
            </a:r>
            <a:endParaRPr lang="es-EC" dirty="0"/>
          </a:p>
          <a:p>
            <a:pPr marL="457200" indent="-457200">
              <a:buFont typeface="+mj-lt"/>
              <a:buAutoNum type="arabicPeriod"/>
            </a:pPr>
            <a:r>
              <a:rPr lang="es-EC" dirty="0"/>
              <a:t>Show </a:t>
            </a:r>
            <a:r>
              <a:rPr lang="es-EC" dirty="0" err="1"/>
              <a:t>your</a:t>
            </a:r>
            <a:r>
              <a:rPr lang="es-EC" dirty="0"/>
              <a:t> </a:t>
            </a:r>
            <a:r>
              <a:rPr lang="es-EC" dirty="0" err="1"/>
              <a:t>draw</a:t>
            </a:r>
            <a:endParaRPr lang="es-EC"/>
          </a:p>
          <a:p>
            <a:pPr marL="457200" indent="-457200">
              <a:buFont typeface="+mj-lt"/>
              <a:buAutoNum type="arabicPeriod"/>
            </a:pPr>
            <a:r>
              <a:rPr lang="es-EC"/>
              <a:t>Explain</a:t>
            </a:r>
            <a:r>
              <a:rPr lang="es-EC" dirty="0"/>
              <a:t> </a:t>
            </a:r>
            <a:r>
              <a:rPr lang="es-EC" dirty="0" err="1"/>
              <a:t>to</a:t>
            </a:r>
            <a:r>
              <a:rPr lang="es-EC" dirty="0"/>
              <a:t> </a:t>
            </a:r>
            <a:r>
              <a:rPr lang="es-EC" dirty="0" err="1"/>
              <a:t>the</a:t>
            </a:r>
            <a:r>
              <a:rPr lang="es-EC" dirty="0"/>
              <a:t> </a:t>
            </a:r>
            <a:r>
              <a:rPr lang="es-EC" dirty="0" err="1"/>
              <a:t>hole</a:t>
            </a:r>
            <a:r>
              <a:rPr lang="es-EC" dirty="0"/>
              <a:t> </a:t>
            </a:r>
            <a:r>
              <a:rPr lang="es-EC" dirty="0" err="1"/>
              <a:t>class</a:t>
            </a:r>
            <a:r>
              <a:rPr lang="es-EC" dirty="0"/>
              <a:t> </a:t>
            </a:r>
            <a:r>
              <a:rPr lang="es-EC" dirty="0" err="1"/>
              <a:t>what</a:t>
            </a:r>
            <a:r>
              <a:rPr lang="es-EC" dirty="0"/>
              <a:t> do </a:t>
            </a:r>
            <a:r>
              <a:rPr lang="es-EC" dirty="0" err="1"/>
              <a:t>you</a:t>
            </a:r>
            <a:r>
              <a:rPr lang="es-EC" dirty="0"/>
              <a:t> </a:t>
            </a:r>
            <a:r>
              <a:rPr lang="es-EC" dirty="0" err="1"/>
              <a:t>feel</a:t>
            </a:r>
            <a:r>
              <a:rPr lang="es-EC" dirty="0"/>
              <a:t> </a:t>
            </a:r>
            <a:r>
              <a:rPr lang="es-EC" dirty="0" err="1"/>
              <a:t>about</a:t>
            </a:r>
            <a:r>
              <a:rPr lang="es-EC" dirty="0"/>
              <a:t>?</a:t>
            </a:r>
          </a:p>
          <a:p>
            <a:endParaRPr lang="es-EC" dirty="0"/>
          </a:p>
        </p:txBody>
      </p:sp>
    </p:spTree>
    <p:extLst>
      <p:ext uri="{BB962C8B-B14F-4D97-AF65-F5344CB8AC3E}">
        <p14:creationId xmlns:p14="http://schemas.microsoft.com/office/powerpoint/2010/main" val="3406002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2">
            <a:extLst>
              <a:ext uri="{FF2B5EF4-FFF2-40B4-BE49-F238E27FC236}">
                <a16:creationId xmlns:a16="http://schemas.microsoft.com/office/drawing/2014/main" id="{20E9A622-9996-4927-BBCD-AEE2687B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51DE3FC3-BAC1-4105-9620-4FB64EDCE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5902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n 6">
            <a:extLst>
              <a:ext uri="{FF2B5EF4-FFF2-40B4-BE49-F238E27FC236}">
                <a16:creationId xmlns:a16="http://schemas.microsoft.com/office/drawing/2014/main" id="{F2A93C11-9DEA-E907-F693-AE313834D019}"/>
              </a:ext>
            </a:extLst>
          </p:cNvPr>
          <p:cNvPicPr>
            <a:picLocks noChangeAspect="1"/>
          </p:cNvPicPr>
          <p:nvPr/>
        </p:nvPicPr>
        <p:blipFill>
          <a:blip r:embed="rId2"/>
          <a:stretch>
            <a:fillRect/>
          </a:stretch>
        </p:blipFill>
        <p:spPr>
          <a:xfrm>
            <a:off x="6203851" y="3624100"/>
            <a:ext cx="5718517" cy="3002221"/>
          </a:xfrm>
          <a:prstGeom prst="rect">
            <a:avLst/>
          </a:prstGeom>
        </p:spPr>
      </p:pic>
      <p:pic>
        <p:nvPicPr>
          <p:cNvPr id="8" name="Imagen 7">
            <a:extLst>
              <a:ext uri="{FF2B5EF4-FFF2-40B4-BE49-F238E27FC236}">
                <a16:creationId xmlns:a16="http://schemas.microsoft.com/office/drawing/2014/main" id="{AB887F12-7D7F-A3BB-C693-CFCFDF9821B2}"/>
              </a:ext>
            </a:extLst>
          </p:cNvPr>
          <p:cNvPicPr>
            <a:picLocks noChangeAspect="1"/>
          </p:cNvPicPr>
          <p:nvPr/>
        </p:nvPicPr>
        <p:blipFill>
          <a:blip r:embed="rId3"/>
          <a:stretch>
            <a:fillRect/>
          </a:stretch>
        </p:blipFill>
        <p:spPr>
          <a:xfrm>
            <a:off x="139393" y="516835"/>
            <a:ext cx="4717839" cy="2985224"/>
          </a:xfrm>
          <a:prstGeom prst="rect">
            <a:avLst/>
          </a:prstGeom>
        </p:spPr>
      </p:pic>
      <p:sp>
        <p:nvSpPr>
          <p:cNvPr id="2" name="Título 1">
            <a:extLst>
              <a:ext uri="{FF2B5EF4-FFF2-40B4-BE49-F238E27FC236}">
                <a16:creationId xmlns:a16="http://schemas.microsoft.com/office/drawing/2014/main" id="{48C3408D-7E33-ECA8-77C9-F26F5D5B3727}"/>
              </a:ext>
            </a:extLst>
          </p:cNvPr>
          <p:cNvSpPr>
            <a:spLocks noGrp="1"/>
          </p:cNvSpPr>
          <p:nvPr>
            <p:ph type="title"/>
          </p:nvPr>
        </p:nvSpPr>
        <p:spPr>
          <a:xfrm>
            <a:off x="492369" y="516835"/>
            <a:ext cx="3735502" cy="2321899"/>
          </a:xfrm>
        </p:spPr>
        <p:txBody>
          <a:bodyPr>
            <a:normAutofit/>
          </a:bodyPr>
          <a:lstStyle/>
          <a:p>
            <a:endParaRPr lang="es-EC" sz="3600" dirty="0">
              <a:solidFill>
                <a:srgbClr val="FFFFFF"/>
              </a:solidFill>
            </a:endParaRPr>
          </a:p>
        </p:txBody>
      </p:sp>
      <p:sp>
        <p:nvSpPr>
          <p:cNvPr id="10" name="Content Placeholder 9">
            <a:extLst>
              <a:ext uri="{FF2B5EF4-FFF2-40B4-BE49-F238E27FC236}">
                <a16:creationId xmlns:a16="http://schemas.microsoft.com/office/drawing/2014/main" id="{CC192312-4E4A-1B1F-AB85-990E3A141548}"/>
              </a:ext>
            </a:extLst>
          </p:cNvPr>
          <p:cNvSpPr>
            <a:spLocks noGrp="1"/>
          </p:cNvSpPr>
          <p:nvPr>
            <p:ph idx="1"/>
          </p:nvPr>
        </p:nvSpPr>
        <p:spPr>
          <a:xfrm>
            <a:off x="492371" y="2653800"/>
            <a:ext cx="3735500" cy="3335519"/>
          </a:xfrm>
        </p:spPr>
        <p:txBody>
          <a:bodyPr>
            <a:normAutofit/>
          </a:bodyPr>
          <a:lstStyle/>
          <a:p>
            <a:endParaRPr lang="en-US" sz="1500">
              <a:solidFill>
                <a:srgbClr val="FFFFFF"/>
              </a:solidFill>
            </a:endParaRPr>
          </a:p>
        </p:txBody>
      </p:sp>
      <p:sp>
        <p:nvSpPr>
          <p:cNvPr id="25" name="Rectangle 16">
            <a:extLst>
              <a:ext uri="{FF2B5EF4-FFF2-40B4-BE49-F238E27FC236}">
                <a16:creationId xmlns:a16="http://schemas.microsoft.com/office/drawing/2014/main" id="{CEF02B21-6D04-4A6A-B03E-CF7642D59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679"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Imagen 5">
            <a:extLst>
              <a:ext uri="{FF2B5EF4-FFF2-40B4-BE49-F238E27FC236}">
                <a16:creationId xmlns:a16="http://schemas.microsoft.com/office/drawing/2014/main" id="{2F0AFEBC-BFE0-973A-3594-B33D1AFA6ABE}"/>
              </a:ext>
            </a:extLst>
          </p:cNvPr>
          <p:cNvPicPr>
            <a:picLocks noChangeAspect="1"/>
          </p:cNvPicPr>
          <p:nvPr/>
        </p:nvPicPr>
        <p:blipFill rotWithShape="1">
          <a:blip r:embed="rId4"/>
          <a:srcRect l="24243" r="4077"/>
          <a:stretch/>
        </p:blipFill>
        <p:spPr>
          <a:xfrm>
            <a:off x="4812161" y="-2655"/>
            <a:ext cx="3606643" cy="3358597"/>
          </a:xfrm>
          <a:prstGeom prst="rect">
            <a:avLst/>
          </a:prstGeom>
        </p:spPr>
      </p:pic>
      <p:sp>
        <p:nvSpPr>
          <p:cNvPr id="26" name="Rectangle 18">
            <a:extLst>
              <a:ext uri="{FF2B5EF4-FFF2-40B4-BE49-F238E27FC236}">
                <a16:creationId xmlns:a16="http://schemas.microsoft.com/office/drawing/2014/main" id="{97E39010-823C-439A-B438-FEEDF5490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6279" y="0"/>
            <a:ext cx="3610035" cy="3355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6DFF5F05-C4EF-EF64-8DB0-C701C5CC60F2}"/>
              </a:ext>
            </a:extLst>
          </p:cNvPr>
          <p:cNvPicPr>
            <a:picLocks noChangeAspect="1"/>
          </p:cNvPicPr>
          <p:nvPr/>
        </p:nvPicPr>
        <p:blipFill rotWithShape="1">
          <a:blip r:embed="rId5"/>
          <a:srcRect l="15939" r="15486" b="4"/>
          <a:stretch/>
        </p:blipFill>
        <p:spPr>
          <a:xfrm>
            <a:off x="8576279" y="10"/>
            <a:ext cx="3610035" cy="3355932"/>
          </a:xfrm>
          <a:prstGeom prst="rect">
            <a:avLst/>
          </a:prstGeom>
        </p:spPr>
      </p:pic>
      <p:pic>
        <p:nvPicPr>
          <p:cNvPr id="5" name="Imagen 4">
            <a:extLst>
              <a:ext uri="{FF2B5EF4-FFF2-40B4-BE49-F238E27FC236}">
                <a16:creationId xmlns:a16="http://schemas.microsoft.com/office/drawing/2014/main" id="{734FC5FD-CF31-7854-7FBC-C3ABA8AEFAEC}"/>
              </a:ext>
            </a:extLst>
          </p:cNvPr>
          <p:cNvPicPr>
            <a:picLocks noChangeAspect="1"/>
          </p:cNvPicPr>
          <p:nvPr/>
        </p:nvPicPr>
        <p:blipFill rotWithShape="1">
          <a:blip r:embed="rId6"/>
          <a:srcRect t="13014" r="-2" b="18607"/>
          <a:stretch/>
        </p:blipFill>
        <p:spPr>
          <a:xfrm>
            <a:off x="232763" y="3624099"/>
            <a:ext cx="5860394" cy="3002221"/>
          </a:xfrm>
          <a:prstGeom prst="rect">
            <a:avLst/>
          </a:prstGeom>
        </p:spPr>
      </p:pic>
    </p:spTree>
    <p:extLst>
      <p:ext uri="{BB962C8B-B14F-4D97-AF65-F5344CB8AC3E}">
        <p14:creationId xmlns:p14="http://schemas.microsoft.com/office/powerpoint/2010/main" val="211961946"/>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63</TotalTime>
  <Words>323</Words>
  <Application>Microsoft Office PowerPoint</Application>
  <PresentationFormat>Panorámica</PresentationFormat>
  <Paragraphs>28</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Times New Roman</vt:lpstr>
      <vt:lpstr>Retrospección</vt:lpstr>
      <vt:lpstr>Cognitive Categories of Language</vt:lpstr>
      <vt:lpstr>What are cognitive language categories? </vt:lpstr>
      <vt:lpstr>What Is Cognition?</vt:lpstr>
      <vt:lpstr>Types of Cognitive Processes</vt:lpstr>
      <vt:lpstr>Presentación de PowerPoint</vt:lpstr>
      <vt:lpstr>Class Activity</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Categories of Language</dc:title>
  <dc:creator>Monica Noemi Cadena Figueroa</dc:creator>
  <cp:lastModifiedBy>Monica Noemi Cadena Figueroa</cp:lastModifiedBy>
  <cp:revision>2</cp:revision>
  <dcterms:created xsi:type="dcterms:W3CDTF">2022-06-08T04:02:37Z</dcterms:created>
  <dcterms:modified xsi:type="dcterms:W3CDTF">2022-06-08T05:15:34Z</dcterms:modified>
</cp:coreProperties>
</file>