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4630400" cy="8229600"/>
  <p:notesSz cx="8229600" cy="14630400"/>
  <p:embeddedFontLst>
    <p:embeddedFont>
      <p:font typeface="Sora Light" panose="020B0604020202020204" charset="0"/>
      <p:regular r:id="rId13"/>
    </p:embeddedFont>
    <p:embeddedFont>
      <p:font typeface="Sora Semi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0"/>
  </p:normalViewPr>
  <p:slideViewPr>
    <p:cSldViewPr snapToGrid="0" snapToObjects="1">
      <p:cViewPr varScale="1">
        <p:scale>
          <a:sx n="35" d="100"/>
          <a:sy n="35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8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71950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Niveles de Organización y Procesos Vitales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469844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Esta presentación explorará la organización jerárquica de la vida. Desde los átomos hasta la biosfera, obtendrás una visión general. Comprender estos niveles es crucial para la biología.</a:t>
            </a:r>
            <a:endParaRPr lang="en-US" sz="1700" dirty="0"/>
          </a:p>
        </p:txBody>
      </p:sp>
      <p:pic>
        <p:nvPicPr>
          <p:cNvPr id="5" name="Picture 2" descr="Admisión Unach">
            <a:extLst>
              <a:ext uri="{FF2B5EF4-FFF2-40B4-BE49-F238E27FC236}">
                <a16:creationId xmlns:a16="http://schemas.microsoft.com/office/drawing/2014/main" id="{82BD530B-57DF-1D97-E7B4-C9CA5A0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835110"/>
            <a:ext cx="977110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Biosfera: Interconexión de la Vida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774" y="2981087"/>
            <a:ext cx="2163723" cy="7893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84176" y="3271242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35072" y="3197662"/>
            <a:ext cx="120884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Biosfera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72551" y="3782258"/>
            <a:ext cx="8645485" cy="15240"/>
          </a:xfrm>
          <a:prstGeom prst="roundRect">
            <a:avLst>
              <a:gd name="adj" fmla="val 597101"/>
            </a:avLst>
          </a:prstGeom>
          <a:solidFill>
            <a:srgbClr val="DFB8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72" y="3824526"/>
            <a:ext cx="4327446" cy="7893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84295" y="4028837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6416993" y="4041100"/>
            <a:ext cx="184082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Ecosistemas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54472" y="4625697"/>
            <a:ext cx="7563564" cy="15240"/>
          </a:xfrm>
          <a:prstGeom prst="roundRect">
            <a:avLst>
              <a:gd name="adj" fmla="val 597101"/>
            </a:avLst>
          </a:prstGeom>
          <a:solidFill>
            <a:srgbClr val="DFB8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" y="4667964"/>
            <a:ext cx="6491288" cy="7893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84295" y="4872276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3" name="Text 8"/>
          <p:cNvSpPr/>
          <p:nvPr/>
        </p:nvSpPr>
        <p:spPr>
          <a:xfrm>
            <a:off x="7498913" y="4884539"/>
            <a:ext cx="108513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Biomas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58309" y="5701070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biosfera incluye todos los ecosistemas de la Tierra y sus interacciones. Se extiende desde las profundidades marinas hasta la atmósfera superior. Nuestras acciones tienen un gran impacto en ella.</a:t>
            </a:r>
            <a:endParaRPr lang="en-US" sz="1700" dirty="0"/>
          </a:p>
        </p:txBody>
      </p:sp>
      <p:pic>
        <p:nvPicPr>
          <p:cNvPr id="15" name="Picture 2" descr="Admisión Unach">
            <a:extLst>
              <a:ext uri="{FF2B5EF4-FFF2-40B4-BE49-F238E27FC236}">
                <a16:creationId xmlns:a16="http://schemas.microsoft.com/office/drawing/2014/main" id="{FEB5EFBA-52DF-2965-1369-670DB08A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15145"/>
            <a:ext cx="1217283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Químico: Los Componentes Básicos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758309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Átomos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942159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Componentes clave como carbono, hidrógeno, oxígeno y nitrógeno forman la base. Son cruciales para las estructuras complejas.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33693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Moléculas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587139" y="3942159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Incluyen carbohidratos (glucosa), lípidos (triglicéridos), proteínas (enzimas) y ácidos nucleicos (ADN).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5420916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cuerpo humano está compuesto principalmente de oxígeno (65%), carbono (18%) e hidrógeno (10%). Los enlaces químicos mantienen la estructura molecular.</a:t>
            </a:r>
            <a:endParaRPr lang="en-US" sz="1700" dirty="0"/>
          </a:p>
        </p:txBody>
      </p:sp>
      <p:pic>
        <p:nvPicPr>
          <p:cNvPr id="8" name="Picture 2" descr="Admisión Unach">
            <a:extLst>
              <a:ext uri="{FF2B5EF4-FFF2-40B4-BE49-F238E27FC236}">
                <a16:creationId xmlns:a16="http://schemas.microsoft.com/office/drawing/2014/main" id="{E8029937-55D9-5BB5-2208-7432E92E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783" y="584359"/>
            <a:ext cx="7656433" cy="139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Celular: La Unidad Fundamental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43783" y="2301121"/>
            <a:ext cx="3722013" cy="2617589"/>
          </a:xfrm>
          <a:prstGeom prst="roundRect">
            <a:avLst>
              <a:gd name="adj" fmla="val 341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3930" y="2521268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Células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63930" y="2998351"/>
            <a:ext cx="3281720" cy="1700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Unidades básicas de la vida, como neuronas, células musculares y células epiteliales. Cada una tiene su función.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323" y="2301121"/>
            <a:ext cx="3722013" cy="2617589"/>
          </a:xfrm>
          <a:prstGeom prst="roundRect">
            <a:avLst>
              <a:gd name="adj" fmla="val 3410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898469" y="2521268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Orgánulos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98469" y="2998351"/>
            <a:ext cx="3281720" cy="1700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Núcleo, mitocondrias, retículo endoplasmático y ribosomas realizan tareas específicas. Son vitales para la función celular.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3783" y="5131237"/>
            <a:ext cx="7656433" cy="1597462"/>
          </a:xfrm>
          <a:prstGeom prst="roundRect">
            <a:avLst>
              <a:gd name="adj" fmla="val 5588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63930" y="5351383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Procesos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63930" y="5828467"/>
            <a:ext cx="7216140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Respiración celular (ATP), síntesis de proteínas y transporte de sustancias aseguran la supervivencia.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43783" y="6967776"/>
            <a:ext cx="7656433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 cuerpo humano adulto tiene aproximadamente 37 billones de células. Cada una contribuye al funcionamiento general.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780336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Tisular: La Cooperación Celular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53067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48726" y="260508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Tejidos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948726" y="3091220"/>
            <a:ext cx="2974300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Grupos de células similares que trabajan juntas. Realizan funciones específicas en el cuerpo.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93774" y="253067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897791" y="260508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Tipos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0897791" y="3091220"/>
            <a:ext cx="2974300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Epitelial, conectivo, muscular y nervioso son los principales tipos de tejidos. Cada uno es especializado.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25803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948726" y="533245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Ejemplos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948726" y="5818584"/>
            <a:ext cx="69233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Epitelio escamoso (piel), tejido óseo, músculo liso (intestinos) y nervios son ejemplos clave.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244709" y="6755725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tejido epitelial se regenera cada 27 días, demostrando la renovación constante del cuerpo.</a:t>
            </a:r>
            <a:endParaRPr lang="en-US" sz="1700" dirty="0"/>
          </a:p>
        </p:txBody>
      </p:sp>
      <p:pic>
        <p:nvPicPr>
          <p:cNvPr id="14" name="Picture 2" descr="Admisión Unach">
            <a:extLst>
              <a:ext uri="{FF2B5EF4-FFF2-40B4-BE49-F238E27FC236}">
                <a16:creationId xmlns:a16="http://schemas.microsoft.com/office/drawing/2014/main" id="{86789262-5B00-6BD9-418A-9C480E85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614" y="566261"/>
            <a:ext cx="7704773" cy="1352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de Órganos: La Especialización Funcional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4" y="2263378"/>
            <a:ext cx="513993" cy="51399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39108" y="2349460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Corazón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439108" y="2810947"/>
            <a:ext cx="6985278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Bombea la sangre, vital para la circulación y el transporte de oxígeno.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14" y="3915966"/>
            <a:ext cx="513993" cy="51399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39108" y="4002048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Pulmones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439108" y="4463534"/>
            <a:ext cx="6985278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Intercambian gases, permitiendo la absorción de oxígeno y la eliminación de CO2.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14" y="5568553"/>
            <a:ext cx="513993" cy="5139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39108" y="5654635"/>
            <a:ext cx="2705457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Estómago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439108" y="6116122"/>
            <a:ext cx="6985278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Realiza la digestión, descomponiendo los alimentos para la absorción de nutrientes.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19614" y="7005280"/>
            <a:ext cx="7704773" cy="65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corazón bombea aproximadamente 7,500 litros de sangre al día, un testimonio de su arduo trabajo.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2204" y="710565"/>
            <a:ext cx="7712392" cy="134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de Sistemas: La Integración Funcional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04" y="2362914"/>
            <a:ext cx="1022628" cy="15222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1537" y="2567345"/>
            <a:ext cx="2691289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Nervioso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531537" y="3026331"/>
            <a:ext cx="6383060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Control y comunicación rápidos a través de impulsos eléctricos.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204" y="3885128"/>
            <a:ext cx="1022628" cy="12271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1537" y="4089559"/>
            <a:ext cx="2691289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Endocrino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7531537" y="4548545"/>
            <a:ext cx="6383060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Comunicación hormonal, regulando procesos a largo plazo.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204" y="5112306"/>
            <a:ext cx="1022628" cy="15222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1537" y="5316736"/>
            <a:ext cx="2691289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Interconexión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7531537" y="5775722"/>
            <a:ext cx="6383060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Los sistemas trabajan juntos para mantener la homeostasis y la estabilidad.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202204" y="6864548"/>
            <a:ext cx="7712392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sistema nervioso transmite señales a velocidades de hasta 120 metros por segundo. Es un sistema de comunicación ultrarrápido.</a:t>
            </a:r>
            <a:endParaRPr lang="en-US" sz="1600" dirty="0"/>
          </a:p>
        </p:txBody>
      </p:sp>
      <p:pic>
        <p:nvPicPr>
          <p:cNvPr id="14" name="Picture 2" descr="Admisión Unach">
            <a:extLst>
              <a:ext uri="{FF2B5EF4-FFF2-40B4-BE49-F238E27FC236}">
                <a16:creationId xmlns:a16="http://schemas.microsoft.com/office/drawing/2014/main" id="{CC3F563E-2C23-D8C0-8EED-66551FA9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384" y="7243565"/>
            <a:ext cx="1634668" cy="9452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51667"/>
            <a:ext cx="1259693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Nivel de Organismo: El Individuo Completo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44635" y="257401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Metabolismo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060144"/>
            <a:ext cx="393704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Procesos químicos para obtener energía y mantener la vida.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097643"/>
            <a:ext cx="4589740" cy="45897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9290" y="2875538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9934932" y="257401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Reproducción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9934932" y="3060144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Creación de nuevos individuos para la continuación de la especie.</a:t>
            </a:r>
            <a:endParaRPr lang="en-US" sz="1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70" y="2097643"/>
            <a:ext cx="4589740" cy="45897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67308" y="3266182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9934932" y="50313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Crecimiento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9934932" y="5517475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Aumento de tamaño y complejidad a lo largo del tiempo.</a:t>
            </a:r>
            <a:endParaRPr lang="en-US" sz="17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097643"/>
            <a:ext cx="4589740" cy="45897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76664" y="5504200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3</a:t>
            </a:r>
            <a:endParaRPr lang="en-US" sz="2550" dirty="0"/>
          </a:p>
        </p:txBody>
      </p:sp>
      <p:sp>
        <p:nvSpPr>
          <p:cNvPr id="15" name="Text 10"/>
          <p:cNvSpPr/>
          <p:nvPr/>
        </p:nvSpPr>
        <p:spPr>
          <a:xfrm>
            <a:off x="1844635" y="50313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Homeostasis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8309" y="5517475"/>
            <a:ext cx="393704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Mantenimiento de un ambiente interno estable.</a:t>
            </a:r>
            <a:endParaRPr lang="en-US" sz="17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70" y="2097643"/>
            <a:ext cx="4589740" cy="45897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646" y="5113556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4</a:t>
            </a:r>
            <a:endParaRPr lang="en-US" sz="2550" dirty="0"/>
          </a:p>
        </p:txBody>
      </p:sp>
      <p:sp>
        <p:nvSpPr>
          <p:cNvPr id="19" name="Text 13"/>
          <p:cNvSpPr/>
          <p:nvPr/>
        </p:nvSpPr>
        <p:spPr>
          <a:xfrm>
            <a:off x="758309" y="6931104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El metabolismo basal representa del 60 al 75% del gasto energético diario total. Es esencial para las funciones básicas.</a:t>
            </a:r>
            <a:endParaRPr lang="en-US" sz="1700" dirty="0"/>
          </a:p>
        </p:txBody>
      </p:sp>
      <p:pic>
        <p:nvPicPr>
          <p:cNvPr id="20" name="Picture 2" descr="Admisión Unach">
            <a:extLst>
              <a:ext uri="{FF2B5EF4-FFF2-40B4-BE49-F238E27FC236}">
                <a16:creationId xmlns:a16="http://schemas.microsoft.com/office/drawing/2014/main" id="{66BB874A-0F40-DE75-3C39-84E43E2B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612" y="7277814"/>
            <a:ext cx="1575440" cy="91101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D51F8-F741-47EE-FAD7-899B88B99F1D}"/>
              </a:ext>
            </a:extLst>
          </p:cNvPr>
          <p:cNvSpPr/>
          <p:nvPr/>
        </p:nvSpPr>
        <p:spPr>
          <a:xfrm>
            <a:off x="1735810" y="2071477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METABOLISMO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1F2D8-41BC-C4FB-268D-1FD8946AA58A}"/>
              </a:ext>
            </a:extLst>
          </p:cNvPr>
          <p:cNvSpPr/>
          <p:nvPr/>
        </p:nvSpPr>
        <p:spPr>
          <a:xfrm>
            <a:off x="2071606" y="2758569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RESPUESTA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18CBD-6E0E-A902-EB9D-83B1C065E5F6}"/>
              </a:ext>
            </a:extLst>
          </p:cNvPr>
          <p:cNvSpPr/>
          <p:nvPr/>
        </p:nvSpPr>
        <p:spPr>
          <a:xfrm>
            <a:off x="2539139" y="3445661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MOVIMIENTO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51E7A-3D01-73E3-D646-250B3693B475}"/>
              </a:ext>
            </a:extLst>
          </p:cNvPr>
          <p:cNvSpPr/>
          <p:nvPr/>
        </p:nvSpPr>
        <p:spPr>
          <a:xfrm>
            <a:off x="3257227" y="4202753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CRECIMIENTO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56449-18FF-9C61-04A0-DAF02FBCC8F4}"/>
              </a:ext>
            </a:extLst>
          </p:cNvPr>
          <p:cNvSpPr/>
          <p:nvPr/>
        </p:nvSpPr>
        <p:spPr>
          <a:xfrm>
            <a:off x="4442848" y="2071477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Es la suma de procesos químicos </a:t>
            </a:r>
          </a:p>
          <a:p>
            <a:pPr algn="ctr"/>
            <a:r>
              <a:rPr lang="es-EC" sz="1600" dirty="0"/>
              <a:t>Anabolismo y Catabolismo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6B231-2E1B-633C-F888-EA087A771A58}"/>
              </a:ext>
            </a:extLst>
          </p:cNvPr>
          <p:cNvSpPr/>
          <p:nvPr/>
        </p:nvSpPr>
        <p:spPr>
          <a:xfrm>
            <a:off x="4799309" y="2758569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Es la capacidad del cuerpo de detectar cambios y responder ante ellos.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BF877-C443-262F-35B5-4DABF79C3F6B}"/>
              </a:ext>
            </a:extLst>
          </p:cNvPr>
          <p:cNvSpPr/>
          <p:nvPr/>
        </p:nvSpPr>
        <p:spPr>
          <a:xfrm>
            <a:off x="5387329" y="3445661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Incluye los movimientos de todo el cuerpo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BB9EA-66F1-7063-3F38-1053ABDB692D}"/>
              </a:ext>
            </a:extLst>
          </p:cNvPr>
          <p:cNvSpPr/>
          <p:nvPr/>
        </p:nvSpPr>
        <p:spPr>
          <a:xfrm>
            <a:off x="6103994" y="4202753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Aumento en el tamaño corporal como resultado del aumento del tamaño de las células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1C780-3A1B-A37D-8055-A5A2543A2ED8}"/>
              </a:ext>
            </a:extLst>
          </p:cNvPr>
          <p:cNvSpPr/>
          <p:nvPr/>
        </p:nvSpPr>
        <p:spPr>
          <a:xfrm>
            <a:off x="3720854" y="4865993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DIFERENCIACIÓN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FEE49-7562-96D4-A6CA-BA8A125F4538}"/>
              </a:ext>
            </a:extLst>
          </p:cNvPr>
          <p:cNvSpPr/>
          <p:nvPr/>
        </p:nvSpPr>
        <p:spPr>
          <a:xfrm>
            <a:off x="6446444" y="4865993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Es la transformación de una célula no especializada en una especializada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44AC6-AF94-1C59-B1F5-AC1C6CAFCA2A}"/>
              </a:ext>
            </a:extLst>
          </p:cNvPr>
          <p:cNvSpPr/>
          <p:nvPr/>
        </p:nvSpPr>
        <p:spPr>
          <a:xfrm>
            <a:off x="4075202" y="5623085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REPRODUCCIÓN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06CBE-2CD1-D0E3-F9EE-7B2852A3DEF3}"/>
              </a:ext>
            </a:extLst>
          </p:cNvPr>
          <p:cNvSpPr/>
          <p:nvPr/>
        </p:nvSpPr>
        <p:spPr>
          <a:xfrm>
            <a:off x="6598844" y="5529233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Formación de células nuevas para el crecimiento, reparación o reemplazo tisular, o la formación de un nuevo individuo.</a:t>
            </a:r>
          </a:p>
        </p:txBody>
      </p:sp>
      <p:pic>
        <p:nvPicPr>
          <p:cNvPr id="14" name="Picture 2" descr="Admisión Unach">
            <a:extLst>
              <a:ext uri="{FF2B5EF4-FFF2-40B4-BE49-F238E27FC236}">
                <a16:creationId xmlns:a16="http://schemas.microsoft.com/office/drawing/2014/main" id="{5E959EEA-64AC-BAAF-CB33-53421574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D07686-F977-A868-19C7-51F84316E776}"/>
              </a:ext>
            </a:extLst>
          </p:cNvPr>
          <p:cNvSpPr/>
          <p:nvPr/>
        </p:nvSpPr>
        <p:spPr>
          <a:xfrm>
            <a:off x="4442848" y="6380177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RESPIRACIÓN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C9BE9-DA64-0D61-0E37-DC15C05BED80}"/>
              </a:ext>
            </a:extLst>
          </p:cNvPr>
          <p:cNvSpPr/>
          <p:nvPr/>
        </p:nvSpPr>
        <p:spPr>
          <a:xfrm>
            <a:off x="1303327" y="1408237"/>
            <a:ext cx="237124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NUTRICIÓN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199A4-39C9-D416-4E7D-BB1C53417165}"/>
              </a:ext>
            </a:extLst>
          </p:cNvPr>
          <p:cNvSpPr/>
          <p:nvPr/>
        </p:nvSpPr>
        <p:spPr>
          <a:xfrm>
            <a:off x="4107052" y="1366814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Proceso por el cual los seres vivos obtienen y utilizan nutrientes necesarios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03D1FD-7665-980F-C93B-BFA90B43B6D0}"/>
              </a:ext>
            </a:extLst>
          </p:cNvPr>
          <p:cNvSpPr/>
          <p:nvPr/>
        </p:nvSpPr>
        <p:spPr>
          <a:xfrm>
            <a:off x="7211878" y="6361241"/>
            <a:ext cx="7418522" cy="387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Proceso por el cual los seres vivos intercambian gases con el medio ambiente. </a:t>
            </a:r>
          </a:p>
          <a:p>
            <a:pPr algn="ctr"/>
            <a:r>
              <a:rPr lang="es-EC" sz="1600" dirty="0"/>
              <a:t>Esencial para la producción de energía</a:t>
            </a:r>
          </a:p>
        </p:txBody>
      </p:sp>
    </p:spTree>
    <p:extLst>
      <p:ext uri="{BB962C8B-B14F-4D97-AF65-F5344CB8AC3E}">
        <p14:creationId xmlns:p14="http://schemas.microsoft.com/office/powerpoint/2010/main" val="274783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6402" y="578644"/>
            <a:ext cx="88139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Homeostasis: El Equilibrio Vital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36402" y="1691521"/>
            <a:ext cx="13157597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 la capacidad del cuerpo para mantener un ambiente interno estable. Es esencial para la supervivencia de todo organismo. La regulación continua asegura el bienestar.</a:t>
            </a:r>
            <a:endParaRPr lang="en-US" sz="1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2" y="2601397"/>
            <a:ext cx="1052036" cy="126253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04073" y="2811780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Estabilidad Interna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2104073" y="3283982"/>
            <a:ext cx="117899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Mantiene condiciones constantes.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02" y="3863935"/>
            <a:ext cx="1052036" cy="126253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04073" y="4074319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Regulación Activa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104073" y="4546521"/>
            <a:ext cx="117899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Compensa cambios externos.</a:t>
            </a:r>
            <a:endParaRPr lang="en-US" sz="16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02" y="5126474"/>
            <a:ext cx="1052036" cy="126253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104073" y="5336858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Retroalimentación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2104073" y="5809059"/>
            <a:ext cx="117899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Mecanismos de control cruciales.</a:t>
            </a:r>
            <a:endParaRPr lang="en-US" sz="16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02" y="6389013"/>
            <a:ext cx="1052036" cy="126253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04073" y="6599396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Vital para la Vida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2104073" y="7071598"/>
            <a:ext cx="117899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Asegura el funcionamiento óptimo.</a:t>
            </a:r>
            <a:endParaRPr lang="en-US" sz="1650" dirty="0"/>
          </a:p>
        </p:txBody>
      </p:sp>
      <p:pic>
        <p:nvPicPr>
          <p:cNvPr id="16" name="Picture 2" descr="Admisión Unach">
            <a:extLst>
              <a:ext uri="{FF2B5EF4-FFF2-40B4-BE49-F238E27FC236}">
                <a16:creationId xmlns:a16="http://schemas.microsoft.com/office/drawing/2014/main" id="{126CD2EC-79C4-C5B8-EE81-82A9AFAA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710</Words>
  <Application>Microsoft Office PowerPoint</Application>
  <PresentationFormat>Custom</PresentationFormat>
  <Paragraphs>99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Sora Light</vt:lpstr>
      <vt:lpstr>Sora Semi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Vane Carvajal</cp:lastModifiedBy>
  <cp:revision>2</cp:revision>
  <dcterms:created xsi:type="dcterms:W3CDTF">2025-05-26T17:49:12Z</dcterms:created>
  <dcterms:modified xsi:type="dcterms:W3CDTF">2025-05-30T01:46:06Z</dcterms:modified>
</cp:coreProperties>
</file>