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</p:sldIdLst>
  <p:sldSz cx="12192000" cy="6858000"/>
  <p:notesSz cx="12192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34538" y="631316"/>
            <a:ext cx="612292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805176" y="0"/>
            <a:ext cx="6617716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7713" y="631316"/>
            <a:ext cx="611657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75205"/>
            <a:ext cx="10358120" cy="4327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actoquimico.com/htm/Articulos/QuimicaClinica/QuimicaC3Analisis.htm" TargetMode="External"/><Relationship Id="rId2" Type="http://schemas.openxmlformats.org/officeDocument/2006/relationships/hyperlink" Target="http://www.binasss.sa.cr/revistas/rccm/v15n3-4/art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dsol.co/informacion/meditor/fc3b3rmula-de-friedewald.pdf" TargetMode="External"/><Relationship Id="rId5" Type="http://schemas.openxmlformats.org/officeDocument/2006/relationships/hyperlink" Target="http://www.scielo.org.pe/scielo.php?pid=S1018-130X1996000300005&amp;script=sci_arttext" TargetMode="External"/><Relationship Id="rId4" Type="http://schemas.openxmlformats.org/officeDocument/2006/relationships/hyperlink" Target="http://www.medigraphic.com/pdfs/patol/pt-2007/pt073c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digital.unal.edu.co/6156/1/evaluaciontasafiltracionglomerular2012.pdf" TargetMode="External"/><Relationship Id="rId2" Type="http://schemas.openxmlformats.org/officeDocument/2006/relationships/hyperlink" Target="http://www.scielo.org.ar/scielo.php?script=sci_arttext&amp;pid=S0025-7680200700020000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3657600"/>
            <a:ext cx="83210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/>
              <a:t>Fórmula de</a:t>
            </a:r>
            <a:r>
              <a:rPr sz="6000" spc="-45" dirty="0"/>
              <a:t> </a:t>
            </a:r>
            <a:r>
              <a:rPr sz="6000" spc="-5" dirty="0"/>
              <a:t>Friedewald</a:t>
            </a:r>
            <a:endParaRPr sz="600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2B2C866-5D80-460E-81D4-3347581E0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874972"/>
              </p:ext>
            </p:extLst>
          </p:nvPr>
        </p:nvGraphicFramePr>
        <p:xfrm>
          <a:off x="2667000" y="838200"/>
          <a:ext cx="7696200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3506">
                  <a:extLst>
                    <a:ext uri="{9D8B030D-6E8A-4147-A177-3AD203B41FA5}">
                      <a16:colId xmlns:a16="http://schemas.microsoft.com/office/drawing/2014/main" val="3764383534"/>
                    </a:ext>
                  </a:extLst>
                </a:gridCol>
                <a:gridCol w="5832694">
                  <a:extLst>
                    <a:ext uri="{9D8B030D-6E8A-4147-A177-3AD203B41FA5}">
                      <a16:colId xmlns:a16="http://schemas.microsoft.com/office/drawing/2014/main" val="1673666447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C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2000" dirty="0">
                          <a:effectLst/>
                        </a:rPr>
                        <a:t>UNIVERSIDAD NACIONAL DE CHIMBORAZO</a:t>
                      </a:r>
                      <a:endParaRPr lang="es-EC" sz="2000" dirty="0">
                        <a:effectLst/>
                      </a:endParaRP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2000" dirty="0">
                          <a:effectLst/>
                        </a:rPr>
                        <a:t>FACULTAD DE CIENCIAS DE LA SALUD</a:t>
                      </a:r>
                      <a:endParaRPr lang="es-EC" sz="2000" dirty="0">
                        <a:effectLst/>
                      </a:endParaRP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2000" dirty="0">
                          <a:effectLst/>
                        </a:rPr>
                        <a:t>CARRERA DE MEDICINA</a:t>
                      </a:r>
                      <a:endParaRPr lang="es-EC" sz="2000" dirty="0">
                        <a:effectLst/>
                      </a:endParaRP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2000" dirty="0">
                          <a:effectLst/>
                        </a:rPr>
                        <a:t>BIOQUÍMICA II</a:t>
                      </a:r>
                      <a:endParaRPr lang="es-EC" sz="2000" dirty="0">
                        <a:effectLst/>
                      </a:endParaRPr>
                    </a:p>
                    <a:p>
                      <a:pPr algn="ctr"/>
                      <a:r>
                        <a:rPr lang="es-ES" sz="2000" dirty="0">
                          <a:effectLst/>
                        </a:rPr>
                        <a:t>UNIDAD II: METABOLISMO DE CARBOHIDRATOS Y LÍPIDOS</a:t>
                      </a:r>
                      <a:endParaRPr lang="es-EC" sz="2000" dirty="0">
                        <a:effectLst/>
                      </a:endParaRPr>
                    </a:p>
                    <a:p>
                      <a:pPr algn="ctr"/>
                      <a:r>
                        <a:rPr lang="es-ES" sz="2000" dirty="0">
                          <a:effectLst/>
                        </a:rPr>
                        <a:t>Unidad No. 2</a:t>
                      </a:r>
                      <a:endParaRPr lang="es-EC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37158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F6AD253D-224B-4BA6-BFBC-0EA2195A7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90650"/>
            <a:ext cx="7905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394" y="2877388"/>
            <a:ext cx="83629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Arial"/>
                <a:cs typeface="Arial"/>
              </a:rPr>
              <a:t>LDLc </a:t>
            </a:r>
            <a:r>
              <a:rPr sz="4400" dirty="0">
                <a:latin typeface="Arial"/>
                <a:cs typeface="Arial"/>
              </a:rPr>
              <a:t>= CT - </a:t>
            </a:r>
            <a:r>
              <a:rPr sz="4400" spc="-5" dirty="0">
                <a:latin typeface="Arial"/>
                <a:cs typeface="Arial"/>
              </a:rPr>
              <a:t>(HDLc </a:t>
            </a:r>
            <a:r>
              <a:rPr sz="4400" dirty="0">
                <a:latin typeface="Arial"/>
                <a:cs typeface="Arial"/>
              </a:rPr>
              <a:t>+ TG/5)</a:t>
            </a:r>
            <a:r>
              <a:rPr sz="4400" spc="-210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mg/dl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65" dirty="0"/>
              <a:t> </a:t>
            </a:r>
            <a:r>
              <a:rPr dirty="0"/>
              <a:t>Friedewald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466975" cy="1847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6029" y="406730"/>
            <a:ext cx="86804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35" dirty="0">
                <a:latin typeface="Arial"/>
                <a:cs typeface="Arial"/>
              </a:rPr>
              <a:t>Variables </a:t>
            </a:r>
            <a:r>
              <a:rPr sz="4000" b="0" spc="-5" dirty="0">
                <a:latin typeface="Arial"/>
                <a:cs typeface="Arial"/>
              </a:rPr>
              <a:t>de la Fórmula de</a:t>
            </a:r>
            <a:r>
              <a:rPr sz="4000" b="0" spc="30" dirty="0">
                <a:latin typeface="Arial"/>
                <a:cs typeface="Arial"/>
              </a:rPr>
              <a:t> </a:t>
            </a:r>
            <a:r>
              <a:rPr sz="4000" b="0" spc="-5" dirty="0">
                <a:latin typeface="Arial"/>
                <a:cs typeface="Arial"/>
              </a:rPr>
              <a:t>Friedewald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829" y="2811145"/>
          <a:ext cx="10243184" cy="2565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7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5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Tipo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Análisis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Variables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Unidades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Método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</a:t>
                      </a:r>
                      <a:r>
                        <a:rPr sz="18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Determinación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Colesterol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 baja</a:t>
                      </a:r>
                      <a:r>
                        <a:rPr sz="24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densidad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LDLc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spc="10" dirty="0">
                          <a:latin typeface="Carlito"/>
                          <a:cs typeface="Carlito"/>
                        </a:rPr>
                        <a:t>mg/dl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Calculo</a:t>
                      </a:r>
                      <a:r>
                        <a:rPr sz="24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10" dirty="0">
                          <a:latin typeface="Carlito"/>
                          <a:cs typeface="Carlito"/>
                        </a:rPr>
                        <a:t>Matemático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Colesterol</a:t>
                      </a:r>
                      <a:r>
                        <a:rPr sz="24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15" dirty="0">
                          <a:latin typeface="Carlito"/>
                          <a:cs typeface="Carlito"/>
                        </a:rPr>
                        <a:t>total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15" dirty="0">
                          <a:latin typeface="Carlito"/>
                          <a:cs typeface="Carlito"/>
                        </a:rPr>
                        <a:t>CT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 marR="113411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Químico </a:t>
                      </a:r>
                      <a:r>
                        <a:rPr sz="2400" dirty="0">
                          <a:latin typeface="Carlito"/>
                          <a:cs typeface="Carlito"/>
                        </a:rPr>
                        <a:t>- </a:t>
                      </a:r>
                      <a:r>
                        <a:rPr sz="2400" spc="-10" dirty="0">
                          <a:latin typeface="Carlito"/>
                          <a:cs typeface="Carlito"/>
                        </a:rPr>
                        <a:t>Clínico:  oxidación</a:t>
                      </a:r>
                      <a:r>
                        <a:rPr sz="24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10" dirty="0">
                          <a:latin typeface="Carlito"/>
                          <a:cs typeface="Carlito"/>
                        </a:rPr>
                        <a:t>selectiva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Colesterol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 alta</a:t>
                      </a:r>
                      <a:r>
                        <a:rPr sz="24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densidad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HDLc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Triglicéridos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sz="2400" spc="-80" dirty="0">
                          <a:latin typeface="Carlito"/>
                          <a:cs typeface="Carlito"/>
                        </a:rPr>
                        <a:t>TG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10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338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Químico </a:t>
                      </a:r>
                      <a:r>
                        <a:rPr sz="2400" spc="-14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2400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10" dirty="0">
                          <a:latin typeface="Carlito"/>
                          <a:cs typeface="Carlito"/>
                        </a:rPr>
                        <a:t>Clínico:  Enzimático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145917" y="1872437"/>
            <a:ext cx="58705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LDLc = </a:t>
            </a:r>
            <a:r>
              <a:rPr sz="3200" b="1" spc="5" dirty="0">
                <a:latin typeface="Carlito"/>
                <a:cs typeface="Carlito"/>
              </a:rPr>
              <a:t>CT </a:t>
            </a:r>
            <a:r>
              <a:rPr sz="3200" b="1" dirty="0">
                <a:latin typeface="Carlito"/>
                <a:cs typeface="Carlito"/>
              </a:rPr>
              <a:t>- </a:t>
            </a:r>
            <a:r>
              <a:rPr sz="3200" b="1" spc="-5" dirty="0">
                <a:latin typeface="Carlito"/>
                <a:cs typeface="Carlito"/>
              </a:rPr>
              <a:t>(HDLc </a:t>
            </a:r>
            <a:r>
              <a:rPr sz="3200" b="1" dirty="0">
                <a:latin typeface="Carlito"/>
                <a:cs typeface="Carlito"/>
              </a:rPr>
              <a:t>+ </a:t>
            </a:r>
            <a:r>
              <a:rPr sz="3200" b="1" spc="-20" dirty="0">
                <a:latin typeface="Carlito"/>
                <a:cs typeface="Carlito"/>
              </a:rPr>
              <a:t>TG/5) </a:t>
            </a:r>
            <a:r>
              <a:rPr sz="3200" b="1" dirty="0">
                <a:latin typeface="Carlito"/>
                <a:cs typeface="Carlito"/>
              </a:rPr>
              <a:t>en</a:t>
            </a:r>
            <a:r>
              <a:rPr sz="3200" b="1" spc="-50" dirty="0">
                <a:latin typeface="Carlito"/>
                <a:cs typeface="Carlito"/>
              </a:rPr>
              <a:t> </a:t>
            </a:r>
            <a:r>
              <a:rPr sz="3200" b="1" spc="20" dirty="0">
                <a:latin typeface="Carlito"/>
                <a:cs typeface="Carlito"/>
              </a:rPr>
              <a:t>mg/dl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4480" y="329564"/>
            <a:ext cx="7544434" cy="1301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404110" marR="5080" indent="-2392045">
              <a:lnSpc>
                <a:spcPts val="4760"/>
              </a:lnSpc>
              <a:spcBef>
                <a:spcPts val="695"/>
              </a:spcBef>
            </a:pPr>
            <a:r>
              <a:rPr b="0" dirty="0">
                <a:latin typeface="Arial"/>
                <a:cs typeface="Arial"/>
              </a:rPr>
              <a:t>Ejemplo de </a:t>
            </a:r>
            <a:r>
              <a:rPr b="0" spc="5" dirty="0">
                <a:latin typeface="Arial"/>
                <a:cs typeface="Arial"/>
              </a:rPr>
              <a:t>Uso </a:t>
            </a:r>
            <a:r>
              <a:rPr b="0" dirty="0">
                <a:latin typeface="Arial"/>
                <a:cs typeface="Arial"/>
              </a:rPr>
              <a:t>la Fórmula</a:t>
            </a:r>
            <a:r>
              <a:rPr b="0" spc="-1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  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1647"/>
            <a:ext cx="10356850" cy="105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  <a:tabLst>
                <a:tab pos="374015" algn="l"/>
                <a:tab pos="904240" algn="l"/>
                <a:tab pos="2289175" algn="l"/>
                <a:tab pos="2966720" algn="l"/>
                <a:tab pos="4886960" algn="l"/>
                <a:tab pos="6415405" algn="l"/>
                <a:tab pos="6886575" algn="l"/>
                <a:tab pos="7298055" algn="l"/>
                <a:tab pos="8970010" algn="l"/>
              </a:tabLst>
            </a:pPr>
            <a:r>
              <a:rPr sz="2800" spc="-5" dirty="0">
                <a:latin typeface="Carlito"/>
                <a:cs typeface="Carlito"/>
              </a:rPr>
              <a:t>A	</a:t>
            </a:r>
            <a:r>
              <a:rPr sz="2800" dirty="0">
                <a:latin typeface="Carlito"/>
                <a:cs typeface="Carlito"/>
              </a:rPr>
              <a:t>u</a:t>
            </a:r>
            <a:r>
              <a:rPr sz="2800" spc="-5" dirty="0">
                <a:latin typeface="Carlito"/>
                <a:cs typeface="Carlito"/>
              </a:rPr>
              <a:t>n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70" dirty="0">
                <a:latin typeface="Carlito"/>
                <a:cs typeface="Carlito"/>
              </a:rPr>
              <a:t>P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c</a:t>
            </a:r>
            <a:r>
              <a:rPr sz="2800" spc="-5" dirty="0">
                <a:latin typeface="Carlito"/>
                <a:cs typeface="Carlito"/>
              </a:rPr>
              <a:t>ie</a:t>
            </a:r>
            <a:r>
              <a:rPr sz="2800" spc="-40" dirty="0">
                <a:latin typeface="Carlito"/>
                <a:cs typeface="Carlito"/>
              </a:rPr>
              <a:t>n</a:t>
            </a:r>
            <a:r>
              <a:rPr sz="2800" spc="-3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25" dirty="0">
                <a:latin typeface="Carlito"/>
                <a:cs typeface="Carlito"/>
              </a:rPr>
              <a:t>c</a:t>
            </a:r>
            <a:r>
              <a:rPr sz="2800" spc="-1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n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25" dirty="0">
                <a:latin typeface="Carlito"/>
                <a:cs typeface="Carlito"/>
              </a:rPr>
              <a:t>n</a:t>
            </a:r>
            <a:r>
              <a:rPr sz="2800" spc="-80" dirty="0">
                <a:latin typeface="Carlito"/>
                <a:cs typeface="Carlito"/>
              </a:rPr>
              <a:t>f</a:t>
            </a:r>
            <a:r>
              <a:rPr sz="2800" spc="-5" dirty="0">
                <a:latin typeface="Carlito"/>
                <a:cs typeface="Carlito"/>
              </a:rPr>
              <a:t>ermedad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25" dirty="0">
                <a:latin typeface="Carlito"/>
                <a:cs typeface="Carlito"/>
              </a:rPr>
              <a:t>c</a:t>
            </a:r>
            <a:r>
              <a:rPr sz="2800" spc="-10" dirty="0">
                <a:latin typeface="Carlito"/>
                <a:cs typeface="Carlito"/>
              </a:rPr>
              <a:t>o</a:t>
            </a:r>
            <a:r>
              <a:rPr sz="2800" spc="-60" dirty="0">
                <a:latin typeface="Carlito"/>
                <a:cs typeface="Carlito"/>
              </a:rPr>
              <a:t>r</a:t>
            </a:r>
            <a:r>
              <a:rPr sz="2800" spc="-10" dirty="0">
                <a:latin typeface="Carlito"/>
                <a:cs typeface="Carlito"/>
              </a:rPr>
              <a:t>on</a:t>
            </a:r>
            <a:r>
              <a:rPr sz="2800" spc="5" dirty="0">
                <a:latin typeface="Carlito"/>
                <a:cs typeface="Carlito"/>
              </a:rPr>
              <a:t>a</a:t>
            </a:r>
            <a:r>
              <a:rPr sz="2800" spc="-5" dirty="0">
                <a:latin typeface="Carlito"/>
                <a:cs typeface="Carlito"/>
              </a:rPr>
              <a:t>r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10" dirty="0">
                <a:latin typeface="Carlito"/>
                <a:cs typeface="Carlito"/>
              </a:rPr>
              <a:t>s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15" dirty="0">
                <a:latin typeface="Carlito"/>
                <a:cs typeface="Carlito"/>
              </a:rPr>
              <a:t>l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10" dirty="0">
                <a:latin typeface="Carlito"/>
                <a:cs typeface="Carlito"/>
              </a:rPr>
              <a:t>d</a:t>
            </a:r>
            <a:r>
              <a:rPr sz="2800" spc="-25" dirty="0">
                <a:latin typeface="Carlito"/>
                <a:cs typeface="Carlito"/>
              </a:rPr>
              <a:t>e</a:t>
            </a:r>
            <a:r>
              <a:rPr sz="2800" spc="-3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erm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10" dirty="0">
                <a:latin typeface="Carlito"/>
                <a:cs typeface="Carlito"/>
              </a:rPr>
              <a:t>n</a:t>
            </a:r>
            <a:r>
              <a:rPr sz="2800" spc="-5" dirty="0">
                <a:latin typeface="Carlito"/>
                <a:cs typeface="Carlito"/>
              </a:rPr>
              <a:t>ó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5" dirty="0">
                <a:latin typeface="Carlito"/>
                <a:cs typeface="Carlito"/>
              </a:rPr>
              <a:t>med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spc="-30" dirty="0">
                <a:latin typeface="Carlito"/>
                <a:cs typeface="Carlito"/>
              </a:rPr>
              <a:t>n</a:t>
            </a:r>
            <a:r>
              <a:rPr sz="2800" spc="-3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e  análisis de </a:t>
            </a:r>
            <a:r>
              <a:rPr sz="2800" spc="-15" dirty="0">
                <a:latin typeface="Carlito"/>
                <a:cs typeface="Carlito"/>
              </a:rPr>
              <a:t>Laboratorio </a:t>
            </a:r>
            <a:r>
              <a:rPr sz="2800" spc="-5" dirty="0">
                <a:latin typeface="Carlito"/>
                <a:cs typeface="Carlito"/>
              </a:rPr>
              <a:t>las </a:t>
            </a:r>
            <a:r>
              <a:rPr sz="2800" spc="-15" dirty="0">
                <a:latin typeface="Carlito"/>
                <a:cs typeface="Carlito"/>
              </a:rPr>
              <a:t>siguientes</a:t>
            </a:r>
            <a:r>
              <a:rPr sz="2800" spc="6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características:</a:t>
            </a:r>
            <a:endParaRPr sz="28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75102" y="3069082"/>
          <a:ext cx="6894194" cy="1742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0693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Tipo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Análisis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Variables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Valor</a:t>
                      </a:r>
                      <a:r>
                        <a:rPr sz="1800" b="1" spc="3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(mg/dL)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Colesterol</a:t>
                      </a:r>
                      <a:r>
                        <a:rPr sz="24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15" dirty="0">
                          <a:latin typeface="Carlito"/>
                          <a:cs typeface="Carlito"/>
                        </a:rPr>
                        <a:t>total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15" dirty="0">
                          <a:latin typeface="Carlito"/>
                          <a:cs typeface="Carlito"/>
                        </a:rPr>
                        <a:t>CT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0" dirty="0">
                          <a:latin typeface="Carlito"/>
                          <a:cs typeface="Carlito"/>
                        </a:rPr>
                        <a:t>195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Colesterol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 alta</a:t>
                      </a:r>
                      <a:r>
                        <a:rPr sz="24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>
                          <a:latin typeface="Carlito"/>
                          <a:cs typeface="Carlito"/>
                        </a:rPr>
                        <a:t>densidad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HDLc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26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rlito"/>
                          <a:cs typeface="Carlito"/>
                        </a:rPr>
                        <a:t>Triglicéridos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80" dirty="0">
                          <a:latin typeface="Carlito"/>
                          <a:cs typeface="Carlito"/>
                        </a:rPr>
                        <a:t>TG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rlito"/>
                          <a:cs typeface="Carlito"/>
                        </a:rPr>
                        <a:t>450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60831" y="5062931"/>
            <a:ext cx="10357485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spc="-10" dirty="0">
                <a:latin typeface="Carlito"/>
                <a:cs typeface="Carlito"/>
              </a:rPr>
              <a:t>Con </a:t>
            </a:r>
            <a:r>
              <a:rPr sz="2800" spc="-5" dirty="0">
                <a:latin typeface="Carlito"/>
                <a:cs typeface="Carlito"/>
              </a:rPr>
              <a:t>el uso de </a:t>
            </a:r>
            <a:r>
              <a:rPr sz="2800" spc="-10" dirty="0">
                <a:latin typeface="Carlito"/>
                <a:cs typeface="Carlito"/>
              </a:rPr>
              <a:t>la Formula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0" dirty="0">
                <a:latin typeface="Carlito"/>
                <a:cs typeface="Carlito"/>
              </a:rPr>
              <a:t>Friedewald determine </a:t>
            </a:r>
            <a:r>
              <a:rPr sz="2800" spc="-5" dirty="0">
                <a:latin typeface="Carlito"/>
                <a:cs typeface="Carlito"/>
              </a:rPr>
              <a:t>el </a:t>
            </a:r>
            <a:r>
              <a:rPr sz="2800" spc="-10" dirty="0">
                <a:latin typeface="Carlito"/>
                <a:cs typeface="Carlito"/>
              </a:rPr>
              <a:t>nivel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20" dirty="0">
                <a:latin typeface="Carlito"/>
                <a:cs typeface="Carlito"/>
              </a:rPr>
              <a:t>Colesterol  </a:t>
            </a:r>
            <a:r>
              <a:rPr sz="2800" spc="-5" dirty="0">
                <a:latin typeface="Carlito"/>
                <a:cs typeface="Carlito"/>
              </a:rPr>
              <a:t>de baja </a:t>
            </a:r>
            <a:r>
              <a:rPr sz="2800" spc="-10" dirty="0">
                <a:latin typeface="Carlito"/>
                <a:cs typeface="Carlito"/>
              </a:rPr>
              <a:t>densidad que </a:t>
            </a:r>
            <a:r>
              <a:rPr sz="2800" spc="-5" dirty="0">
                <a:latin typeface="Carlito"/>
                <a:cs typeface="Carlito"/>
              </a:rPr>
              <a:t>tiene el</a:t>
            </a:r>
            <a:r>
              <a:rPr sz="2800" spc="8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paciente: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6799" y="1451305"/>
            <a:ext cx="7968615" cy="4766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29030" algn="ctr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Arial"/>
                <a:cs typeface="Arial"/>
              </a:rPr>
              <a:t>LDLc </a:t>
            </a:r>
            <a:r>
              <a:rPr sz="4400" dirty="0">
                <a:latin typeface="Arial"/>
                <a:cs typeface="Arial"/>
              </a:rPr>
              <a:t>= CT - </a:t>
            </a:r>
            <a:r>
              <a:rPr sz="4400" spc="-5" dirty="0">
                <a:latin typeface="Arial"/>
                <a:cs typeface="Arial"/>
              </a:rPr>
              <a:t>(HDLc </a:t>
            </a:r>
            <a:r>
              <a:rPr sz="4400" dirty="0">
                <a:latin typeface="Arial"/>
                <a:cs typeface="Arial"/>
              </a:rPr>
              <a:t>+</a:t>
            </a:r>
            <a:r>
              <a:rPr sz="4400" spc="-215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TG/5)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ts val="3080"/>
              </a:lnSpc>
              <a:spcBef>
                <a:spcPts val="2895"/>
              </a:spcBef>
            </a:pPr>
            <a:r>
              <a:rPr sz="2800" spc="-5" dirty="0">
                <a:latin typeface="Arial"/>
                <a:cs typeface="Arial"/>
              </a:rPr>
              <a:t>Remplazando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tenemos:</a:t>
            </a:r>
            <a:endParaRPr sz="2800">
              <a:latin typeface="Arial"/>
              <a:cs typeface="Arial"/>
            </a:endParaRPr>
          </a:p>
          <a:p>
            <a:pPr marL="936625" algn="ctr">
              <a:lnSpc>
                <a:spcPts val="5000"/>
              </a:lnSpc>
            </a:pPr>
            <a:r>
              <a:rPr sz="4400" spc="-5" dirty="0">
                <a:latin typeface="Arial"/>
                <a:cs typeface="Arial"/>
              </a:rPr>
              <a:t>LDLc </a:t>
            </a:r>
            <a:r>
              <a:rPr sz="4400" dirty="0">
                <a:latin typeface="Arial"/>
                <a:cs typeface="Arial"/>
              </a:rPr>
              <a:t>= 195 - (26 +</a:t>
            </a:r>
            <a:r>
              <a:rPr sz="4400" spc="-45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450/5)</a:t>
            </a:r>
            <a:endParaRPr sz="4400">
              <a:latin typeface="Arial"/>
              <a:cs typeface="Arial"/>
            </a:endParaRPr>
          </a:p>
          <a:p>
            <a:pPr marL="1185545" algn="ctr">
              <a:lnSpc>
                <a:spcPct val="100000"/>
              </a:lnSpc>
              <a:spcBef>
                <a:spcPts val="2030"/>
              </a:spcBef>
            </a:pPr>
            <a:r>
              <a:rPr sz="4400" spc="-5" dirty="0">
                <a:latin typeface="Arial"/>
                <a:cs typeface="Arial"/>
              </a:rPr>
              <a:t>LDLc </a:t>
            </a:r>
            <a:r>
              <a:rPr sz="4400" dirty="0">
                <a:latin typeface="Arial"/>
                <a:cs typeface="Arial"/>
              </a:rPr>
              <a:t>= 195 - (26 +</a:t>
            </a:r>
            <a:r>
              <a:rPr sz="4400" spc="-3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90)</a:t>
            </a:r>
            <a:endParaRPr sz="4400">
              <a:latin typeface="Arial"/>
              <a:cs typeface="Arial"/>
            </a:endParaRPr>
          </a:p>
          <a:p>
            <a:pPr marL="1026160" algn="ctr">
              <a:lnSpc>
                <a:spcPct val="100000"/>
              </a:lnSpc>
              <a:spcBef>
                <a:spcPts val="1780"/>
              </a:spcBef>
            </a:pPr>
            <a:r>
              <a:rPr sz="4400" spc="-5" dirty="0">
                <a:latin typeface="Arial"/>
                <a:cs typeface="Arial"/>
              </a:rPr>
              <a:t>LDLc </a:t>
            </a:r>
            <a:r>
              <a:rPr sz="4400" dirty="0">
                <a:latin typeface="Arial"/>
                <a:cs typeface="Arial"/>
              </a:rPr>
              <a:t>= 195 -</a:t>
            </a:r>
            <a:r>
              <a:rPr sz="4400" spc="-30" dirty="0">
                <a:latin typeface="Arial"/>
                <a:cs typeface="Arial"/>
              </a:rPr>
              <a:t> </a:t>
            </a:r>
            <a:r>
              <a:rPr sz="4400" spc="-65" dirty="0">
                <a:latin typeface="Arial"/>
                <a:cs typeface="Arial"/>
              </a:rPr>
              <a:t>(116)</a:t>
            </a:r>
            <a:endParaRPr sz="4400">
              <a:latin typeface="Arial"/>
              <a:cs typeface="Arial"/>
            </a:endParaRPr>
          </a:p>
          <a:p>
            <a:pPr marL="1114425" algn="ctr">
              <a:lnSpc>
                <a:spcPct val="100000"/>
              </a:lnSpc>
              <a:spcBef>
                <a:spcPts val="1410"/>
              </a:spcBef>
            </a:pPr>
            <a:r>
              <a:rPr sz="4400" b="1" dirty="0">
                <a:latin typeface="Arial"/>
                <a:cs typeface="Arial"/>
              </a:rPr>
              <a:t>LDLc = 79</a:t>
            </a:r>
            <a:r>
              <a:rPr sz="4400" b="1" spc="-4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mg/dl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9236" y="631316"/>
            <a:ext cx="61182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65" dirty="0"/>
              <a:t> </a:t>
            </a:r>
            <a:r>
              <a:rPr dirty="0"/>
              <a:t>Friedewald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7455" y="2499817"/>
            <a:ext cx="8258175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761615" marR="5080" indent="-2749550">
              <a:lnSpc>
                <a:spcPts val="4750"/>
              </a:lnSpc>
              <a:spcBef>
                <a:spcPts val="705"/>
              </a:spcBef>
            </a:pPr>
            <a:r>
              <a:rPr b="0" dirty="0">
                <a:latin typeface="Arial"/>
                <a:cs typeface="Arial"/>
              </a:rPr>
              <a:t>Análisis Grafico de la Fórmula</a:t>
            </a:r>
            <a:r>
              <a:rPr b="0" spc="-9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de  </a:t>
            </a:r>
            <a:r>
              <a:rPr b="0" dirty="0">
                <a:latin typeface="Arial"/>
                <a:cs typeface="Arial"/>
              </a:rPr>
              <a:t>Friedewald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01311" y="5515355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01311" y="4914900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01311" y="4312920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01311" y="3712464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01311" y="3112007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01311" y="2511551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01311" y="1911095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1311" y="1310639"/>
            <a:ext cx="6955790" cy="0"/>
          </a:xfrm>
          <a:custGeom>
            <a:avLst/>
            <a:gdLst/>
            <a:ahLst/>
            <a:cxnLst/>
            <a:rect l="l" t="t" r="r" b="b"/>
            <a:pathLst>
              <a:path w="6955790">
                <a:moveTo>
                  <a:pt x="0" y="0"/>
                </a:moveTo>
                <a:lnTo>
                  <a:pt x="6955536" y="0"/>
                </a:lnTo>
              </a:path>
            </a:pathLst>
          </a:custGeom>
          <a:ln w="6096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361688" y="707136"/>
            <a:ext cx="6995159" cy="5412105"/>
            <a:chOff x="4361688" y="707136"/>
            <a:chExt cx="6995159" cy="5412105"/>
          </a:xfrm>
        </p:grpSpPr>
        <p:sp>
          <p:nvSpPr>
            <p:cNvPr id="11" name="object 11"/>
            <p:cNvSpPr/>
            <p:nvPr/>
          </p:nvSpPr>
          <p:spPr>
            <a:xfrm>
              <a:off x="4361688" y="710184"/>
              <a:ext cx="6995159" cy="5405755"/>
            </a:xfrm>
            <a:custGeom>
              <a:avLst/>
              <a:gdLst/>
              <a:ahLst/>
              <a:cxnLst/>
              <a:rect l="l" t="t" r="r" b="b"/>
              <a:pathLst>
                <a:path w="6995159" h="5405755">
                  <a:moveTo>
                    <a:pt x="39624" y="0"/>
                  </a:moveTo>
                  <a:lnTo>
                    <a:pt x="6995159" y="0"/>
                  </a:lnTo>
                </a:path>
                <a:path w="6995159" h="5405755">
                  <a:moveTo>
                    <a:pt x="39624" y="5405628"/>
                  </a:moveTo>
                  <a:lnTo>
                    <a:pt x="39624" y="0"/>
                  </a:lnTo>
                </a:path>
                <a:path w="6995159" h="5405755">
                  <a:moveTo>
                    <a:pt x="0" y="5405628"/>
                  </a:moveTo>
                  <a:lnTo>
                    <a:pt x="39624" y="5405628"/>
                  </a:lnTo>
                </a:path>
                <a:path w="6995159" h="5405755">
                  <a:moveTo>
                    <a:pt x="0" y="4805172"/>
                  </a:moveTo>
                  <a:lnTo>
                    <a:pt x="39624" y="4805172"/>
                  </a:lnTo>
                </a:path>
                <a:path w="6995159" h="5405755">
                  <a:moveTo>
                    <a:pt x="0" y="4204716"/>
                  </a:moveTo>
                  <a:lnTo>
                    <a:pt x="39624" y="4204716"/>
                  </a:lnTo>
                </a:path>
                <a:path w="6995159" h="5405755">
                  <a:moveTo>
                    <a:pt x="0" y="3602735"/>
                  </a:moveTo>
                  <a:lnTo>
                    <a:pt x="39624" y="3602735"/>
                  </a:lnTo>
                </a:path>
                <a:path w="6995159" h="5405755">
                  <a:moveTo>
                    <a:pt x="0" y="3002279"/>
                  </a:moveTo>
                  <a:lnTo>
                    <a:pt x="39624" y="3002279"/>
                  </a:lnTo>
                </a:path>
                <a:path w="6995159" h="5405755">
                  <a:moveTo>
                    <a:pt x="0" y="2401824"/>
                  </a:moveTo>
                  <a:lnTo>
                    <a:pt x="39624" y="2401824"/>
                  </a:lnTo>
                </a:path>
                <a:path w="6995159" h="5405755">
                  <a:moveTo>
                    <a:pt x="0" y="1801367"/>
                  </a:moveTo>
                  <a:lnTo>
                    <a:pt x="39624" y="1801367"/>
                  </a:lnTo>
                </a:path>
                <a:path w="6995159" h="5405755">
                  <a:moveTo>
                    <a:pt x="0" y="1200912"/>
                  </a:moveTo>
                  <a:lnTo>
                    <a:pt x="39624" y="1200912"/>
                  </a:lnTo>
                </a:path>
                <a:path w="6995159" h="5405755">
                  <a:moveTo>
                    <a:pt x="0" y="600455"/>
                  </a:moveTo>
                  <a:lnTo>
                    <a:pt x="39624" y="600455"/>
                  </a:lnTo>
                </a:path>
                <a:path w="6995159" h="5405755">
                  <a:moveTo>
                    <a:pt x="0" y="0"/>
                  </a:moveTo>
                  <a:lnTo>
                    <a:pt x="39624" y="0"/>
                  </a:lnTo>
                </a:path>
                <a:path w="6995159" h="5405755">
                  <a:moveTo>
                    <a:pt x="39624" y="5405628"/>
                  </a:moveTo>
                  <a:lnTo>
                    <a:pt x="6995159" y="5405628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75048" y="890015"/>
              <a:ext cx="6608445" cy="5135880"/>
            </a:xfrm>
            <a:custGeom>
              <a:avLst/>
              <a:gdLst/>
              <a:ahLst/>
              <a:cxnLst/>
              <a:rect l="l" t="t" r="r" b="b"/>
              <a:pathLst>
                <a:path w="6608445" h="5135880">
                  <a:moveTo>
                    <a:pt x="0" y="5135880"/>
                  </a:moveTo>
                  <a:lnTo>
                    <a:pt x="348996" y="4864608"/>
                  </a:lnTo>
                  <a:lnTo>
                    <a:pt x="696467" y="4594860"/>
                  </a:lnTo>
                  <a:lnTo>
                    <a:pt x="1043939" y="4325112"/>
                  </a:lnTo>
                  <a:lnTo>
                    <a:pt x="1391412" y="4053840"/>
                  </a:lnTo>
                  <a:lnTo>
                    <a:pt x="1738884" y="3784092"/>
                  </a:lnTo>
                  <a:lnTo>
                    <a:pt x="2086355" y="3514344"/>
                  </a:lnTo>
                  <a:lnTo>
                    <a:pt x="2435352" y="3243072"/>
                  </a:lnTo>
                  <a:lnTo>
                    <a:pt x="2782824" y="2973324"/>
                  </a:lnTo>
                  <a:lnTo>
                    <a:pt x="3130296" y="2703576"/>
                  </a:lnTo>
                  <a:lnTo>
                    <a:pt x="3477768" y="2432304"/>
                  </a:lnTo>
                  <a:lnTo>
                    <a:pt x="3825240" y="2162556"/>
                  </a:lnTo>
                  <a:lnTo>
                    <a:pt x="4172711" y="1892808"/>
                  </a:lnTo>
                  <a:lnTo>
                    <a:pt x="4521708" y="1621536"/>
                  </a:lnTo>
                  <a:lnTo>
                    <a:pt x="4869180" y="1351788"/>
                  </a:lnTo>
                  <a:lnTo>
                    <a:pt x="5216652" y="1082039"/>
                  </a:lnTo>
                  <a:lnTo>
                    <a:pt x="5564124" y="810768"/>
                  </a:lnTo>
                  <a:lnTo>
                    <a:pt x="5911596" y="541020"/>
                  </a:lnTo>
                  <a:lnTo>
                    <a:pt x="6259068" y="269748"/>
                  </a:lnTo>
                  <a:lnTo>
                    <a:pt x="6608063" y="0"/>
                  </a:lnTo>
                </a:path>
              </a:pathLst>
            </a:custGeom>
            <a:ln w="18288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142359" y="6000699"/>
            <a:ext cx="7150734" cy="3556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Carlito"/>
                <a:cs typeface="Carlito"/>
              </a:rPr>
              <a:t>80</a:t>
            </a:r>
            <a:endParaRPr sz="1000">
              <a:latin typeface="Carlito"/>
              <a:cs typeface="Carlito"/>
            </a:endParaRPr>
          </a:p>
          <a:p>
            <a:pPr marL="337820">
              <a:lnSpc>
                <a:spcPct val="100000"/>
              </a:lnSpc>
              <a:spcBef>
                <a:spcPts val="95"/>
              </a:spcBef>
              <a:tabLst>
                <a:tab pos="685165" algn="l"/>
                <a:tab pos="1033144" algn="l"/>
                <a:tab pos="1381125" algn="l"/>
                <a:tab pos="1728470" algn="l"/>
                <a:tab pos="2076450" algn="l"/>
                <a:tab pos="2424430" algn="l"/>
                <a:tab pos="2771775" algn="l"/>
                <a:tab pos="3119755" algn="l"/>
                <a:tab pos="3467735" algn="l"/>
                <a:tab pos="3815079" algn="l"/>
                <a:tab pos="4163060" algn="l"/>
                <a:tab pos="4511040" algn="l"/>
                <a:tab pos="4858385" algn="l"/>
                <a:tab pos="5206365" algn="l"/>
                <a:tab pos="5554345" algn="l"/>
                <a:tab pos="5901690" algn="l"/>
                <a:tab pos="6249670" algn="l"/>
                <a:tab pos="6597650" algn="l"/>
                <a:tab pos="6944995" algn="l"/>
              </a:tabLst>
            </a:pPr>
            <a:r>
              <a:rPr sz="1000" spc="-10" dirty="0">
                <a:latin typeface="Carlito"/>
                <a:cs typeface="Carlito"/>
              </a:rPr>
              <a:t>16</a:t>
            </a:r>
            <a:r>
              <a:rPr sz="1000" spc="-5" dirty="0">
                <a:latin typeface="Carlito"/>
                <a:cs typeface="Carlito"/>
              </a:rPr>
              <a:t>9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17</a:t>
            </a:r>
            <a:r>
              <a:rPr sz="1000" spc="-5" dirty="0">
                <a:latin typeface="Carlito"/>
                <a:cs typeface="Carlito"/>
              </a:rPr>
              <a:t>8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18</a:t>
            </a:r>
            <a:r>
              <a:rPr sz="1000" spc="-5" dirty="0">
                <a:latin typeface="Carlito"/>
                <a:cs typeface="Carlito"/>
              </a:rPr>
              <a:t>7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19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20</a:t>
            </a:r>
            <a:r>
              <a:rPr sz="1000" spc="-5" dirty="0">
                <a:latin typeface="Carlito"/>
                <a:cs typeface="Carlito"/>
              </a:rPr>
              <a:t>5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21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22</a:t>
            </a:r>
            <a:r>
              <a:rPr sz="1000" spc="-5" dirty="0">
                <a:latin typeface="Carlito"/>
                <a:cs typeface="Carlito"/>
              </a:rPr>
              <a:t>3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23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24</a:t>
            </a:r>
            <a:r>
              <a:rPr sz="1000" spc="-5" dirty="0">
                <a:latin typeface="Carlito"/>
                <a:cs typeface="Carlito"/>
              </a:rPr>
              <a:t>1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25</a:t>
            </a:r>
            <a:r>
              <a:rPr sz="1000" spc="-5" dirty="0">
                <a:latin typeface="Carlito"/>
                <a:cs typeface="Carlito"/>
              </a:rPr>
              <a:t>9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26</a:t>
            </a:r>
            <a:r>
              <a:rPr sz="1000" spc="-5" dirty="0">
                <a:latin typeface="Carlito"/>
                <a:cs typeface="Carlito"/>
              </a:rPr>
              <a:t>8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27</a:t>
            </a:r>
            <a:r>
              <a:rPr sz="1000" spc="-5" dirty="0">
                <a:latin typeface="Carlito"/>
                <a:cs typeface="Carlito"/>
              </a:rPr>
              <a:t>7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28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29</a:t>
            </a:r>
            <a:r>
              <a:rPr sz="1000" spc="-5" dirty="0">
                <a:latin typeface="Carlito"/>
                <a:cs typeface="Carlito"/>
              </a:rPr>
              <a:t>5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30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31</a:t>
            </a:r>
            <a:r>
              <a:rPr sz="1000" spc="-5" dirty="0">
                <a:latin typeface="Carlito"/>
                <a:cs typeface="Carlito"/>
              </a:rPr>
              <a:t>3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32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33</a:t>
            </a:r>
            <a:r>
              <a:rPr sz="1000" spc="-5" dirty="0">
                <a:latin typeface="Carlito"/>
                <a:cs typeface="Carlito"/>
              </a:rPr>
              <a:t>1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340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78351" y="5412994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78351" y="4812284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120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78351" y="4211573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140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78351" y="3610736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160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78351" y="3010026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180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78351" y="2409189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78351" y="1808479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220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78351" y="1207769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240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78351" y="606933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260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29354" y="3079127"/>
            <a:ext cx="330200" cy="6699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dirty="0">
                <a:latin typeface="Carlito"/>
                <a:cs typeface="Carlito"/>
              </a:rPr>
              <a:t>LDL</a:t>
            </a:r>
            <a:r>
              <a:rPr sz="2400" b="1" spc="-10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c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52564" y="6365849"/>
            <a:ext cx="16554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rlito"/>
                <a:cs typeface="Carlito"/>
              </a:rPr>
              <a:t>Colesterol</a:t>
            </a:r>
            <a:r>
              <a:rPr sz="2000" b="1" spc="-85" dirty="0">
                <a:latin typeface="Carlito"/>
                <a:cs typeface="Carlito"/>
              </a:rPr>
              <a:t> </a:t>
            </a:r>
            <a:r>
              <a:rPr sz="2000" b="1" spc="-40" dirty="0">
                <a:latin typeface="Carlito"/>
                <a:cs typeface="Carlito"/>
              </a:rPr>
              <a:t>Total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554968" y="371398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8288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813540" y="3611117"/>
            <a:ext cx="262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LDLc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330504" y="1650872"/>
            <a:ext cx="3140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latin typeface="Arial"/>
                <a:cs typeface="Arial"/>
              </a:rPr>
              <a:t>Fórmula de</a:t>
            </a:r>
            <a:r>
              <a:rPr sz="2400" b="0" spc="-25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Friedewald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616" y="2309241"/>
            <a:ext cx="363347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LDLc </a:t>
            </a:r>
            <a:r>
              <a:rPr sz="2300" dirty="0">
                <a:latin typeface="Arial"/>
                <a:cs typeface="Arial"/>
              </a:rPr>
              <a:t>= </a:t>
            </a: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CT </a:t>
            </a:r>
            <a:r>
              <a:rPr sz="2300" dirty="0">
                <a:latin typeface="Arial"/>
                <a:cs typeface="Arial"/>
              </a:rPr>
              <a:t>- (HDLc +</a:t>
            </a:r>
            <a:r>
              <a:rPr sz="2300" spc="-2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TG/5)</a:t>
            </a:r>
            <a:endParaRPr sz="23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12900" y="2940557"/>
            <a:ext cx="1433830" cy="100774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2384" marR="5080" indent="-20320">
              <a:lnSpc>
                <a:spcPts val="2480"/>
              </a:lnSpc>
              <a:spcBef>
                <a:spcPts val="420"/>
              </a:spcBef>
            </a:pPr>
            <a:r>
              <a:rPr sz="2300" dirty="0">
                <a:latin typeface="Arial"/>
                <a:cs typeface="Arial"/>
              </a:rPr>
              <a:t>constante:  HDLc =</a:t>
            </a:r>
            <a:r>
              <a:rPr sz="2300" spc="-10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50</a:t>
            </a:r>
            <a:endParaRPr sz="2300">
              <a:latin typeface="Arial"/>
              <a:cs typeface="Arial"/>
            </a:endParaRPr>
          </a:p>
          <a:p>
            <a:pPr marL="74930">
              <a:lnSpc>
                <a:spcPts val="2450"/>
              </a:lnSpc>
            </a:pPr>
            <a:r>
              <a:rPr sz="2300" dirty="0">
                <a:latin typeface="Arial"/>
                <a:cs typeface="Arial"/>
              </a:rPr>
              <a:t>TG =</a:t>
            </a:r>
            <a:r>
              <a:rPr sz="2300" spc="-9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180</a:t>
            </a:r>
            <a:endParaRPr sz="23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2672" y="4202684"/>
            <a:ext cx="1973580" cy="692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620"/>
              </a:lnSpc>
              <a:spcBef>
                <a:spcPts val="100"/>
              </a:spcBef>
            </a:pPr>
            <a:r>
              <a:rPr sz="2300" spc="-20" dirty="0">
                <a:latin typeface="Arial"/>
                <a:cs typeface="Arial"/>
              </a:rPr>
              <a:t>Variable: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620"/>
              </a:lnSpc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CT </a:t>
            </a:r>
            <a:r>
              <a:rPr sz="2300" dirty="0">
                <a:latin typeface="Arial"/>
                <a:cs typeface="Arial"/>
              </a:rPr>
              <a:t>de</a:t>
            </a:r>
            <a:r>
              <a:rPr sz="2300" spc="-114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170-340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940" y="1179652"/>
            <a:ext cx="31400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latin typeface="Arial"/>
                <a:cs typeface="Arial"/>
              </a:rPr>
              <a:t>Fórmula </a:t>
            </a:r>
            <a:r>
              <a:rPr sz="2400" b="0" dirty="0">
                <a:latin typeface="Arial"/>
                <a:cs typeface="Arial"/>
              </a:rPr>
              <a:t>de</a:t>
            </a:r>
            <a:r>
              <a:rPr sz="2400" b="0" spc="-35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Friedewald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336" y="1824608"/>
            <a:ext cx="3659504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LDLc </a:t>
            </a:r>
            <a:r>
              <a:rPr sz="2300" dirty="0">
                <a:latin typeface="Arial"/>
                <a:cs typeface="Arial"/>
              </a:rPr>
              <a:t>= CT - (</a:t>
            </a: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HDLc </a:t>
            </a:r>
            <a:r>
              <a:rPr sz="2300" dirty="0">
                <a:latin typeface="Arial"/>
                <a:cs typeface="Arial"/>
              </a:rPr>
              <a:t>+</a:t>
            </a:r>
            <a:r>
              <a:rPr sz="2300" spc="-26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TG/5)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386" y="2455621"/>
            <a:ext cx="1377315" cy="1008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620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constante:</a:t>
            </a:r>
            <a:endParaRPr sz="2300">
              <a:latin typeface="Arial"/>
              <a:cs typeface="Arial"/>
            </a:endParaRPr>
          </a:p>
          <a:p>
            <a:pPr marL="85725">
              <a:lnSpc>
                <a:spcPts val="2485"/>
              </a:lnSpc>
            </a:pPr>
            <a:r>
              <a:rPr sz="2300" dirty="0">
                <a:latin typeface="Arial"/>
                <a:cs typeface="Arial"/>
              </a:rPr>
              <a:t>CT =</a:t>
            </a:r>
            <a:r>
              <a:rPr sz="2300" spc="-14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230</a:t>
            </a:r>
            <a:endParaRPr sz="2300">
              <a:latin typeface="Arial"/>
              <a:cs typeface="Arial"/>
            </a:endParaRPr>
          </a:p>
          <a:p>
            <a:pPr marL="36830">
              <a:lnSpc>
                <a:spcPts val="2620"/>
              </a:lnSpc>
            </a:pPr>
            <a:r>
              <a:rPr sz="2300" dirty="0">
                <a:latin typeface="Arial"/>
                <a:cs typeface="Arial"/>
              </a:rPr>
              <a:t>TG =</a:t>
            </a:r>
            <a:r>
              <a:rPr sz="2300" spc="-9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180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7348" y="3717747"/>
            <a:ext cx="2023745" cy="692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72390" algn="ctr">
              <a:lnSpc>
                <a:spcPts val="2620"/>
              </a:lnSpc>
              <a:spcBef>
                <a:spcPts val="105"/>
              </a:spcBef>
            </a:pPr>
            <a:r>
              <a:rPr sz="2300" spc="-20" dirty="0">
                <a:latin typeface="Arial"/>
                <a:cs typeface="Arial"/>
              </a:rPr>
              <a:t>Variable: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620"/>
              </a:lnSpc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HDLc </a:t>
            </a:r>
            <a:r>
              <a:rPr sz="2300" dirty="0">
                <a:latin typeface="Arial"/>
                <a:cs typeface="Arial"/>
              </a:rPr>
              <a:t>de</a:t>
            </a:r>
            <a:r>
              <a:rPr sz="2300" spc="-10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20-58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99203" y="323088"/>
            <a:ext cx="7058025" cy="5413375"/>
            <a:chOff x="4299203" y="323088"/>
            <a:chExt cx="7058025" cy="5413375"/>
          </a:xfrm>
        </p:grpSpPr>
        <p:sp>
          <p:nvSpPr>
            <p:cNvPr id="7" name="object 7"/>
            <p:cNvSpPr/>
            <p:nvPr/>
          </p:nvSpPr>
          <p:spPr>
            <a:xfrm>
              <a:off x="4299203" y="327660"/>
              <a:ext cx="7058025" cy="5404485"/>
            </a:xfrm>
            <a:custGeom>
              <a:avLst/>
              <a:gdLst/>
              <a:ahLst/>
              <a:cxnLst/>
              <a:rect l="l" t="t" r="r" b="b"/>
              <a:pathLst>
                <a:path w="7058025" h="5404485">
                  <a:moveTo>
                    <a:pt x="41148" y="4803648"/>
                  </a:moveTo>
                  <a:lnTo>
                    <a:pt x="7057644" y="4803648"/>
                  </a:lnTo>
                </a:path>
                <a:path w="7058025" h="5404485">
                  <a:moveTo>
                    <a:pt x="41148" y="4203192"/>
                  </a:moveTo>
                  <a:lnTo>
                    <a:pt x="7057644" y="4203192"/>
                  </a:lnTo>
                </a:path>
                <a:path w="7058025" h="5404485">
                  <a:moveTo>
                    <a:pt x="41148" y="3602736"/>
                  </a:moveTo>
                  <a:lnTo>
                    <a:pt x="7057644" y="3602736"/>
                  </a:lnTo>
                </a:path>
                <a:path w="7058025" h="5404485">
                  <a:moveTo>
                    <a:pt x="41148" y="3002280"/>
                  </a:moveTo>
                  <a:lnTo>
                    <a:pt x="7057644" y="3002280"/>
                  </a:lnTo>
                </a:path>
                <a:path w="7058025" h="5404485">
                  <a:moveTo>
                    <a:pt x="41148" y="2401824"/>
                  </a:moveTo>
                  <a:lnTo>
                    <a:pt x="7057644" y="2401824"/>
                  </a:lnTo>
                </a:path>
                <a:path w="7058025" h="5404485">
                  <a:moveTo>
                    <a:pt x="41148" y="1801368"/>
                  </a:moveTo>
                  <a:lnTo>
                    <a:pt x="7057644" y="1801368"/>
                  </a:lnTo>
                </a:path>
                <a:path w="7058025" h="5404485">
                  <a:moveTo>
                    <a:pt x="41148" y="1200912"/>
                  </a:moveTo>
                  <a:lnTo>
                    <a:pt x="7057644" y="1200912"/>
                  </a:lnTo>
                </a:path>
                <a:path w="7058025" h="5404485">
                  <a:moveTo>
                    <a:pt x="41148" y="600456"/>
                  </a:moveTo>
                  <a:lnTo>
                    <a:pt x="7057644" y="600456"/>
                  </a:lnTo>
                </a:path>
                <a:path w="7058025" h="5404485">
                  <a:moveTo>
                    <a:pt x="41148" y="0"/>
                  </a:moveTo>
                  <a:lnTo>
                    <a:pt x="7057644" y="0"/>
                  </a:lnTo>
                </a:path>
                <a:path w="7058025" h="5404485">
                  <a:moveTo>
                    <a:pt x="41148" y="5404104"/>
                  </a:moveTo>
                  <a:lnTo>
                    <a:pt x="41148" y="0"/>
                  </a:lnTo>
                </a:path>
                <a:path w="7058025" h="5404485">
                  <a:moveTo>
                    <a:pt x="0" y="5404104"/>
                  </a:moveTo>
                  <a:lnTo>
                    <a:pt x="41148" y="5404104"/>
                  </a:lnTo>
                </a:path>
                <a:path w="7058025" h="5404485">
                  <a:moveTo>
                    <a:pt x="0" y="4803648"/>
                  </a:moveTo>
                  <a:lnTo>
                    <a:pt x="41148" y="4803648"/>
                  </a:lnTo>
                </a:path>
                <a:path w="7058025" h="5404485">
                  <a:moveTo>
                    <a:pt x="0" y="4203192"/>
                  </a:moveTo>
                  <a:lnTo>
                    <a:pt x="41148" y="4203192"/>
                  </a:lnTo>
                </a:path>
                <a:path w="7058025" h="5404485">
                  <a:moveTo>
                    <a:pt x="0" y="3602736"/>
                  </a:moveTo>
                  <a:lnTo>
                    <a:pt x="41148" y="3602736"/>
                  </a:lnTo>
                </a:path>
                <a:path w="7058025" h="5404485">
                  <a:moveTo>
                    <a:pt x="0" y="3002280"/>
                  </a:moveTo>
                  <a:lnTo>
                    <a:pt x="41148" y="3002280"/>
                  </a:lnTo>
                </a:path>
                <a:path w="7058025" h="5404485">
                  <a:moveTo>
                    <a:pt x="0" y="2401824"/>
                  </a:moveTo>
                  <a:lnTo>
                    <a:pt x="41148" y="2401824"/>
                  </a:lnTo>
                </a:path>
                <a:path w="7058025" h="5404485">
                  <a:moveTo>
                    <a:pt x="0" y="1801368"/>
                  </a:moveTo>
                  <a:lnTo>
                    <a:pt x="41148" y="1801368"/>
                  </a:lnTo>
                </a:path>
                <a:path w="7058025" h="5404485">
                  <a:moveTo>
                    <a:pt x="0" y="1200912"/>
                  </a:moveTo>
                  <a:lnTo>
                    <a:pt x="41148" y="1200912"/>
                  </a:lnTo>
                </a:path>
                <a:path w="7058025" h="5404485">
                  <a:moveTo>
                    <a:pt x="0" y="600456"/>
                  </a:moveTo>
                  <a:lnTo>
                    <a:pt x="41148" y="600456"/>
                  </a:lnTo>
                </a:path>
                <a:path w="7058025" h="5404485">
                  <a:moveTo>
                    <a:pt x="0" y="0"/>
                  </a:moveTo>
                  <a:lnTo>
                    <a:pt x="41148" y="0"/>
                  </a:lnTo>
                </a:path>
                <a:path w="7058025" h="5404485">
                  <a:moveTo>
                    <a:pt x="41148" y="5404104"/>
                  </a:moveTo>
                  <a:lnTo>
                    <a:pt x="7057644" y="5404104"/>
                  </a:lnTo>
                </a:path>
              </a:pathLst>
            </a:custGeom>
            <a:ln w="9144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15611" y="687324"/>
              <a:ext cx="6666230" cy="4564380"/>
            </a:xfrm>
            <a:custGeom>
              <a:avLst/>
              <a:gdLst/>
              <a:ahLst/>
              <a:cxnLst/>
              <a:rect l="l" t="t" r="r" b="b"/>
              <a:pathLst>
                <a:path w="6666230" h="4564380">
                  <a:moveTo>
                    <a:pt x="0" y="0"/>
                  </a:moveTo>
                  <a:lnTo>
                    <a:pt x="350520" y="240791"/>
                  </a:lnTo>
                  <a:lnTo>
                    <a:pt x="701039" y="480060"/>
                  </a:lnTo>
                  <a:lnTo>
                    <a:pt x="1051560" y="720851"/>
                  </a:lnTo>
                  <a:lnTo>
                    <a:pt x="1403603" y="961643"/>
                  </a:lnTo>
                  <a:lnTo>
                    <a:pt x="1754124" y="1200912"/>
                  </a:lnTo>
                  <a:lnTo>
                    <a:pt x="2104643" y="1441703"/>
                  </a:lnTo>
                  <a:lnTo>
                    <a:pt x="2455164" y="1680972"/>
                  </a:lnTo>
                  <a:lnTo>
                    <a:pt x="2805684" y="1921764"/>
                  </a:lnTo>
                  <a:lnTo>
                    <a:pt x="3157728" y="2162555"/>
                  </a:lnTo>
                  <a:lnTo>
                    <a:pt x="3508247" y="2401824"/>
                  </a:lnTo>
                  <a:lnTo>
                    <a:pt x="3858767" y="2642616"/>
                  </a:lnTo>
                  <a:lnTo>
                    <a:pt x="4209288" y="2883408"/>
                  </a:lnTo>
                  <a:lnTo>
                    <a:pt x="4559808" y="3122676"/>
                  </a:lnTo>
                  <a:lnTo>
                    <a:pt x="4911852" y="3363468"/>
                  </a:lnTo>
                  <a:lnTo>
                    <a:pt x="5262371" y="3604259"/>
                  </a:lnTo>
                  <a:lnTo>
                    <a:pt x="5612892" y="3843528"/>
                  </a:lnTo>
                  <a:lnTo>
                    <a:pt x="5963412" y="4084320"/>
                  </a:lnTo>
                  <a:lnTo>
                    <a:pt x="6313932" y="4323588"/>
                  </a:lnTo>
                  <a:lnTo>
                    <a:pt x="6665976" y="4564380"/>
                  </a:lnTo>
                </a:path>
              </a:pathLst>
            </a:custGeom>
            <a:ln w="27432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016121" y="5616955"/>
            <a:ext cx="7243445" cy="696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Carlito"/>
                <a:cs typeface="Carlito"/>
              </a:rPr>
              <a:t>140</a:t>
            </a:r>
            <a:endParaRPr sz="1000">
              <a:latin typeface="Carlito"/>
              <a:cs typeface="Carlito"/>
            </a:endParaRPr>
          </a:p>
          <a:p>
            <a:pPr marL="422275" algn="ctr">
              <a:lnSpc>
                <a:spcPct val="100000"/>
              </a:lnSpc>
              <a:spcBef>
                <a:spcPts val="100"/>
              </a:spcBef>
              <a:tabLst>
                <a:tab pos="773430" algn="l"/>
                <a:tab pos="1123950" algn="l"/>
                <a:tab pos="1475105" algn="l"/>
                <a:tab pos="1826260" algn="l"/>
                <a:tab pos="2176780" algn="l"/>
                <a:tab pos="2527935" algn="l"/>
                <a:tab pos="2878455" algn="l"/>
                <a:tab pos="3229610" algn="l"/>
                <a:tab pos="3580129" algn="l"/>
                <a:tab pos="3931285" algn="l"/>
                <a:tab pos="4281805" algn="l"/>
                <a:tab pos="4632960" algn="l"/>
                <a:tab pos="4983480" algn="l"/>
                <a:tab pos="5334635" algn="l"/>
                <a:tab pos="5685790" algn="l"/>
                <a:tab pos="6036310" algn="l"/>
                <a:tab pos="6387465" algn="l"/>
                <a:tab pos="6737984" algn="l"/>
                <a:tab pos="7089140" algn="l"/>
              </a:tabLst>
            </a:pPr>
            <a:r>
              <a:rPr sz="1000" spc="-10" dirty="0">
                <a:latin typeface="Carlito"/>
                <a:cs typeface="Carlito"/>
              </a:rPr>
              <a:t>2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</a:t>
            </a:r>
            <a:r>
              <a:rPr sz="1000" spc="-5" dirty="0">
                <a:latin typeface="Carlito"/>
                <a:cs typeface="Carlito"/>
              </a:rPr>
              <a:t>8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</a:t>
            </a:r>
            <a:r>
              <a:rPr sz="1000" spc="-5" dirty="0">
                <a:latin typeface="Carlito"/>
                <a:cs typeface="Carlito"/>
              </a:rPr>
              <a:t>8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</a:t>
            </a:r>
            <a:r>
              <a:rPr sz="1000" spc="-5" dirty="0">
                <a:latin typeface="Carlito"/>
                <a:cs typeface="Carlito"/>
              </a:rPr>
              <a:t>8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</a:t>
            </a:r>
            <a:r>
              <a:rPr sz="1000" spc="-5" dirty="0">
                <a:latin typeface="Carlito"/>
                <a:cs typeface="Carlito"/>
              </a:rPr>
              <a:t>2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</a:t>
            </a:r>
            <a:r>
              <a:rPr sz="1000" spc="-5" dirty="0">
                <a:latin typeface="Carlito"/>
                <a:cs typeface="Carlito"/>
              </a:rPr>
              <a:t>4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</a:t>
            </a:r>
            <a:r>
              <a:rPr sz="1000" spc="-5" dirty="0">
                <a:latin typeface="Carlito"/>
                <a:cs typeface="Carlito"/>
              </a:rPr>
              <a:t>6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58</a:t>
            </a:r>
            <a:endParaRPr sz="1000">
              <a:latin typeface="Carlito"/>
              <a:cs typeface="Carlito"/>
            </a:endParaRPr>
          </a:p>
          <a:p>
            <a:pPr marL="421005" algn="ctr">
              <a:lnSpc>
                <a:spcPct val="100000"/>
              </a:lnSpc>
              <a:spcBef>
                <a:spcPts val="284"/>
              </a:spcBef>
            </a:pPr>
            <a:r>
              <a:rPr sz="2000" b="1" spc="-5" dirty="0">
                <a:latin typeface="Carlito"/>
                <a:cs typeface="Carlito"/>
              </a:rPr>
              <a:t>HDLc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16121" y="502965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145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6121" y="4428820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150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16121" y="3828415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155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6121" y="322757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160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16121" y="262686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165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16121" y="202615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170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16121" y="1425321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175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16121" y="824611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180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16121" y="223773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185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19829" y="2776786"/>
            <a:ext cx="280035" cy="50863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latin typeface="Carlito"/>
                <a:cs typeface="Carlito"/>
              </a:rPr>
              <a:t>LDLc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554968" y="332994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1813540" y="3227958"/>
            <a:ext cx="262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LDLc</a:t>
            </a:r>
            <a:endParaRPr sz="1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9876" y="1155572"/>
            <a:ext cx="300990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Fórmula de</a:t>
            </a:r>
            <a:r>
              <a:rPr sz="2300" spc="-13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Friedewald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8980" y="1786889"/>
            <a:ext cx="363347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LDLc </a:t>
            </a:r>
            <a:r>
              <a:rPr sz="2300" dirty="0">
                <a:latin typeface="Arial"/>
                <a:cs typeface="Arial"/>
              </a:rPr>
              <a:t>= CT - (HDLc +</a:t>
            </a:r>
            <a:r>
              <a:rPr sz="2300" spc="-204" dirty="0"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TG</a:t>
            </a:r>
            <a:r>
              <a:rPr sz="2300" dirty="0">
                <a:latin typeface="Arial"/>
                <a:cs typeface="Arial"/>
              </a:rPr>
              <a:t>/5)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8025" y="2417826"/>
            <a:ext cx="1414780" cy="1007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">
              <a:lnSpc>
                <a:spcPts val="2625"/>
              </a:lnSpc>
              <a:spcBef>
                <a:spcPts val="105"/>
              </a:spcBef>
            </a:pPr>
            <a:r>
              <a:rPr sz="2300" dirty="0">
                <a:latin typeface="Arial"/>
                <a:cs typeface="Arial"/>
              </a:rPr>
              <a:t>constante:</a:t>
            </a:r>
            <a:endParaRPr sz="2300">
              <a:latin typeface="Arial"/>
              <a:cs typeface="Arial"/>
            </a:endParaRPr>
          </a:p>
          <a:p>
            <a:pPr marL="104139">
              <a:lnSpc>
                <a:spcPts val="2485"/>
              </a:lnSpc>
            </a:pPr>
            <a:r>
              <a:rPr sz="2300" dirty="0">
                <a:latin typeface="Arial"/>
                <a:cs typeface="Arial"/>
              </a:rPr>
              <a:t>CT =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260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2620"/>
              </a:lnSpc>
            </a:pPr>
            <a:r>
              <a:rPr sz="2300" dirty="0">
                <a:latin typeface="Arial"/>
                <a:cs typeface="Arial"/>
              </a:rPr>
              <a:t>HDLc =</a:t>
            </a:r>
            <a:r>
              <a:rPr sz="2300" spc="-9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30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3548" y="3679952"/>
            <a:ext cx="2242820" cy="692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2390" algn="ctr">
              <a:lnSpc>
                <a:spcPts val="2625"/>
              </a:lnSpc>
              <a:spcBef>
                <a:spcPts val="100"/>
              </a:spcBef>
            </a:pPr>
            <a:r>
              <a:rPr sz="2300" spc="-20" dirty="0">
                <a:latin typeface="Arial"/>
                <a:cs typeface="Arial"/>
              </a:rPr>
              <a:t>Variable: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ts val="2625"/>
              </a:lnSpc>
            </a:pP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TG </a:t>
            </a:r>
            <a:r>
              <a:rPr sz="2300" dirty="0">
                <a:latin typeface="Arial"/>
                <a:cs typeface="Arial"/>
              </a:rPr>
              <a:t>= de</a:t>
            </a:r>
            <a:r>
              <a:rPr sz="2300" spc="-10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150-530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608576" y="338327"/>
            <a:ext cx="6433185" cy="5826760"/>
            <a:chOff x="4608576" y="338327"/>
            <a:chExt cx="6433185" cy="5826760"/>
          </a:xfrm>
        </p:grpSpPr>
        <p:sp>
          <p:nvSpPr>
            <p:cNvPr id="7" name="object 7"/>
            <p:cNvSpPr/>
            <p:nvPr/>
          </p:nvSpPr>
          <p:spPr>
            <a:xfrm>
              <a:off x="4608576" y="342899"/>
              <a:ext cx="6433185" cy="5817235"/>
            </a:xfrm>
            <a:custGeom>
              <a:avLst/>
              <a:gdLst/>
              <a:ahLst/>
              <a:cxnLst/>
              <a:rect l="l" t="t" r="r" b="b"/>
              <a:pathLst>
                <a:path w="6433184" h="5817235">
                  <a:moveTo>
                    <a:pt x="41148" y="5170932"/>
                  </a:moveTo>
                  <a:lnTo>
                    <a:pt x="6432804" y="5170932"/>
                  </a:lnTo>
                </a:path>
                <a:path w="6433184" h="5817235">
                  <a:moveTo>
                    <a:pt x="41148" y="4524756"/>
                  </a:moveTo>
                  <a:lnTo>
                    <a:pt x="6432804" y="4524756"/>
                  </a:lnTo>
                </a:path>
                <a:path w="6433184" h="5817235">
                  <a:moveTo>
                    <a:pt x="41148" y="3878579"/>
                  </a:moveTo>
                  <a:lnTo>
                    <a:pt x="6432804" y="3878579"/>
                  </a:lnTo>
                </a:path>
                <a:path w="6433184" h="5817235">
                  <a:moveTo>
                    <a:pt x="41148" y="3232404"/>
                  </a:moveTo>
                  <a:lnTo>
                    <a:pt x="6432804" y="3232404"/>
                  </a:lnTo>
                </a:path>
                <a:path w="6433184" h="5817235">
                  <a:moveTo>
                    <a:pt x="41148" y="2586228"/>
                  </a:moveTo>
                  <a:lnTo>
                    <a:pt x="6432804" y="2586228"/>
                  </a:lnTo>
                </a:path>
                <a:path w="6433184" h="5817235">
                  <a:moveTo>
                    <a:pt x="41148" y="1940052"/>
                  </a:moveTo>
                  <a:lnTo>
                    <a:pt x="6432804" y="1940052"/>
                  </a:lnTo>
                </a:path>
                <a:path w="6433184" h="5817235">
                  <a:moveTo>
                    <a:pt x="41148" y="1292352"/>
                  </a:moveTo>
                  <a:lnTo>
                    <a:pt x="6432804" y="1292352"/>
                  </a:lnTo>
                </a:path>
                <a:path w="6433184" h="5817235">
                  <a:moveTo>
                    <a:pt x="41148" y="646176"/>
                  </a:moveTo>
                  <a:lnTo>
                    <a:pt x="6432804" y="646176"/>
                  </a:lnTo>
                </a:path>
                <a:path w="6433184" h="5817235">
                  <a:moveTo>
                    <a:pt x="41148" y="0"/>
                  </a:moveTo>
                  <a:lnTo>
                    <a:pt x="6432804" y="0"/>
                  </a:lnTo>
                </a:path>
                <a:path w="6433184" h="5817235">
                  <a:moveTo>
                    <a:pt x="41148" y="5817108"/>
                  </a:moveTo>
                  <a:lnTo>
                    <a:pt x="41148" y="0"/>
                  </a:lnTo>
                </a:path>
                <a:path w="6433184" h="5817235">
                  <a:moveTo>
                    <a:pt x="0" y="5817108"/>
                  </a:moveTo>
                  <a:lnTo>
                    <a:pt x="41148" y="5817108"/>
                  </a:lnTo>
                </a:path>
                <a:path w="6433184" h="5817235">
                  <a:moveTo>
                    <a:pt x="0" y="5170932"/>
                  </a:moveTo>
                  <a:lnTo>
                    <a:pt x="41148" y="5170932"/>
                  </a:lnTo>
                </a:path>
                <a:path w="6433184" h="5817235">
                  <a:moveTo>
                    <a:pt x="0" y="4524756"/>
                  </a:moveTo>
                  <a:lnTo>
                    <a:pt x="41148" y="4524756"/>
                  </a:lnTo>
                </a:path>
                <a:path w="6433184" h="5817235">
                  <a:moveTo>
                    <a:pt x="0" y="3878579"/>
                  </a:moveTo>
                  <a:lnTo>
                    <a:pt x="41148" y="3878579"/>
                  </a:lnTo>
                </a:path>
                <a:path w="6433184" h="5817235">
                  <a:moveTo>
                    <a:pt x="0" y="3232404"/>
                  </a:moveTo>
                  <a:lnTo>
                    <a:pt x="41148" y="3232404"/>
                  </a:lnTo>
                </a:path>
                <a:path w="6433184" h="5817235">
                  <a:moveTo>
                    <a:pt x="0" y="2586228"/>
                  </a:moveTo>
                  <a:lnTo>
                    <a:pt x="41148" y="2586228"/>
                  </a:lnTo>
                </a:path>
                <a:path w="6433184" h="5817235">
                  <a:moveTo>
                    <a:pt x="0" y="1940052"/>
                  </a:moveTo>
                  <a:lnTo>
                    <a:pt x="41148" y="1940052"/>
                  </a:lnTo>
                </a:path>
                <a:path w="6433184" h="5817235">
                  <a:moveTo>
                    <a:pt x="0" y="1292352"/>
                  </a:moveTo>
                  <a:lnTo>
                    <a:pt x="41148" y="1292352"/>
                  </a:lnTo>
                </a:path>
                <a:path w="6433184" h="5817235">
                  <a:moveTo>
                    <a:pt x="0" y="646176"/>
                  </a:moveTo>
                  <a:lnTo>
                    <a:pt x="41148" y="646176"/>
                  </a:lnTo>
                </a:path>
                <a:path w="6433184" h="5817235">
                  <a:moveTo>
                    <a:pt x="0" y="0"/>
                  </a:moveTo>
                  <a:lnTo>
                    <a:pt x="41148" y="0"/>
                  </a:lnTo>
                </a:path>
                <a:path w="6433184" h="5817235">
                  <a:moveTo>
                    <a:pt x="41148" y="5817108"/>
                  </a:moveTo>
                  <a:lnTo>
                    <a:pt x="6432804" y="5817108"/>
                  </a:lnTo>
                </a:path>
              </a:pathLst>
            </a:custGeom>
            <a:ln w="9144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09744" y="2282951"/>
              <a:ext cx="6071870" cy="2455545"/>
            </a:xfrm>
            <a:custGeom>
              <a:avLst/>
              <a:gdLst/>
              <a:ahLst/>
              <a:cxnLst/>
              <a:rect l="l" t="t" r="r" b="b"/>
              <a:pathLst>
                <a:path w="6071870" h="2455545">
                  <a:moveTo>
                    <a:pt x="0" y="0"/>
                  </a:moveTo>
                  <a:lnTo>
                    <a:pt x="318515" y="128015"/>
                  </a:lnTo>
                  <a:lnTo>
                    <a:pt x="638555" y="257556"/>
                  </a:lnTo>
                  <a:lnTo>
                    <a:pt x="958595" y="387096"/>
                  </a:lnTo>
                  <a:lnTo>
                    <a:pt x="1277111" y="516636"/>
                  </a:lnTo>
                  <a:lnTo>
                    <a:pt x="1597152" y="646176"/>
                  </a:lnTo>
                  <a:lnTo>
                    <a:pt x="1917191" y="775715"/>
                  </a:lnTo>
                  <a:lnTo>
                    <a:pt x="2235707" y="903732"/>
                  </a:lnTo>
                  <a:lnTo>
                    <a:pt x="2555748" y="1033272"/>
                  </a:lnTo>
                  <a:lnTo>
                    <a:pt x="2875787" y="1162812"/>
                  </a:lnTo>
                  <a:lnTo>
                    <a:pt x="3195828" y="1292352"/>
                  </a:lnTo>
                  <a:lnTo>
                    <a:pt x="3514344" y="1421892"/>
                  </a:lnTo>
                  <a:lnTo>
                    <a:pt x="3834383" y="1549908"/>
                  </a:lnTo>
                  <a:lnTo>
                    <a:pt x="4154424" y="1679448"/>
                  </a:lnTo>
                  <a:lnTo>
                    <a:pt x="4472939" y="1808988"/>
                  </a:lnTo>
                  <a:lnTo>
                    <a:pt x="4792980" y="1938528"/>
                  </a:lnTo>
                  <a:lnTo>
                    <a:pt x="5113020" y="2068068"/>
                  </a:lnTo>
                  <a:lnTo>
                    <a:pt x="5433059" y="2197608"/>
                  </a:lnTo>
                  <a:lnTo>
                    <a:pt x="5751576" y="2325624"/>
                  </a:lnTo>
                  <a:lnTo>
                    <a:pt x="6071615" y="2455164"/>
                  </a:lnTo>
                </a:path>
              </a:pathLst>
            </a:custGeom>
            <a:ln w="27432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390771" y="6045200"/>
            <a:ext cx="6600825" cy="6965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Carlito"/>
                <a:cs typeface="Carlito"/>
              </a:rPr>
              <a:t>80</a:t>
            </a:r>
            <a:endParaRPr sz="1000">
              <a:latin typeface="Carlito"/>
              <a:cs typeface="Carlito"/>
            </a:endParaRPr>
          </a:p>
          <a:p>
            <a:pPr marL="309880" algn="ctr">
              <a:lnSpc>
                <a:spcPct val="100000"/>
              </a:lnSpc>
              <a:spcBef>
                <a:spcPts val="100"/>
              </a:spcBef>
              <a:tabLst>
                <a:tab pos="629920" algn="l"/>
                <a:tab pos="949325" algn="l"/>
                <a:tab pos="1269365" algn="l"/>
                <a:tab pos="1588770" algn="l"/>
                <a:tab pos="1908175" algn="l"/>
                <a:tab pos="2227580" algn="l"/>
                <a:tab pos="2547620" algn="l"/>
                <a:tab pos="2867025" algn="l"/>
                <a:tab pos="3186430" algn="l"/>
                <a:tab pos="3506470" algn="l"/>
                <a:tab pos="3825875" algn="l"/>
                <a:tab pos="4145279" algn="l"/>
                <a:tab pos="4465320" algn="l"/>
                <a:tab pos="4784725" algn="l"/>
                <a:tab pos="5104130" algn="l"/>
                <a:tab pos="5424170" algn="l"/>
                <a:tab pos="5743575" algn="l"/>
                <a:tab pos="6062980" algn="l"/>
                <a:tab pos="6383020" algn="l"/>
              </a:tabLst>
            </a:pPr>
            <a:r>
              <a:rPr sz="1000" spc="-10" dirty="0">
                <a:latin typeface="Carlito"/>
                <a:cs typeface="Carlito"/>
              </a:rPr>
              <a:t>15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17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19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21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23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27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29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31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33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37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39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41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43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45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47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49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51</a:t>
            </a:r>
            <a:r>
              <a:rPr sz="1000" spc="-5" dirty="0">
                <a:latin typeface="Carlito"/>
                <a:cs typeface="Carlito"/>
              </a:rPr>
              <a:t>0</a:t>
            </a:r>
            <a:r>
              <a:rPr sz="1000" dirty="0">
                <a:latin typeface="Carlito"/>
                <a:cs typeface="Carlito"/>
              </a:rPr>
              <a:t>	</a:t>
            </a:r>
            <a:r>
              <a:rPr sz="1000" spc="-10" dirty="0">
                <a:latin typeface="Carlito"/>
                <a:cs typeface="Carlito"/>
              </a:rPr>
              <a:t>530</a:t>
            </a:r>
            <a:endParaRPr sz="1000">
              <a:latin typeface="Carlito"/>
              <a:cs typeface="Carlito"/>
            </a:endParaRPr>
          </a:p>
          <a:p>
            <a:pPr marL="307975" algn="ctr">
              <a:lnSpc>
                <a:spcPct val="100000"/>
              </a:lnSpc>
              <a:spcBef>
                <a:spcPts val="284"/>
              </a:spcBef>
            </a:pPr>
            <a:r>
              <a:rPr sz="2000" b="1" spc="-10" dirty="0">
                <a:latin typeface="Carlito"/>
                <a:cs typeface="Carlito"/>
              </a:rPr>
              <a:t>Trigliceridos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26382" y="5412104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6382" y="4765675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120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6382" y="411911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140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6382" y="3472688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160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6382" y="2826257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180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6382" y="2179396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6382" y="1532890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220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26382" y="886460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240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6382" y="240029"/>
            <a:ext cx="2178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260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29455" y="2999426"/>
            <a:ext cx="280035" cy="50863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latin typeface="Carlito"/>
                <a:cs typeface="Carlito"/>
              </a:rPr>
              <a:t>L</a:t>
            </a:r>
            <a:r>
              <a:rPr sz="2000" b="1" spc="-5" dirty="0">
                <a:latin typeface="Carlito"/>
                <a:cs typeface="Carlito"/>
              </a:rPr>
              <a:t>D</a:t>
            </a:r>
            <a:r>
              <a:rPr sz="2000" b="1" dirty="0">
                <a:latin typeface="Carlito"/>
                <a:cs typeface="Carlito"/>
              </a:rPr>
              <a:t>Lc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554968" y="366217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1813540" y="3558921"/>
            <a:ext cx="262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LDLc</a:t>
            </a:r>
            <a:endParaRPr sz="1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6341" y="329564"/>
            <a:ext cx="8256905" cy="1301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762250" marR="5080" indent="-2750185">
              <a:lnSpc>
                <a:spcPts val="4760"/>
              </a:lnSpc>
              <a:spcBef>
                <a:spcPts val="695"/>
              </a:spcBef>
            </a:pPr>
            <a:r>
              <a:rPr b="0" dirty="0">
                <a:solidFill>
                  <a:srgbClr val="FF0000"/>
                </a:solidFill>
                <a:latin typeface="Arial"/>
                <a:cs typeface="Arial"/>
              </a:rPr>
              <a:t>Análisis Grafico de la Fórmula</a:t>
            </a:r>
            <a:r>
              <a:rPr b="0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FF0000"/>
                </a:solidFill>
                <a:latin typeface="Arial"/>
                <a:cs typeface="Arial"/>
              </a:rPr>
              <a:t>de  Friedewald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LDLc = </a:t>
            </a:r>
            <a:r>
              <a:rPr spc="5" dirty="0"/>
              <a:t>CT </a:t>
            </a:r>
            <a:r>
              <a:rPr dirty="0"/>
              <a:t>- </a:t>
            </a:r>
            <a:r>
              <a:rPr spc="-5" dirty="0"/>
              <a:t>(HDLc </a:t>
            </a:r>
            <a:r>
              <a:rPr dirty="0"/>
              <a:t>+</a:t>
            </a:r>
            <a:r>
              <a:rPr spc="-25" dirty="0"/>
              <a:t> </a:t>
            </a:r>
            <a:r>
              <a:rPr spc="-20" dirty="0"/>
              <a:t>TG/5)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/>
          </a:p>
          <a:p>
            <a:pPr marL="241300" marR="80645" indent="-228600">
              <a:lnSpc>
                <a:spcPts val="3020"/>
              </a:lnSpc>
            </a:pPr>
            <a:r>
              <a:rPr sz="2800" b="0" spc="-5" dirty="0">
                <a:latin typeface="Carlito"/>
                <a:cs typeface="Carlito"/>
              </a:rPr>
              <a:t>De las </a:t>
            </a:r>
            <a:r>
              <a:rPr sz="2800" b="0" spc="-15" dirty="0">
                <a:latin typeface="Carlito"/>
                <a:cs typeface="Carlito"/>
              </a:rPr>
              <a:t>graficas anteriores </a:t>
            </a:r>
            <a:r>
              <a:rPr sz="2800" b="0" spc="-10" dirty="0">
                <a:latin typeface="Carlito"/>
                <a:cs typeface="Carlito"/>
              </a:rPr>
              <a:t>podemos concluir que </a:t>
            </a:r>
            <a:r>
              <a:rPr sz="2800" b="0" spc="-5" dirty="0">
                <a:latin typeface="Carlito"/>
                <a:cs typeface="Carlito"/>
              </a:rPr>
              <a:t>el </a:t>
            </a:r>
            <a:r>
              <a:rPr sz="2800" b="0" spc="-15" dirty="0">
                <a:latin typeface="Carlito"/>
                <a:cs typeface="Carlito"/>
              </a:rPr>
              <a:t>nivel </a:t>
            </a:r>
            <a:r>
              <a:rPr sz="2800" b="0" spc="-5" dirty="0">
                <a:latin typeface="Carlito"/>
                <a:cs typeface="Carlito"/>
              </a:rPr>
              <a:t>de </a:t>
            </a:r>
            <a:r>
              <a:rPr sz="2800" dirty="0"/>
              <a:t>LDLc </a:t>
            </a:r>
            <a:r>
              <a:rPr sz="2800" b="0" spc="-5" dirty="0">
                <a:latin typeface="Carlito"/>
                <a:cs typeface="Carlito"/>
              </a:rPr>
              <a:t>de </a:t>
            </a:r>
            <a:r>
              <a:rPr sz="2800" b="0" spc="-10" dirty="0">
                <a:latin typeface="Carlito"/>
                <a:cs typeface="Carlito"/>
              </a:rPr>
              <a:t>una  </a:t>
            </a:r>
            <a:r>
              <a:rPr sz="2800" b="0" spc="-15" dirty="0">
                <a:latin typeface="Carlito"/>
                <a:cs typeface="Carlito"/>
              </a:rPr>
              <a:t>persona </a:t>
            </a:r>
            <a:r>
              <a:rPr sz="2800" spc="-10" dirty="0"/>
              <a:t>DISMINUYE </a:t>
            </a:r>
            <a:r>
              <a:rPr sz="2800" b="0" spc="-5" dirty="0">
                <a:latin typeface="Carlito"/>
                <a:cs typeface="Carlito"/>
              </a:rPr>
              <a:t>un </a:t>
            </a:r>
            <a:r>
              <a:rPr sz="2800" b="0" spc="15" dirty="0">
                <a:latin typeface="Carlito"/>
                <a:cs typeface="Carlito"/>
              </a:rPr>
              <a:t>mg/dL</a:t>
            </a:r>
            <a:r>
              <a:rPr sz="2800" b="0" spc="120" dirty="0">
                <a:latin typeface="Carlito"/>
                <a:cs typeface="Carlito"/>
              </a:rPr>
              <a:t> </a:t>
            </a:r>
            <a:r>
              <a:rPr sz="2800" b="0" spc="-5" dirty="0">
                <a:latin typeface="Carlito"/>
                <a:cs typeface="Carlito"/>
              </a:rPr>
              <a:t>cuando: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0" spc="-5" dirty="0">
                <a:latin typeface="Carlito"/>
                <a:cs typeface="Carlito"/>
              </a:rPr>
              <a:t>se </a:t>
            </a:r>
            <a:r>
              <a:rPr sz="2800" b="0" spc="-15" dirty="0">
                <a:latin typeface="Carlito"/>
                <a:cs typeface="Carlito"/>
              </a:rPr>
              <a:t>disminuye </a:t>
            </a:r>
            <a:r>
              <a:rPr sz="2800" b="0" spc="-5" dirty="0">
                <a:latin typeface="Carlito"/>
                <a:cs typeface="Carlito"/>
              </a:rPr>
              <a:t>el </a:t>
            </a:r>
            <a:r>
              <a:rPr sz="2800" b="0" spc="-15" dirty="0">
                <a:latin typeface="Carlito"/>
                <a:cs typeface="Carlito"/>
              </a:rPr>
              <a:t>nivel </a:t>
            </a:r>
            <a:r>
              <a:rPr sz="2800" b="0" spc="-5" dirty="0">
                <a:latin typeface="Carlito"/>
                <a:cs typeface="Carlito"/>
              </a:rPr>
              <a:t>de </a:t>
            </a:r>
            <a:r>
              <a:rPr sz="2800" b="0" spc="-20" dirty="0">
                <a:latin typeface="Carlito"/>
                <a:cs typeface="Carlito"/>
              </a:rPr>
              <a:t>Colesterol </a:t>
            </a:r>
            <a:r>
              <a:rPr sz="2800" b="0" spc="-60" dirty="0">
                <a:latin typeface="Carlito"/>
                <a:cs typeface="Carlito"/>
              </a:rPr>
              <a:t>Total </a:t>
            </a:r>
            <a:r>
              <a:rPr sz="2800" b="0" spc="-5" dirty="0">
                <a:latin typeface="Carlito"/>
                <a:cs typeface="Carlito"/>
              </a:rPr>
              <a:t>un </a:t>
            </a:r>
            <a:r>
              <a:rPr sz="2800" b="0" spc="15" dirty="0">
                <a:latin typeface="Carlito"/>
                <a:cs typeface="Carlito"/>
              </a:rPr>
              <a:t>mg/dl</a:t>
            </a:r>
            <a:r>
              <a:rPr sz="2800" b="0" spc="165" dirty="0">
                <a:latin typeface="Carlito"/>
                <a:cs typeface="Carlito"/>
              </a:rPr>
              <a:t> </a:t>
            </a:r>
            <a:r>
              <a:rPr sz="2800" b="0" spc="-5" dirty="0">
                <a:latin typeface="Carlito"/>
                <a:cs typeface="Carlito"/>
              </a:rPr>
              <a:t>*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0" spc="-5" dirty="0">
                <a:latin typeface="Carlito"/>
                <a:cs typeface="Carlito"/>
              </a:rPr>
              <a:t>se </a:t>
            </a:r>
            <a:r>
              <a:rPr sz="2800" b="0" spc="-15" dirty="0">
                <a:latin typeface="Carlito"/>
                <a:cs typeface="Carlito"/>
              </a:rPr>
              <a:t>aumenta </a:t>
            </a:r>
            <a:r>
              <a:rPr sz="2800" b="0" spc="-5" dirty="0">
                <a:latin typeface="Carlito"/>
                <a:cs typeface="Carlito"/>
              </a:rPr>
              <a:t>el </a:t>
            </a:r>
            <a:r>
              <a:rPr sz="2800" b="0" spc="-15" dirty="0">
                <a:latin typeface="Carlito"/>
                <a:cs typeface="Carlito"/>
              </a:rPr>
              <a:t>nivel </a:t>
            </a:r>
            <a:r>
              <a:rPr sz="2800" b="0" spc="-5" dirty="0">
                <a:latin typeface="Carlito"/>
                <a:cs typeface="Carlito"/>
              </a:rPr>
              <a:t>de </a:t>
            </a:r>
            <a:r>
              <a:rPr sz="2800" b="0" spc="-10" dirty="0">
                <a:latin typeface="Carlito"/>
                <a:cs typeface="Carlito"/>
              </a:rPr>
              <a:t>HDLc </a:t>
            </a:r>
            <a:r>
              <a:rPr sz="2800" b="0" spc="-5" dirty="0">
                <a:latin typeface="Carlito"/>
                <a:cs typeface="Carlito"/>
              </a:rPr>
              <a:t>un </a:t>
            </a:r>
            <a:r>
              <a:rPr sz="2800" b="0" spc="15" dirty="0">
                <a:latin typeface="Carlito"/>
                <a:cs typeface="Carlito"/>
              </a:rPr>
              <a:t>mg/dl</a:t>
            </a:r>
            <a:r>
              <a:rPr sz="2800" b="0" spc="105" dirty="0">
                <a:latin typeface="Carlito"/>
                <a:cs typeface="Carlito"/>
              </a:rPr>
              <a:t> </a:t>
            </a:r>
            <a:r>
              <a:rPr sz="2800" b="0" spc="-5" dirty="0">
                <a:latin typeface="Carlito"/>
                <a:cs typeface="Carlito"/>
              </a:rPr>
              <a:t>*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  <a:tab pos="6805295" algn="l"/>
              </a:tabLst>
            </a:pPr>
            <a:r>
              <a:rPr sz="2800" b="0" spc="-5" dirty="0">
                <a:latin typeface="Carlito"/>
                <a:cs typeface="Carlito"/>
              </a:rPr>
              <a:t>se </a:t>
            </a:r>
            <a:r>
              <a:rPr sz="2800" b="0" spc="-15" dirty="0">
                <a:latin typeface="Carlito"/>
                <a:cs typeface="Carlito"/>
              </a:rPr>
              <a:t>aumenta </a:t>
            </a:r>
            <a:r>
              <a:rPr sz="2800" b="0" spc="-5" dirty="0">
                <a:latin typeface="Carlito"/>
                <a:cs typeface="Carlito"/>
              </a:rPr>
              <a:t>el </a:t>
            </a:r>
            <a:r>
              <a:rPr sz="2800" b="0" spc="-15" dirty="0">
                <a:latin typeface="Carlito"/>
                <a:cs typeface="Carlito"/>
              </a:rPr>
              <a:t>nivel </a:t>
            </a:r>
            <a:r>
              <a:rPr sz="2800" b="0" spc="-5" dirty="0">
                <a:latin typeface="Carlito"/>
                <a:cs typeface="Carlito"/>
              </a:rPr>
              <a:t>de </a:t>
            </a:r>
            <a:r>
              <a:rPr sz="2800" b="0" spc="-45" dirty="0">
                <a:latin typeface="Carlito"/>
                <a:cs typeface="Carlito"/>
              </a:rPr>
              <a:t>TG </a:t>
            </a:r>
            <a:r>
              <a:rPr sz="2800" b="0" spc="-5" dirty="0">
                <a:latin typeface="Carlito"/>
                <a:cs typeface="Carlito"/>
              </a:rPr>
              <a:t>en </a:t>
            </a:r>
            <a:r>
              <a:rPr sz="2800" b="0" spc="-10" dirty="0">
                <a:latin typeface="Carlito"/>
                <a:cs typeface="Carlito"/>
              </a:rPr>
              <a:t>cinco</a:t>
            </a:r>
            <a:r>
              <a:rPr sz="2800" b="0" spc="180" dirty="0">
                <a:latin typeface="Carlito"/>
                <a:cs typeface="Carlito"/>
              </a:rPr>
              <a:t> </a:t>
            </a:r>
            <a:r>
              <a:rPr sz="2800" b="0" spc="-5" dirty="0">
                <a:latin typeface="Carlito"/>
                <a:cs typeface="Carlito"/>
              </a:rPr>
              <a:t>(5)</a:t>
            </a:r>
            <a:r>
              <a:rPr sz="2800" b="0" spc="20" dirty="0">
                <a:latin typeface="Carlito"/>
                <a:cs typeface="Carlito"/>
              </a:rPr>
              <a:t> </a:t>
            </a:r>
            <a:r>
              <a:rPr sz="2800" b="0" spc="15" dirty="0">
                <a:latin typeface="Carlito"/>
                <a:cs typeface="Carlito"/>
              </a:rPr>
              <a:t>mg/dl	</a:t>
            </a:r>
            <a:r>
              <a:rPr sz="2800" b="0" spc="-5" dirty="0">
                <a:latin typeface="Carlito"/>
                <a:cs typeface="Carlito"/>
              </a:rPr>
              <a:t>*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Carlito"/>
              <a:cs typeface="Carlito"/>
            </a:endParaRPr>
          </a:p>
          <a:p>
            <a:pPr marL="3074670">
              <a:lnSpc>
                <a:spcPct val="100000"/>
              </a:lnSpc>
            </a:pPr>
            <a:r>
              <a:rPr sz="2400" b="0" dirty="0">
                <a:latin typeface="Carlito"/>
                <a:cs typeface="Carlito"/>
              </a:rPr>
              <a:t>* </a:t>
            </a:r>
            <a:r>
              <a:rPr sz="2400" b="0" spc="-5" dirty="0">
                <a:latin typeface="Carlito"/>
                <a:cs typeface="Carlito"/>
              </a:rPr>
              <a:t>Manteniendo </a:t>
            </a:r>
            <a:r>
              <a:rPr sz="2400" b="0" spc="-80" dirty="0">
                <a:latin typeface="Carlito"/>
                <a:cs typeface="Carlito"/>
              </a:rPr>
              <a:t>CT, </a:t>
            </a:r>
            <a:r>
              <a:rPr sz="2400" b="0" spc="-5" dirty="0">
                <a:latin typeface="Carlito"/>
                <a:cs typeface="Carlito"/>
              </a:rPr>
              <a:t>HDLc </a:t>
            </a:r>
            <a:r>
              <a:rPr sz="2400" b="0" dirty="0">
                <a:latin typeface="Carlito"/>
                <a:cs typeface="Carlito"/>
              </a:rPr>
              <a:t>y </a:t>
            </a:r>
            <a:r>
              <a:rPr sz="2400" b="0" spc="-40" dirty="0">
                <a:latin typeface="Carlito"/>
                <a:cs typeface="Carlito"/>
              </a:rPr>
              <a:t>TG </a:t>
            </a:r>
            <a:r>
              <a:rPr sz="2400" b="0" dirty="0">
                <a:latin typeface="Carlito"/>
                <a:cs typeface="Carlito"/>
              </a:rPr>
              <a:t>en los </a:t>
            </a:r>
            <a:r>
              <a:rPr sz="2400" b="0" spc="-5" dirty="0">
                <a:latin typeface="Carlito"/>
                <a:cs typeface="Carlito"/>
              </a:rPr>
              <a:t>niveles</a:t>
            </a:r>
            <a:r>
              <a:rPr sz="2400" b="0" spc="15" dirty="0">
                <a:latin typeface="Carlito"/>
                <a:cs typeface="Carlito"/>
              </a:rPr>
              <a:t> </a:t>
            </a:r>
            <a:r>
              <a:rPr sz="2400" b="0" spc="-10" dirty="0">
                <a:latin typeface="Carlito"/>
                <a:cs typeface="Carlito"/>
              </a:rPr>
              <a:t>recomendados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8684" y="1731111"/>
            <a:ext cx="8564880" cy="1751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600" dirty="0">
                <a:latin typeface="Carlito"/>
                <a:cs typeface="Carlito"/>
              </a:rPr>
              <a:t>En la </a:t>
            </a:r>
            <a:r>
              <a:rPr sz="2600" spc="-5" dirty="0">
                <a:latin typeface="Carlito"/>
                <a:cs typeface="Carlito"/>
              </a:rPr>
              <a:t>actualidad las </a:t>
            </a:r>
            <a:r>
              <a:rPr sz="2600" b="1" spc="-10" dirty="0">
                <a:solidFill>
                  <a:srgbClr val="FF0000"/>
                </a:solidFill>
                <a:latin typeface="Carlito"/>
                <a:cs typeface="Carlito"/>
              </a:rPr>
              <a:t>enfermedades cardiovasculares </a:t>
            </a:r>
            <a:r>
              <a:rPr sz="2600" spc="-5" dirty="0">
                <a:latin typeface="Carlito"/>
                <a:cs typeface="Carlito"/>
              </a:rPr>
              <a:t>son una de  </a:t>
            </a:r>
            <a:r>
              <a:rPr sz="2600" dirty="0">
                <a:latin typeface="Carlito"/>
                <a:cs typeface="Carlito"/>
              </a:rPr>
              <a:t>las </a:t>
            </a:r>
            <a:r>
              <a:rPr sz="2600" spc="-5" dirty="0">
                <a:latin typeface="Carlito"/>
                <a:cs typeface="Carlito"/>
              </a:rPr>
              <a:t>principales </a:t>
            </a:r>
            <a:r>
              <a:rPr sz="2600" spc="-10" dirty="0">
                <a:latin typeface="Carlito"/>
                <a:cs typeface="Carlito"/>
              </a:rPr>
              <a:t>causas </a:t>
            </a:r>
            <a:r>
              <a:rPr sz="2600" spc="-5" dirty="0">
                <a:latin typeface="Carlito"/>
                <a:cs typeface="Carlito"/>
              </a:rPr>
              <a:t>de </a:t>
            </a:r>
            <a:r>
              <a:rPr sz="2600" spc="-10" dirty="0">
                <a:latin typeface="Carlito"/>
                <a:cs typeface="Carlito"/>
              </a:rPr>
              <a:t>muerte </a:t>
            </a:r>
            <a:r>
              <a:rPr sz="2600" dirty="0">
                <a:latin typeface="Carlito"/>
                <a:cs typeface="Carlito"/>
              </a:rPr>
              <a:t>a </a:t>
            </a:r>
            <a:r>
              <a:rPr sz="2600" spc="-10" dirty="0">
                <a:latin typeface="Carlito"/>
                <a:cs typeface="Carlito"/>
              </a:rPr>
              <a:t>nivel </a:t>
            </a:r>
            <a:r>
              <a:rPr sz="2600" spc="-5" dirty="0">
                <a:latin typeface="Carlito"/>
                <a:cs typeface="Carlito"/>
              </a:rPr>
              <a:t>mundial, </a:t>
            </a:r>
            <a:r>
              <a:rPr sz="2600" spc="-10" dirty="0">
                <a:latin typeface="Carlito"/>
                <a:cs typeface="Carlito"/>
              </a:rPr>
              <a:t>constituyendo  </a:t>
            </a:r>
            <a:r>
              <a:rPr sz="2600" spc="-5" dirty="0">
                <a:latin typeface="Carlito"/>
                <a:cs typeface="Carlito"/>
              </a:rPr>
              <a:t>un </a:t>
            </a:r>
            <a:r>
              <a:rPr sz="2600" spc="-15" dirty="0">
                <a:latin typeface="Carlito"/>
                <a:cs typeface="Carlito"/>
              </a:rPr>
              <a:t>gran </a:t>
            </a:r>
            <a:r>
              <a:rPr sz="2600" spc="-10" dirty="0">
                <a:latin typeface="Carlito"/>
                <a:cs typeface="Carlito"/>
              </a:rPr>
              <a:t>problema </a:t>
            </a:r>
            <a:r>
              <a:rPr sz="2600" spc="-5" dirty="0">
                <a:latin typeface="Carlito"/>
                <a:cs typeface="Carlito"/>
              </a:rPr>
              <a:t>de </a:t>
            </a:r>
            <a:r>
              <a:rPr sz="2600" spc="-5" dirty="0" err="1">
                <a:latin typeface="Carlito"/>
                <a:cs typeface="Carlito"/>
              </a:rPr>
              <a:t>salud</a:t>
            </a:r>
            <a:r>
              <a:rPr sz="2600" spc="-5" dirty="0">
                <a:latin typeface="Carlito"/>
                <a:cs typeface="Carlito"/>
              </a:rPr>
              <a:t> </a:t>
            </a:r>
            <a:r>
              <a:rPr sz="2600" spc="-5" dirty="0" err="1">
                <a:latin typeface="Carlito"/>
                <a:cs typeface="Carlito"/>
              </a:rPr>
              <a:t>pública</a:t>
            </a:r>
            <a:r>
              <a:rPr lang="es-ES" sz="2600" spc="-5">
                <a:latin typeface="Carlito"/>
                <a:cs typeface="Carlito"/>
              </a:rPr>
              <a:t>.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8684" y="3514678"/>
            <a:ext cx="4987925" cy="1214755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  <a:tabLst>
                <a:tab pos="2545715" algn="l"/>
                <a:tab pos="4295140" algn="l"/>
              </a:tabLst>
            </a:pPr>
            <a:r>
              <a:rPr lang="es-ES" sz="2600" b="1" spc="-10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r>
              <a:rPr sz="2600" b="1" spc="-10" dirty="0" err="1">
                <a:solidFill>
                  <a:srgbClr val="FF0000"/>
                </a:solidFill>
                <a:latin typeface="Carlito"/>
                <a:cs typeface="Carlito"/>
              </a:rPr>
              <a:t>oncentraciones</a:t>
            </a:r>
            <a:r>
              <a:rPr sz="2600" b="1" spc="-10" dirty="0">
                <a:solidFill>
                  <a:srgbClr val="FF0000"/>
                </a:solidFill>
                <a:latin typeface="Carlito"/>
                <a:cs typeface="Carlito"/>
              </a:rPr>
              <a:t>	</a:t>
            </a:r>
            <a:r>
              <a:rPr sz="2600" b="1" spc="-5" dirty="0">
                <a:solidFill>
                  <a:srgbClr val="FF0000"/>
                </a:solidFill>
                <a:latin typeface="Carlito"/>
                <a:cs typeface="Carlito"/>
              </a:rPr>
              <a:t>anormales	</a:t>
            </a:r>
            <a:r>
              <a:rPr sz="2600" b="1" spc="-10" dirty="0">
                <a:solidFill>
                  <a:srgbClr val="FF0000"/>
                </a:solidFill>
                <a:latin typeface="Carlito"/>
                <a:cs typeface="Carlito"/>
              </a:rPr>
              <a:t>altas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  <a:tabLst>
                <a:tab pos="1532255" algn="l"/>
                <a:tab pos="1989455" algn="l"/>
                <a:tab pos="3582035" algn="l"/>
                <a:tab pos="4142740" algn="l"/>
              </a:tabLst>
            </a:pPr>
            <a:r>
              <a:rPr sz="2600" spc="-5" dirty="0">
                <a:latin typeface="Carlito"/>
                <a:cs typeface="Carlito"/>
              </a:rPr>
              <a:t>ocasionar	</a:t>
            </a:r>
            <a:r>
              <a:rPr sz="2600" dirty="0">
                <a:latin typeface="Carlito"/>
                <a:cs typeface="Carlito"/>
              </a:rPr>
              <a:t>la	</a:t>
            </a:r>
            <a:r>
              <a:rPr sz="2600" spc="-10" dirty="0">
                <a:latin typeface="Carlito"/>
                <a:cs typeface="Carlito"/>
              </a:rPr>
              <a:t>formación	</a:t>
            </a:r>
            <a:r>
              <a:rPr sz="2600" dirty="0">
                <a:latin typeface="Carlito"/>
                <a:cs typeface="Carlito"/>
              </a:rPr>
              <a:t>de	</a:t>
            </a:r>
            <a:r>
              <a:rPr sz="2600" spc="-10" dirty="0">
                <a:latin typeface="Carlito"/>
                <a:cs typeface="Carlito"/>
              </a:rPr>
              <a:t>placas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3915" y="3514678"/>
            <a:ext cx="3461513" cy="1217641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655"/>
              </a:spcBef>
              <a:tabLst>
                <a:tab pos="704850" algn="l"/>
              </a:tabLst>
            </a:pPr>
            <a:r>
              <a:rPr sz="2600" b="1" spc="-5" dirty="0">
                <a:solidFill>
                  <a:srgbClr val="FF0000"/>
                </a:solidFill>
                <a:latin typeface="Carlito"/>
                <a:cs typeface="Carlito"/>
              </a:rPr>
              <a:t>de	</a:t>
            </a:r>
            <a:r>
              <a:rPr sz="2600" b="1" spc="-15" dirty="0">
                <a:solidFill>
                  <a:srgbClr val="FF0000"/>
                </a:solidFill>
                <a:latin typeface="Carlito"/>
                <a:cs typeface="Carlito"/>
              </a:rPr>
              <a:t>colesterol</a:t>
            </a:r>
            <a:endParaRPr sz="26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  <a:tabLst>
                <a:tab pos="572135" algn="l"/>
                <a:tab pos="1029335" algn="l"/>
                <a:tab pos="1964689" algn="l"/>
              </a:tabLst>
            </a:pPr>
            <a:r>
              <a:rPr sz="2600" spc="-15" dirty="0">
                <a:latin typeface="Carlito"/>
                <a:cs typeface="Carlito"/>
              </a:rPr>
              <a:t>e</a:t>
            </a:r>
            <a:r>
              <a:rPr sz="2600" dirty="0">
                <a:latin typeface="Carlito"/>
                <a:cs typeface="Carlito"/>
              </a:rPr>
              <a:t>n	la	aor</a:t>
            </a:r>
            <a:r>
              <a:rPr sz="2600" spc="-40" dirty="0">
                <a:latin typeface="Carlito"/>
                <a:cs typeface="Carlito"/>
              </a:rPr>
              <a:t>t</a:t>
            </a:r>
            <a:r>
              <a:rPr sz="2600" dirty="0">
                <a:latin typeface="Carlito"/>
                <a:cs typeface="Carlito"/>
              </a:rPr>
              <a:t>a	</a:t>
            </a:r>
            <a:r>
              <a:rPr lang="es-ES" sz="2600" dirty="0">
                <a:latin typeface="Carlito"/>
                <a:cs typeface="Carlito"/>
              </a:rPr>
              <a:t>y arterias 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8684" y="4703550"/>
            <a:ext cx="8564880" cy="1750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95"/>
              </a:spcBef>
              <a:tabLst>
                <a:tab pos="1423670" algn="l"/>
                <a:tab pos="2871470" algn="l"/>
                <a:tab pos="4409440" algn="l"/>
                <a:tab pos="6247765" algn="l"/>
                <a:tab pos="8401685" algn="l"/>
              </a:tabLst>
            </a:pPr>
            <a:r>
              <a:rPr sz="2600" dirty="0">
                <a:latin typeface="Carlito"/>
                <a:cs typeface="Carlito"/>
              </a:rPr>
              <a:t>men</a:t>
            </a:r>
            <a:r>
              <a:rPr sz="2600" spc="-10" dirty="0">
                <a:latin typeface="Carlito"/>
                <a:cs typeface="Carlito"/>
              </a:rPr>
              <a:t>o</a:t>
            </a:r>
            <a:r>
              <a:rPr sz="2600" spc="-35" dirty="0">
                <a:latin typeface="Carlito"/>
                <a:cs typeface="Carlito"/>
              </a:rPr>
              <a:t>r</a:t>
            </a:r>
            <a:r>
              <a:rPr sz="2600" spc="-15" dirty="0">
                <a:latin typeface="Carlito"/>
                <a:cs typeface="Carlito"/>
              </a:rPr>
              <a:t>e</a:t>
            </a:r>
            <a:r>
              <a:rPr sz="2600" spc="-5" dirty="0">
                <a:latin typeface="Carlito"/>
                <a:cs typeface="Carlito"/>
              </a:rPr>
              <a:t>s</a:t>
            </a:r>
            <a:r>
              <a:rPr sz="2600" dirty="0">
                <a:latin typeface="Carlito"/>
                <a:cs typeface="Carlito"/>
              </a:rPr>
              <a:t>,	</a:t>
            </a:r>
            <a:r>
              <a:rPr sz="2600" spc="-25" dirty="0">
                <a:latin typeface="Carlito"/>
                <a:cs typeface="Carlito"/>
              </a:rPr>
              <a:t>c</a:t>
            </a:r>
            <a:r>
              <a:rPr sz="2600" spc="-5" dirty="0">
                <a:latin typeface="Carlito"/>
                <a:cs typeface="Carlito"/>
              </a:rPr>
              <a:t>ondició</a:t>
            </a:r>
            <a:r>
              <a:rPr sz="2600" dirty="0">
                <a:latin typeface="Carlito"/>
                <a:cs typeface="Carlito"/>
              </a:rPr>
              <a:t>n	</a:t>
            </a:r>
            <a:r>
              <a:rPr sz="2600" spc="-15" dirty="0">
                <a:latin typeface="Carlito"/>
                <a:cs typeface="Carlito"/>
              </a:rPr>
              <a:t>p</a:t>
            </a:r>
            <a:r>
              <a:rPr sz="2600" spc="-25" dirty="0">
                <a:latin typeface="Carlito"/>
                <a:cs typeface="Carlito"/>
              </a:rPr>
              <a:t>at</a:t>
            </a:r>
            <a:r>
              <a:rPr sz="2600" spc="-5" dirty="0">
                <a:latin typeface="Carlito"/>
                <a:cs typeface="Carlito"/>
              </a:rPr>
              <a:t>oló</a:t>
            </a:r>
            <a:r>
              <a:rPr sz="2600" spc="-15" dirty="0">
                <a:latin typeface="Carlito"/>
                <a:cs typeface="Carlito"/>
              </a:rPr>
              <a:t>g</a:t>
            </a:r>
            <a:r>
              <a:rPr sz="2600" dirty="0">
                <a:latin typeface="Carlito"/>
                <a:cs typeface="Carlito"/>
              </a:rPr>
              <a:t>i</a:t>
            </a:r>
            <a:r>
              <a:rPr sz="2600" spc="-20" dirty="0">
                <a:latin typeface="Carlito"/>
                <a:cs typeface="Carlito"/>
              </a:rPr>
              <a:t>c</a:t>
            </a:r>
            <a:r>
              <a:rPr sz="2600" dirty="0">
                <a:latin typeface="Carlito"/>
                <a:cs typeface="Carlito"/>
              </a:rPr>
              <a:t>a	</a:t>
            </a:r>
            <a:r>
              <a:rPr sz="2600" spc="-5" dirty="0">
                <a:latin typeface="Carlito"/>
                <a:cs typeface="Carlito"/>
              </a:rPr>
              <a:t>deno</a:t>
            </a:r>
            <a:r>
              <a:rPr sz="2600" spc="-10" dirty="0">
                <a:latin typeface="Carlito"/>
                <a:cs typeface="Carlito"/>
              </a:rPr>
              <a:t>m</a:t>
            </a:r>
            <a:r>
              <a:rPr sz="2600" dirty="0">
                <a:latin typeface="Carlito"/>
                <a:cs typeface="Carlito"/>
              </a:rPr>
              <a:t>inada	</a:t>
            </a:r>
            <a:r>
              <a:rPr sz="2600" b="1" spc="-25" dirty="0">
                <a:solidFill>
                  <a:srgbClr val="FF0000"/>
                </a:solidFill>
                <a:latin typeface="Carlito"/>
                <a:cs typeface="Carlito"/>
              </a:rPr>
              <a:t>at</a:t>
            </a:r>
            <a:r>
              <a:rPr sz="2600" b="1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2600" b="1" spc="-35" dirty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sz="2600" b="1" spc="-5" dirty="0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sz="2600" b="1" spc="-2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2600" b="1" spc="-5" dirty="0">
                <a:solidFill>
                  <a:srgbClr val="FF0000"/>
                </a:solidFill>
                <a:latin typeface="Carlito"/>
                <a:cs typeface="Carlito"/>
              </a:rPr>
              <a:t>scl</a:t>
            </a:r>
            <a:r>
              <a:rPr sz="2600" b="1" spc="-2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2600" b="1" spc="-35" dirty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sz="2600" b="1" spc="-5" dirty="0">
                <a:solidFill>
                  <a:srgbClr val="FF0000"/>
                </a:solidFill>
                <a:latin typeface="Carlito"/>
                <a:cs typeface="Carlito"/>
              </a:rPr>
              <a:t>osi</a:t>
            </a:r>
            <a:r>
              <a:rPr sz="2600" b="1" dirty="0">
                <a:solidFill>
                  <a:srgbClr val="FF0000"/>
                </a:solidFill>
                <a:latin typeface="Carlito"/>
                <a:cs typeface="Carlito"/>
              </a:rPr>
              <a:t>s</a:t>
            </a:r>
            <a:r>
              <a:rPr sz="2600" dirty="0">
                <a:latin typeface="Carlito"/>
                <a:cs typeface="Carlito"/>
              </a:rPr>
              <a:t>	y  que </a:t>
            </a:r>
            <a:r>
              <a:rPr sz="2600" spc="-5" dirty="0">
                <a:latin typeface="Carlito"/>
                <a:cs typeface="Carlito"/>
              </a:rPr>
              <a:t>puede ser causa </a:t>
            </a:r>
            <a:r>
              <a:rPr sz="2600" dirty="0">
                <a:latin typeface="Carlito"/>
                <a:cs typeface="Carlito"/>
              </a:rPr>
              <a:t>de </a:t>
            </a:r>
            <a:r>
              <a:rPr sz="2600" spc="-5" dirty="0">
                <a:latin typeface="Carlito"/>
                <a:cs typeface="Carlito"/>
              </a:rPr>
              <a:t>una </a:t>
            </a:r>
            <a:r>
              <a:rPr sz="2600" dirty="0">
                <a:latin typeface="Carlito"/>
                <a:cs typeface="Carlito"/>
              </a:rPr>
              <a:t>insuficiencia </a:t>
            </a:r>
            <a:r>
              <a:rPr sz="2600" spc="-10" dirty="0">
                <a:latin typeface="Carlito"/>
                <a:cs typeface="Carlito"/>
              </a:rPr>
              <a:t>cardiaca </a:t>
            </a:r>
            <a:r>
              <a:rPr sz="2600" dirty="0">
                <a:latin typeface="Carlito"/>
                <a:cs typeface="Carlito"/>
              </a:rPr>
              <a:t>y</a:t>
            </a:r>
            <a:r>
              <a:rPr sz="2600" spc="-140" dirty="0">
                <a:latin typeface="Carlito"/>
                <a:cs typeface="Carlito"/>
              </a:rPr>
              <a:t> </a:t>
            </a:r>
            <a:r>
              <a:rPr sz="2600" spc="-5" dirty="0" err="1">
                <a:latin typeface="Carlito"/>
                <a:cs typeface="Carlito"/>
              </a:rPr>
              <a:t>embolias</a:t>
            </a:r>
            <a:r>
              <a:rPr lang="es-ES" sz="2600" spc="-5" dirty="0">
                <a:latin typeface="Carlito"/>
                <a:cs typeface="Carlito"/>
              </a:rPr>
              <a:t>, accidentes cerebrovasculares, paraplejia</a:t>
            </a:r>
            <a:endParaRPr sz="2600" dirty="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55429" y="2185161"/>
            <a:ext cx="2216277" cy="3006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1470" y="631316"/>
            <a:ext cx="39109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Arial"/>
                <a:cs typeface="Arial"/>
              </a:rPr>
              <a:t>BIBLIOGRAFIA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6917"/>
            <a:ext cx="10304780" cy="51226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245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rlito"/>
                <a:cs typeface="Carlito"/>
              </a:rPr>
              <a:t>APLICABILIDAD DE LA </a:t>
            </a:r>
            <a:r>
              <a:rPr sz="2200" spc="-15" dirty="0">
                <a:latin typeface="Carlito"/>
                <a:cs typeface="Carlito"/>
              </a:rPr>
              <a:t>FORMULA </a:t>
            </a:r>
            <a:r>
              <a:rPr sz="2200" spc="-5" dirty="0">
                <a:latin typeface="Carlito"/>
                <a:cs typeface="Carlito"/>
              </a:rPr>
              <a:t>DE </a:t>
            </a:r>
            <a:r>
              <a:rPr sz="2200" spc="-20" dirty="0">
                <a:latin typeface="Carlito"/>
                <a:cs typeface="Carlito"/>
              </a:rPr>
              <a:t>FRIEDEWALD </a:t>
            </a:r>
            <a:r>
              <a:rPr sz="2200" spc="-5" dirty="0">
                <a:latin typeface="Carlito"/>
                <a:cs typeface="Carlito"/>
              </a:rPr>
              <a:t>Y </a:t>
            </a:r>
            <a:r>
              <a:rPr sz="2200" dirty="0">
                <a:latin typeface="Carlito"/>
                <a:cs typeface="Carlito"/>
              </a:rPr>
              <a:t>DE </a:t>
            </a:r>
            <a:r>
              <a:rPr sz="2200" spc="-5" dirty="0">
                <a:latin typeface="Carlito"/>
                <a:cs typeface="Carlito"/>
              </a:rPr>
              <a:t>UN </a:t>
            </a:r>
            <a:r>
              <a:rPr sz="2200" spc="-20" dirty="0">
                <a:latin typeface="Carlito"/>
                <a:cs typeface="Carlito"/>
              </a:rPr>
              <a:t>METODO </a:t>
            </a:r>
            <a:r>
              <a:rPr sz="2200" spc="-5" dirty="0">
                <a:latin typeface="Carlito"/>
                <a:cs typeface="Carlito"/>
              </a:rPr>
              <a:t>DE</a:t>
            </a:r>
            <a:r>
              <a:rPr sz="2200" spc="225" dirty="0">
                <a:latin typeface="Carlito"/>
                <a:cs typeface="Carlito"/>
              </a:rPr>
              <a:t> </a:t>
            </a:r>
            <a:r>
              <a:rPr sz="2200" spc="-25" dirty="0">
                <a:latin typeface="Carlito"/>
                <a:cs typeface="Carlito"/>
              </a:rPr>
              <a:t>PRECIPITACION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1850"/>
              </a:lnSpc>
            </a:pPr>
            <a:r>
              <a:rPr sz="2200" spc="-5" dirty="0">
                <a:latin typeface="Carlito"/>
                <a:cs typeface="Carlito"/>
              </a:rPr>
              <a:t>EN LA </a:t>
            </a:r>
            <a:r>
              <a:rPr sz="2200" spc="-10" dirty="0">
                <a:latin typeface="Carlito"/>
                <a:cs typeface="Carlito"/>
              </a:rPr>
              <a:t>DETERMINACION </a:t>
            </a:r>
            <a:r>
              <a:rPr sz="2200" spc="-5" dirty="0">
                <a:latin typeface="Carlito"/>
                <a:cs typeface="Carlito"/>
              </a:rPr>
              <a:t>DEL LDL </a:t>
            </a:r>
            <a:r>
              <a:rPr sz="2200" spc="-15" dirty="0">
                <a:latin typeface="Carlito"/>
                <a:cs typeface="Carlito"/>
              </a:rPr>
              <a:t>COLESTEROL. </a:t>
            </a:r>
            <a:r>
              <a:rPr sz="2200" spc="-20" dirty="0">
                <a:latin typeface="Carlito"/>
                <a:cs typeface="Carlito"/>
              </a:rPr>
              <a:t>Grettel </a:t>
            </a:r>
            <a:r>
              <a:rPr sz="2200" spc="-25" dirty="0">
                <a:latin typeface="Carlito"/>
                <a:cs typeface="Carlito"/>
              </a:rPr>
              <a:t>Valverde </a:t>
            </a:r>
            <a:r>
              <a:rPr sz="2200" spc="-15" dirty="0">
                <a:latin typeface="Carlito"/>
                <a:cs typeface="Carlito"/>
              </a:rPr>
              <a:t>Chaves, </a:t>
            </a:r>
            <a:r>
              <a:rPr sz="2200" spc="-10" dirty="0">
                <a:latin typeface="Carlito"/>
                <a:cs typeface="Carlito"/>
              </a:rPr>
              <a:t>*Claudia</a:t>
            </a:r>
            <a:r>
              <a:rPr sz="2200" spc="2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Hidalgo</a:t>
            </a:r>
            <a:endParaRPr sz="2200" dirty="0">
              <a:latin typeface="Carlito"/>
              <a:cs typeface="Carlito"/>
            </a:endParaRPr>
          </a:p>
          <a:p>
            <a:pPr marL="241300" marR="3542665">
              <a:lnSpc>
                <a:spcPct val="70000"/>
              </a:lnSpc>
              <a:spcBef>
                <a:spcPts val="395"/>
              </a:spcBef>
            </a:pPr>
            <a:r>
              <a:rPr sz="2200" spc="-5" dirty="0">
                <a:latin typeface="Carlito"/>
                <a:cs typeface="Carlito"/>
              </a:rPr>
              <a:t>Quesada, </a:t>
            </a:r>
            <a:r>
              <a:rPr sz="2200" spc="-10" dirty="0">
                <a:latin typeface="Carlito"/>
                <a:cs typeface="Carlito"/>
              </a:rPr>
              <a:t>***Laureano Echandi </a:t>
            </a:r>
            <a:r>
              <a:rPr sz="2200" spc="-5" dirty="0">
                <a:latin typeface="Carlito"/>
                <a:cs typeface="Carlito"/>
              </a:rPr>
              <a:t>Cruz. DISPONIBLE </a:t>
            </a:r>
            <a:r>
              <a:rPr sz="2200" spc="-10" dirty="0">
                <a:latin typeface="Carlito"/>
                <a:cs typeface="Carlito"/>
              </a:rPr>
              <a:t>EN:  </a:t>
            </a:r>
            <a:r>
              <a:rPr sz="2200" spc="-10" dirty="0">
                <a:latin typeface="Carlito"/>
                <a:cs typeface="Carlito"/>
                <a:hlinkClick r:id="rId2"/>
              </a:rPr>
              <a:t>http://www.binasss.sa.cr/revistas/rccm/v15n3-4/art6.pdf</a:t>
            </a:r>
            <a:endParaRPr sz="2200" dirty="0">
              <a:latin typeface="Carlito"/>
              <a:cs typeface="Carlito"/>
            </a:endParaRPr>
          </a:p>
          <a:p>
            <a:pPr marL="241300" indent="-228600">
              <a:lnSpc>
                <a:spcPts val="2245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Carlito"/>
                <a:cs typeface="Carlito"/>
              </a:rPr>
              <a:t>Análisis </a:t>
            </a:r>
            <a:r>
              <a:rPr sz="2200" b="1" spc="-10" dirty="0">
                <a:latin typeface="Carlito"/>
                <a:cs typeface="Carlito"/>
              </a:rPr>
              <a:t>de </a:t>
            </a:r>
            <a:r>
              <a:rPr sz="2200" b="1" spc="-5" dirty="0">
                <a:latin typeface="Carlito"/>
                <a:cs typeface="Carlito"/>
              </a:rPr>
              <a:t>la </a:t>
            </a:r>
            <a:r>
              <a:rPr sz="2200" b="1" spc="-10" dirty="0">
                <a:latin typeface="Carlito"/>
                <a:cs typeface="Carlito"/>
              </a:rPr>
              <a:t>fórmula </a:t>
            </a:r>
            <a:r>
              <a:rPr sz="2200" b="1" spc="-5" dirty="0">
                <a:latin typeface="Carlito"/>
                <a:cs typeface="Carlito"/>
              </a:rPr>
              <a:t>de </a:t>
            </a:r>
            <a:r>
              <a:rPr sz="2200" b="1" spc="-10" dirty="0">
                <a:latin typeface="Carlito"/>
                <a:cs typeface="Carlito"/>
              </a:rPr>
              <a:t>Friedewald </a:t>
            </a:r>
            <a:r>
              <a:rPr sz="2200" b="1" spc="-5" dirty="0">
                <a:latin typeface="Carlito"/>
                <a:cs typeface="Carlito"/>
              </a:rPr>
              <a:t>y su </a:t>
            </a:r>
            <a:r>
              <a:rPr sz="2200" b="1" spc="-10" dirty="0">
                <a:latin typeface="Carlito"/>
                <a:cs typeface="Carlito"/>
              </a:rPr>
              <a:t>aplicación, </a:t>
            </a:r>
            <a:r>
              <a:rPr sz="2200" b="1" spc="-5" dirty="0">
                <a:latin typeface="Carlito"/>
                <a:cs typeface="Carlito"/>
              </a:rPr>
              <a:t>a </a:t>
            </a:r>
            <a:r>
              <a:rPr sz="2200" b="1" spc="-25" dirty="0">
                <a:latin typeface="Carlito"/>
                <a:cs typeface="Carlito"/>
              </a:rPr>
              <a:t>través </a:t>
            </a:r>
            <a:r>
              <a:rPr sz="2200" b="1" spc="-5" dirty="0">
                <a:latin typeface="Carlito"/>
                <a:cs typeface="Carlito"/>
              </a:rPr>
              <a:t>de la </a:t>
            </a:r>
            <a:r>
              <a:rPr sz="2200" b="1" spc="-10" dirty="0">
                <a:latin typeface="Carlito"/>
                <a:cs typeface="Carlito"/>
              </a:rPr>
              <a:t>comparación </a:t>
            </a:r>
            <a:r>
              <a:rPr sz="2200" b="1" spc="-5" dirty="0">
                <a:latin typeface="Carlito"/>
                <a:cs typeface="Carlito"/>
              </a:rPr>
              <a:t>de</a:t>
            </a:r>
            <a:r>
              <a:rPr sz="2200" b="1" spc="320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los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1850"/>
              </a:lnSpc>
            </a:pPr>
            <a:r>
              <a:rPr sz="2200" b="1" spc="-15" dirty="0">
                <a:latin typeface="Carlito"/>
                <a:cs typeface="Carlito"/>
              </a:rPr>
              <a:t>valores </a:t>
            </a:r>
            <a:r>
              <a:rPr sz="2200" b="1" spc="-5" dirty="0">
                <a:latin typeface="Carlito"/>
                <a:cs typeface="Carlito"/>
              </a:rPr>
              <a:t>de c-LDL </a:t>
            </a:r>
            <a:r>
              <a:rPr sz="2200" b="1" spc="-15" dirty="0">
                <a:latin typeface="Carlito"/>
                <a:cs typeface="Carlito"/>
              </a:rPr>
              <a:t>obtenidos </a:t>
            </a:r>
            <a:r>
              <a:rPr sz="2200" b="1" spc="-10" dirty="0">
                <a:latin typeface="Carlito"/>
                <a:cs typeface="Carlito"/>
              </a:rPr>
              <a:t>por determinación enzimática </a:t>
            </a:r>
            <a:r>
              <a:rPr sz="2200" b="1" spc="-5" dirty="0">
                <a:latin typeface="Carlito"/>
                <a:cs typeface="Carlito"/>
              </a:rPr>
              <a:t>y </a:t>
            </a:r>
            <a:r>
              <a:rPr sz="2200" b="1" spc="-15" dirty="0">
                <a:latin typeface="Carlito"/>
                <a:cs typeface="Carlito"/>
              </a:rPr>
              <a:t>mediante </a:t>
            </a:r>
            <a:r>
              <a:rPr sz="2200" b="1" spc="-5" dirty="0">
                <a:latin typeface="Carlito"/>
                <a:cs typeface="Carlito"/>
              </a:rPr>
              <a:t>la </a:t>
            </a:r>
            <a:r>
              <a:rPr sz="2200" b="1" spc="-10" dirty="0">
                <a:latin typeface="Carlito"/>
                <a:cs typeface="Carlito"/>
              </a:rPr>
              <a:t>fórmula</a:t>
            </a:r>
            <a:r>
              <a:rPr sz="2200" b="1" spc="27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en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1850"/>
              </a:lnSpc>
            </a:pPr>
            <a:r>
              <a:rPr sz="2200" b="1" spc="-15" dirty="0">
                <a:latin typeface="Carlito"/>
                <a:cs typeface="Carlito"/>
              </a:rPr>
              <a:t>pacientes </a:t>
            </a:r>
            <a:r>
              <a:rPr sz="2200" b="1" spc="-5" dirty="0">
                <a:latin typeface="Carlito"/>
                <a:cs typeface="Carlito"/>
              </a:rPr>
              <a:t>sanos. </a:t>
            </a:r>
            <a:r>
              <a:rPr sz="2200" spc="-15" dirty="0">
                <a:latin typeface="Carlito"/>
                <a:cs typeface="Carlito"/>
              </a:rPr>
              <a:t>M.C. </a:t>
            </a:r>
            <a:r>
              <a:rPr sz="2200" spc="-10" dirty="0">
                <a:latin typeface="Carlito"/>
                <a:cs typeface="Carlito"/>
              </a:rPr>
              <a:t>Gonzalo </a:t>
            </a:r>
            <a:r>
              <a:rPr sz="2200" spc="-15" dirty="0">
                <a:latin typeface="Carlito"/>
                <a:cs typeface="Carlito"/>
              </a:rPr>
              <a:t>Garzón </a:t>
            </a:r>
            <a:r>
              <a:rPr sz="2200" spc="-10" dirty="0">
                <a:latin typeface="Carlito"/>
                <a:cs typeface="Carlito"/>
              </a:rPr>
              <a:t>García. </a:t>
            </a:r>
            <a:r>
              <a:rPr sz="2200" spc="-5" dirty="0">
                <a:latin typeface="Carlito"/>
                <a:cs typeface="Carlito"/>
              </a:rPr>
              <a:t>DISPONIBLE</a:t>
            </a:r>
            <a:r>
              <a:rPr sz="2200" spc="1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EN: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2245"/>
              </a:lnSpc>
            </a:pPr>
            <a:r>
              <a:rPr sz="22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3"/>
              </a:rPr>
              <a:t>http://www.contactoquimico.com/htm/Articulos/QuimicaClinica/QuimicaC3Analisis.htm</a:t>
            </a:r>
            <a:endParaRPr sz="2200" dirty="0">
              <a:latin typeface="Carlito"/>
              <a:cs typeface="Carlito"/>
            </a:endParaRPr>
          </a:p>
          <a:p>
            <a:pPr marL="241300" indent="-228600">
              <a:lnSpc>
                <a:spcPts val="2245"/>
              </a:lnSpc>
              <a:spcBef>
                <a:spcPts val="20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Carlito"/>
                <a:cs typeface="Carlito"/>
              </a:rPr>
              <a:t>La </a:t>
            </a:r>
            <a:r>
              <a:rPr sz="2200" spc="-10" dirty="0">
                <a:latin typeface="Carlito"/>
                <a:cs typeface="Carlito"/>
              </a:rPr>
              <a:t>fórmula </a:t>
            </a:r>
            <a:r>
              <a:rPr sz="2200" spc="-5" dirty="0">
                <a:latin typeface="Carlito"/>
                <a:cs typeface="Carlito"/>
              </a:rPr>
              <a:t>de </a:t>
            </a:r>
            <a:r>
              <a:rPr sz="2200" spc="-10" dirty="0">
                <a:latin typeface="Carlito"/>
                <a:cs typeface="Carlito"/>
              </a:rPr>
              <a:t>Friedewald </a:t>
            </a:r>
            <a:r>
              <a:rPr sz="2200" spc="-5" dirty="0">
                <a:latin typeface="Carlito"/>
                <a:cs typeface="Carlito"/>
              </a:rPr>
              <a:t>no </a:t>
            </a:r>
            <a:r>
              <a:rPr sz="2200" spc="-10" dirty="0">
                <a:latin typeface="Carlito"/>
                <a:cs typeface="Carlito"/>
              </a:rPr>
              <a:t>debe </a:t>
            </a:r>
            <a:r>
              <a:rPr sz="2200" spc="-5" dirty="0">
                <a:latin typeface="Carlito"/>
                <a:cs typeface="Carlito"/>
              </a:rPr>
              <a:t>ser </a:t>
            </a:r>
            <a:r>
              <a:rPr sz="2200" spc="-10" dirty="0">
                <a:latin typeface="Carlito"/>
                <a:cs typeface="Carlito"/>
              </a:rPr>
              <a:t>utilizada </a:t>
            </a:r>
            <a:r>
              <a:rPr sz="2200" spc="-20" dirty="0">
                <a:latin typeface="Carlito"/>
                <a:cs typeface="Carlito"/>
              </a:rPr>
              <a:t>para </a:t>
            </a:r>
            <a:r>
              <a:rPr sz="2200" spc="-5" dirty="0">
                <a:latin typeface="Carlito"/>
                <a:cs typeface="Carlito"/>
              </a:rPr>
              <a:t>el </a:t>
            </a:r>
            <a:r>
              <a:rPr sz="2200" spc="-10" dirty="0">
                <a:latin typeface="Carlito"/>
                <a:cs typeface="Carlito"/>
              </a:rPr>
              <a:t>cálculo </a:t>
            </a:r>
            <a:r>
              <a:rPr sz="2200" spc="-5" dirty="0">
                <a:latin typeface="Carlito"/>
                <a:cs typeface="Carlito"/>
              </a:rPr>
              <a:t>de </a:t>
            </a:r>
            <a:r>
              <a:rPr sz="2200" spc="-15" dirty="0">
                <a:latin typeface="Carlito"/>
                <a:cs typeface="Carlito"/>
              </a:rPr>
              <a:t>colesterol </a:t>
            </a:r>
            <a:r>
              <a:rPr sz="2200" spc="-5" dirty="0">
                <a:latin typeface="Carlito"/>
                <a:cs typeface="Carlito"/>
              </a:rPr>
              <a:t>de</a:t>
            </a:r>
            <a:r>
              <a:rPr sz="2200" spc="13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baja</a:t>
            </a:r>
            <a:endParaRPr sz="2200" dirty="0">
              <a:latin typeface="Carlito"/>
              <a:cs typeface="Carlito"/>
            </a:endParaRPr>
          </a:p>
          <a:p>
            <a:pPr marL="241300" marR="5080">
              <a:lnSpc>
                <a:spcPct val="70000"/>
              </a:lnSpc>
              <a:spcBef>
                <a:spcPts val="395"/>
              </a:spcBef>
            </a:pPr>
            <a:r>
              <a:rPr sz="2200" spc="-10" dirty="0">
                <a:latin typeface="Carlito"/>
                <a:cs typeface="Carlito"/>
              </a:rPr>
              <a:t>densidad </a:t>
            </a:r>
            <a:r>
              <a:rPr sz="2200" spc="-5" dirty="0">
                <a:latin typeface="Carlito"/>
                <a:cs typeface="Carlito"/>
              </a:rPr>
              <a:t>en </a:t>
            </a:r>
            <a:r>
              <a:rPr sz="2200" spc="-10" dirty="0">
                <a:latin typeface="Carlito"/>
                <a:cs typeface="Carlito"/>
              </a:rPr>
              <a:t>pacientes </a:t>
            </a:r>
            <a:r>
              <a:rPr sz="2200" spc="-15" dirty="0">
                <a:latin typeface="Carlito"/>
                <a:cs typeface="Carlito"/>
              </a:rPr>
              <a:t>con </a:t>
            </a:r>
            <a:r>
              <a:rPr sz="2200" spc="-5" dirty="0">
                <a:latin typeface="Carlito"/>
                <a:cs typeface="Carlito"/>
              </a:rPr>
              <a:t>triglicéridos </a:t>
            </a:r>
            <a:r>
              <a:rPr sz="2200" spc="-10" dirty="0">
                <a:latin typeface="Carlito"/>
                <a:cs typeface="Carlito"/>
              </a:rPr>
              <a:t>elevados. Israel </a:t>
            </a:r>
            <a:r>
              <a:rPr sz="2200" spc="-15" dirty="0">
                <a:latin typeface="Carlito"/>
                <a:cs typeface="Carlito"/>
              </a:rPr>
              <a:t>Parra-Ortega,* </a:t>
            </a:r>
            <a:r>
              <a:rPr sz="2200" spc="-25" dirty="0">
                <a:latin typeface="Carlito"/>
                <a:cs typeface="Carlito"/>
              </a:rPr>
              <a:t>Vanesa </a:t>
            </a:r>
            <a:r>
              <a:rPr sz="2200" spc="-5" dirty="0">
                <a:latin typeface="Carlito"/>
                <a:cs typeface="Carlito"/>
              </a:rPr>
              <a:t>Jonguitud-  Díaz*. </a:t>
            </a:r>
            <a:r>
              <a:rPr sz="2200" spc="-10" dirty="0">
                <a:latin typeface="Carlito"/>
                <a:cs typeface="Carlito"/>
              </a:rPr>
              <a:t>DISPONIBLE EN: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4"/>
              </a:rPr>
              <a:t>http://www.medigraphic.com/pdfs/patol/pt-2007/pt073c.pdf</a:t>
            </a:r>
            <a:endParaRPr sz="2200" dirty="0">
              <a:latin typeface="Carlito"/>
              <a:cs typeface="Carlito"/>
            </a:endParaRPr>
          </a:p>
          <a:p>
            <a:pPr marL="303530" indent="-291465">
              <a:lnSpc>
                <a:spcPts val="2245"/>
              </a:lnSpc>
              <a:spcBef>
                <a:spcPts val="220"/>
              </a:spcBef>
              <a:buFont typeface="Arial"/>
              <a:buChar char="•"/>
              <a:tabLst>
                <a:tab pos="303530" algn="l"/>
                <a:tab pos="304165" algn="l"/>
              </a:tabLst>
            </a:pPr>
            <a:r>
              <a:rPr sz="2200" b="1" spc="-15" dirty="0">
                <a:latin typeface="Carlito"/>
                <a:cs typeface="Carlito"/>
              </a:rPr>
              <a:t>Perfil </a:t>
            </a:r>
            <a:r>
              <a:rPr sz="2200" b="1" spc="-5" dirty="0">
                <a:latin typeface="Carlito"/>
                <a:cs typeface="Carlito"/>
              </a:rPr>
              <a:t>lipídico en </a:t>
            </a:r>
            <a:r>
              <a:rPr sz="2200" b="1" spc="-20" dirty="0">
                <a:latin typeface="Carlito"/>
                <a:cs typeface="Carlito"/>
              </a:rPr>
              <a:t>mayores </a:t>
            </a:r>
            <a:r>
              <a:rPr sz="2200" b="1" spc="-5" dirty="0">
                <a:latin typeface="Carlito"/>
                <a:cs typeface="Carlito"/>
              </a:rPr>
              <a:t>de 65 </a:t>
            </a:r>
            <a:r>
              <a:rPr sz="2200" b="1" spc="-10" dirty="0">
                <a:latin typeface="Carlito"/>
                <a:cs typeface="Carlito"/>
              </a:rPr>
              <a:t>años. </a:t>
            </a:r>
            <a:r>
              <a:rPr sz="2200" b="1" spc="-15" dirty="0">
                <a:latin typeface="Carlito"/>
                <a:cs typeface="Carlito"/>
              </a:rPr>
              <a:t>Prevalencia </a:t>
            </a:r>
            <a:r>
              <a:rPr sz="2200" b="1" spc="-5" dirty="0">
                <a:latin typeface="Carlito"/>
                <a:cs typeface="Carlito"/>
              </a:rPr>
              <a:t>de </a:t>
            </a:r>
            <a:r>
              <a:rPr sz="2200" b="1" spc="-10" dirty="0">
                <a:latin typeface="Carlito"/>
                <a:cs typeface="Carlito"/>
              </a:rPr>
              <a:t>hipercolesterolemia </a:t>
            </a:r>
            <a:r>
              <a:rPr sz="2200" b="1" spc="-5" dirty="0">
                <a:latin typeface="Carlito"/>
                <a:cs typeface="Carlito"/>
              </a:rPr>
              <a:t>y </a:t>
            </a:r>
            <a:r>
              <a:rPr sz="2200" b="1" spc="-20" dirty="0">
                <a:latin typeface="Carlito"/>
                <a:cs typeface="Carlito"/>
              </a:rPr>
              <a:t>factores</a:t>
            </a:r>
            <a:r>
              <a:rPr sz="2200" b="1" spc="370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de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1850"/>
              </a:lnSpc>
              <a:tabLst>
                <a:tab pos="2847340" algn="l"/>
              </a:tabLst>
            </a:pPr>
            <a:r>
              <a:rPr sz="2200" b="1" spc="-10" dirty="0">
                <a:latin typeface="Carlito"/>
                <a:cs typeface="Carlito"/>
              </a:rPr>
              <a:t>riesgo</a:t>
            </a:r>
            <a:r>
              <a:rPr sz="2200" b="1" spc="10" dirty="0">
                <a:latin typeface="Carlito"/>
                <a:cs typeface="Carlito"/>
              </a:rPr>
              <a:t> </a:t>
            </a:r>
            <a:r>
              <a:rPr sz="2200" b="1" spc="-25" dirty="0">
                <a:latin typeface="Carlito"/>
                <a:cs typeface="Carlito"/>
              </a:rPr>
              <a:t>cardiovascular.	</a:t>
            </a:r>
            <a:r>
              <a:rPr sz="2200" b="1" spc="-10" dirty="0">
                <a:latin typeface="Carlito"/>
                <a:cs typeface="Carlito"/>
              </a:rPr>
              <a:t>Casado Cornejo </a:t>
            </a:r>
            <a:r>
              <a:rPr sz="2200" b="1" spc="-35" dirty="0">
                <a:latin typeface="Carlito"/>
                <a:cs typeface="Carlito"/>
              </a:rPr>
              <a:t>Tomás*, </a:t>
            </a:r>
            <a:r>
              <a:rPr sz="2200" b="1" spc="-10" dirty="0">
                <a:latin typeface="Carlito"/>
                <a:cs typeface="Carlito"/>
              </a:rPr>
              <a:t>Campos Leon Michael*,</a:t>
            </a:r>
            <a:r>
              <a:rPr sz="2200" b="1" spc="220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Moron</a:t>
            </a:r>
            <a:endParaRPr sz="2200" dirty="0">
              <a:latin typeface="Carlito"/>
              <a:cs typeface="Carlito"/>
            </a:endParaRPr>
          </a:p>
          <a:p>
            <a:pPr marL="241300">
              <a:lnSpc>
                <a:spcPts val="1850"/>
              </a:lnSpc>
            </a:pPr>
            <a:r>
              <a:rPr sz="2200" b="1" spc="-5" dirty="0">
                <a:latin typeface="Carlito"/>
                <a:cs typeface="Carlito"/>
              </a:rPr>
              <a:t>Florián**, Solis </a:t>
            </a:r>
            <a:r>
              <a:rPr sz="2200" b="1" spc="-15" dirty="0">
                <a:latin typeface="Carlito"/>
                <a:cs typeface="Carlito"/>
              </a:rPr>
              <a:t>Villanueva </a:t>
            </a:r>
            <a:r>
              <a:rPr sz="2200" b="1" spc="-10" dirty="0">
                <a:latin typeface="Carlito"/>
                <a:cs typeface="Carlito"/>
              </a:rPr>
              <a:t>José***. </a:t>
            </a:r>
            <a:r>
              <a:rPr sz="2200" b="1" spc="-5" dirty="0">
                <a:latin typeface="Carlito"/>
                <a:cs typeface="Carlito"/>
              </a:rPr>
              <a:t>DISPONIBLE</a:t>
            </a:r>
            <a:r>
              <a:rPr sz="2200" b="1" spc="110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EN:</a:t>
            </a:r>
            <a:endParaRPr sz="2200" dirty="0">
              <a:latin typeface="Carlito"/>
              <a:cs typeface="Carlito"/>
            </a:endParaRPr>
          </a:p>
          <a:p>
            <a:pPr marL="241300" marR="4380865">
              <a:lnSpc>
                <a:spcPct val="70000"/>
              </a:lnSpc>
              <a:spcBef>
                <a:spcPts val="395"/>
              </a:spcBef>
            </a:pPr>
            <a:r>
              <a:rPr sz="2200" b="1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5"/>
              </a:rPr>
              <a:t>http://www.scielo.org.pe/scielo.php?pid=S1018- </a:t>
            </a:r>
            <a:r>
              <a:rPr sz="2200" b="1" spc="-10" dirty="0">
                <a:solidFill>
                  <a:srgbClr val="0462C1"/>
                </a:solidFill>
                <a:latin typeface="Carlito"/>
                <a:cs typeface="Carlito"/>
              </a:rPr>
              <a:t> </a:t>
            </a:r>
            <a:r>
              <a:rPr sz="2200" b="1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5"/>
              </a:rPr>
              <a:t>130X1996000300005&amp;script=</a:t>
            </a:r>
            <a:r>
              <a:rPr sz="2200" b="1" u="heavy" spc="-10" dirty="0" err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5"/>
              </a:rPr>
              <a:t>sci_arttext</a:t>
            </a:r>
            <a:endParaRPr lang="es-ES" sz="2200" b="1" u="heavy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rlito"/>
              <a:cs typeface="Carlito"/>
            </a:endParaRPr>
          </a:p>
          <a:p>
            <a:pPr marL="241300" marR="4380865">
              <a:lnSpc>
                <a:spcPct val="70000"/>
              </a:lnSpc>
              <a:spcBef>
                <a:spcPts val="395"/>
              </a:spcBef>
            </a:pPr>
            <a:r>
              <a:rPr lang="es-EC" sz="2200" dirty="0">
                <a:latin typeface="Carlito"/>
                <a:cs typeface="Carlito"/>
                <a:hlinkClick r:id="rId6"/>
              </a:rPr>
              <a:t>http://medsol.co/informacion/meditor/fc3b3rmula-de-friedewald.pdf</a:t>
            </a:r>
            <a:endParaRPr lang="es-EC" sz="2200" b="1" u="heavy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rlito"/>
              <a:cs typeface="Carlito"/>
            </a:endParaRPr>
          </a:p>
          <a:p>
            <a:pPr marL="241300" marR="4380865">
              <a:lnSpc>
                <a:spcPct val="70000"/>
              </a:lnSpc>
              <a:spcBef>
                <a:spcPts val="395"/>
              </a:spcBef>
            </a:pP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29564"/>
            <a:ext cx="8011159" cy="1301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60"/>
              </a:lnSpc>
              <a:spcBef>
                <a:spcPts val="695"/>
              </a:spcBef>
            </a:pPr>
            <a:r>
              <a:rPr b="0" dirty="0">
                <a:latin typeface="Arial"/>
                <a:cs typeface="Arial"/>
              </a:rPr>
              <a:t>BUSQUEDA: ECUACIONES  FORMULAS QUIMICA</a:t>
            </a:r>
            <a:r>
              <a:rPr b="0" spc="-30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CLINICA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121900" cy="211645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8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http://www.scielo.org.ar/scielo.php?script=sci_arttext&amp;pid=S0025-  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76802007000200005</a:t>
            </a:r>
            <a:r>
              <a:rPr sz="2800" dirty="0">
                <a:solidFill>
                  <a:srgbClr val="0462C1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2800" b="1" spc="-5" dirty="0">
                <a:latin typeface="Carlito"/>
                <a:cs typeface="Carlito"/>
              </a:rPr>
              <a:t>Utilidad de las </a:t>
            </a:r>
            <a:r>
              <a:rPr sz="2800" b="1" spc="-10" dirty="0">
                <a:latin typeface="Carlito"/>
                <a:cs typeface="Carlito"/>
              </a:rPr>
              <a:t>ecuaciones </a:t>
            </a:r>
            <a:r>
              <a:rPr sz="2800" b="1" spc="-5" dirty="0">
                <a:latin typeface="Carlito"/>
                <a:cs typeface="Carlito"/>
              </a:rPr>
              <a:t>basadas en la  </a:t>
            </a:r>
            <a:r>
              <a:rPr sz="2800" b="1" spc="-10" dirty="0">
                <a:latin typeface="Carlito"/>
                <a:cs typeface="Carlito"/>
              </a:rPr>
              <a:t>concentración </a:t>
            </a:r>
            <a:r>
              <a:rPr sz="2800" b="1" spc="-5" dirty="0">
                <a:latin typeface="Carlito"/>
                <a:cs typeface="Carlito"/>
              </a:rPr>
              <a:t>sérica de </a:t>
            </a:r>
            <a:r>
              <a:rPr sz="2800" b="1" spc="-15" dirty="0">
                <a:latin typeface="Carlito"/>
                <a:cs typeface="Carlito"/>
              </a:rPr>
              <a:t>cistatina </a:t>
            </a:r>
            <a:r>
              <a:rPr sz="2800" b="1" spc="-5" dirty="0">
                <a:latin typeface="Carlito"/>
                <a:cs typeface="Carlito"/>
              </a:rPr>
              <a:t>C en el </a:t>
            </a:r>
            <a:r>
              <a:rPr sz="2800" b="1" spc="-10" dirty="0">
                <a:latin typeface="Carlito"/>
                <a:cs typeface="Carlito"/>
              </a:rPr>
              <a:t>estudio </a:t>
            </a:r>
            <a:r>
              <a:rPr sz="2800" b="1" spc="-5" dirty="0">
                <a:latin typeface="Carlito"/>
                <a:cs typeface="Carlito"/>
              </a:rPr>
              <a:t>de la función</a:t>
            </a:r>
            <a:r>
              <a:rPr sz="2800" b="1" spc="170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renal</a:t>
            </a:r>
            <a:endParaRPr sz="2800">
              <a:latin typeface="Carlito"/>
              <a:cs typeface="Carlito"/>
            </a:endParaRPr>
          </a:p>
          <a:p>
            <a:pPr marL="241300" marR="59690" indent="-228600">
              <a:lnSpc>
                <a:spcPts val="3030"/>
              </a:lnSpc>
              <a:spcBef>
                <a:spcPts val="1050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8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3"/>
              </a:rPr>
              <a:t>http://www.bdigital.unal.edu.co/6156/1/evaluaciontasafiltracionglo  </a:t>
            </a:r>
            <a:r>
              <a:rPr sz="28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3"/>
              </a:rPr>
              <a:t>merular2012.pdf</a:t>
            </a:r>
            <a:r>
              <a:rPr sz="2800" spc="-5" dirty="0">
                <a:solidFill>
                  <a:srgbClr val="0462C1"/>
                </a:solidFill>
                <a:latin typeface="Carlito"/>
                <a:cs typeface="Carlito"/>
                <a:hlinkClick r:id="rId3"/>
              </a:rPr>
              <a:t> </a:t>
            </a:r>
            <a:r>
              <a:rPr sz="2800" spc="-15" dirty="0">
                <a:latin typeface="Carlito"/>
                <a:cs typeface="Carlito"/>
              </a:rPr>
              <a:t>Evaluación </a:t>
            </a:r>
            <a:r>
              <a:rPr sz="2800" spc="-5" dirty="0">
                <a:latin typeface="Carlito"/>
                <a:cs typeface="Carlito"/>
              </a:rPr>
              <a:t>de la </a:t>
            </a:r>
            <a:r>
              <a:rPr sz="2800" spc="-15" dirty="0">
                <a:latin typeface="Carlito"/>
                <a:cs typeface="Carlito"/>
              </a:rPr>
              <a:t>tasa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>
                <a:latin typeface="Carlito"/>
                <a:cs typeface="Carlito"/>
              </a:rPr>
              <a:t>filtración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glomerular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2903" y="1804141"/>
            <a:ext cx="7858125" cy="3867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5"/>
              </a:spcBef>
            </a:pPr>
            <a:r>
              <a:rPr sz="2800" spc="-5" dirty="0">
                <a:latin typeface="Carlito"/>
                <a:cs typeface="Carlito"/>
              </a:rPr>
              <a:t>El NCEP </a:t>
            </a:r>
            <a:r>
              <a:rPr sz="2800" spc="-10" dirty="0">
                <a:latin typeface="Carlito"/>
                <a:cs typeface="Carlito"/>
              </a:rPr>
              <a:t>(National </a:t>
            </a:r>
            <a:r>
              <a:rPr sz="2800" spc="-15" dirty="0">
                <a:latin typeface="Carlito"/>
                <a:cs typeface="Carlito"/>
              </a:rPr>
              <a:t>Cholesterol Educational Program,  </a:t>
            </a:r>
            <a:r>
              <a:rPr sz="2800" spc="-10" dirty="0">
                <a:latin typeface="Carlito"/>
                <a:cs typeface="Carlito"/>
              </a:rPr>
              <a:t>(USA)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recomienda determinar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la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concentración del 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LDL-C</a:t>
            </a:r>
            <a:r>
              <a:rPr sz="2800" spc="-5" dirty="0">
                <a:latin typeface="Carlito"/>
                <a:cs typeface="Carlito"/>
              </a:rPr>
              <a:t>, </a:t>
            </a:r>
            <a:r>
              <a:rPr sz="2800" spc="-30" dirty="0">
                <a:latin typeface="Carlito"/>
                <a:cs typeface="Carlito"/>
              </a:rPr>
              <a:t>ya </a:t>
            </a:r>
            <a:r>
              <a:rPr sz="2800" spc="-5" dirty="0">
                <a:latin typeface="Carlito"/>
                <a:cs typeface="Carlito"/>
              </a:rPr>
              <a:t>que </a:t>
            </a:r>
            <a:r>
              <a:rPr sz="2800" spc="-20" dirty="0">
                <a:latin typeface="Carlito"/>
                <a:cs typeface="Carlito"/>
              </a:rPr>
              <a:t>este dato </a:t>
            </a:r>
            <a:r>
              <a:rPr sz="2800" spc="-5" dirty="0">
                <a:latin typeface="Carlito"/>
                <a:cs typeface="Carlito"/>
              </a:rPr>
              <a:t>viene a ser </a:t>
            </a:r>
            <a:r>
              <a:rPr sz="2800" spc="-10" dirty="0">
                <a:latin typeface="Carlito"/>
                <a:cs typeface="Carlito"/>
              </a:rPr>
              <a:t>la </a:t>
            </a:r>
            <a:r>
              <a:rPr sz="2800" spc="-5" dirty="0">
                <a:latin typeface="Carlito"/>
                <a:cs typeface="Carlito"/>
              </a:rPr>
              <a:t>base </a:t>
            </a:r>
            <a:r>
              <a:rPr sz="2800" spc="-20" dirty="0">
                <a:latin typeface="Carlito"/>
                <a:cs typeface="Carlito"/>
              </a:rPr>
              <a:t>para </a:t>
            </a:r>
            <a:r>
              <a:rPr sz="2800" spc="-5" dirty="0">
                <a:latin typeface="Carlito"/>
                <a:cs typeface="Carlito"/>
              </a:rPr>
              <a:t>Ia  prescripción de </a:t>
            </a:r>
            <a:r>
              <a:rPr sz="2800" spc="-10" dirty="0">
                <a:latin typeface="Carlito"/>
                <a:cs typeface="Carlito"/>
              </a:rPr>
              <a:t>la </a:t>
            </a:r>
            <a:r>
              <a:rPr sz="2800" spc="-20" dirty="0">
                <a:latin typeface="Carlito"/>
                <a:cs typeface="Carlito"/>
              </a:rPr>
              <a:t>dieta </a:t>
            </a:r>
            <a:r>
              <a:rPr sz="2800" spc="-5" dirty="0">
                <a:latin typeface="Carlito"/>
                <a:cs typeface="Carlito"/>
              </a:rPr>
              <a:t>y el </a:t>
            </a:r>
            <a:r>
              <a:rPr sz="2800" spc="-20" dirty="0">
                <a:latin typeface="Carlito"/>
                <a:cs typeface="Carlito"/>
              </a:rPr>
              <a:t>tratamiento </a:t>
            </a:r>
            <a:r>
              <a:rPr sz="2800" spc="-10" dirty="0">
                <a:latin typeface="Carlito"/>
                <a:cs typeface="Carlito"/>
              </a:rPr>
              <a:t>definitivos  </a:t>
            </a:r>
            <a:r>
              <a:rPr sz="2800" spc="-25" dirty="0">
                <a:latin typeface="Carlito"/>
                <a:cs typeface="Carlito"/>
              </a:rPr>
              <a:t>para </a:t>
            </a:r>
            <a:r>
              <a:rPr sz="2800" spc="-5" dirty="0">
                <a:latin typeface="Carlito"/>
                <a:cs typeface="Carlito"/>
              </a:rPr>
              <a:t>brindar así el </a:t>
            </a:r>
            <a:r>
              <a:rPr sz="2800" spc="-15" dirty="0">
                <a:latin typeface="Carlito"/>
                <a:cs typeface="Carlito"/>
              </a:rPr>
              <a:t>asesoramiento </a:t>
            </a:r>
            <a:r>
              <a:rPr sz="2800" spc="-5" dirty="0">
                <a:latin typeface="Carlito"/>
                <a:cs typeface="Carlito"/>
              </a:rPr>
              <a:t>indicado </a:t>
            </a:r>
            <a:r>
              <a:rPr sz="2800" spc="-20" dirty="0">
                <a:latin typeface="Carlito"/>
                <a:cs typeface="Carlito"/>
              </a:rPr>
              <a:t>ante </a:t>
            </a:r>
            <a:r>
              <a:rPr sz="2800" spc="-10" dirty="0">
                <a:latin typeface="Carlito"/>
                <a:cs typeface="Carlito"/>
              </a:rPr>
              <a:t>el  riesgo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>
                <a:latin typeface="Carlito"/>
                <a:cs typeface="Carlito"/>
              </a:rPr>
              <a:t>enfermedad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coronaria.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137" y="1580769"/>
            <a:ext cx="3306317" cy="43705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460378"/>
            <a:ext cx="10163810" cy="3226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El </a:t>
            </a:r>
            <a:r>
              <a:rPr sz="2800" spc="-15" dirty="0">
                <a:latin typeface="Carlito"/>
                <a:cs typeface="Carlito"/>
              </a:rPr>
              <a:t>método </a:t>
            </a:r>
            <a:r>
              <a:rPr sz="2800" b="1" u="heavy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DIRECTO</a:t>
            </a:r>
            <a:r>
              <a:rPr sz="2800" b="1" spc="-2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más usado </a:t>
            </a:r>
            <a:r>
              <a:rPr sz="2800" spc="-10" dirty="0">
                <a:latin typeface="Carlito"/>
                <a:cs typeface="Carlito"/>
              </a:rPr>
              <a:t>como </a:t>
            </a:r>
            <a:r>
              <a:rPr sz="2800" spc="-20" dirty="0">
                <a:latin typeface="Carlito"/>
                <a:cs typeface="Carlito"/>
              </a:rPr>
              <a:t>referencia para </a:t>
            </a:r>
            <a:r>
              <a:rPr sz="2800" spc="-10" dirty="0">
                <a:latin typeface="Carlito"/>
                <a:cs typeface="Carlito"/>
              </a:rPr>
              <a:t>determinar </a:t>
            </a:r>
            <a:r>
              <a:rPr sz="2800" spc="-5" dirty="0">
                <a:latin typeface="Carlito"/>
                <a:cs typeface="Carlito"/>
              </a:rPr>
              <a:t>el  LDL-C </a:t>
            </a:r>
            <a:r>
              <a:rPr sz="2800" dirty="0">
                <a:latin typeface="Carlito"/>
                <a:cs typeface="Carlito"/>
              </a:rPr>
              <a:t>en </a:t>
            </a:r>
            <a:r>
              <a:rPr sz="2800" spc="-5" dirty="0">
                <a:latin typeface="Carlito"/>
                <a:cs typeface="Carlito"/>
              </a:rPr>
              <a:t>el plasma es </a:t>
            </a:r>
            <a:r>
              <a:rPr sz="2800" spc="-10" dirty="0">
                <a:latin typeface="Carlito"/>
                <a:cs typeface="Carlito"/>
              </a:rPr>
              <a:t>la </a:t>
            </a:r>
            <a:r>
              <a:rPr sz="2800" spc="-15" dirty="0">
                <a:latin typeface="Carlito"/>
                <a:cs typeface="Carlito"/>
              </a:rPr>
              <a:t>ultracentrifugación </a:t>
            </a:r>
            <a:r>
              <a:rPr sz="2800" spc="-5" dirty="0">
                <a:latin typeface="Carlito"/>
                <a:cs typeface="Carlito"/>
              </a:rPr>
              <a:t>y </a:t>
            </a:r>
            <a:r>
              <a:rPr sz="2800" spc="-10" dirty="0">
                <a:latin typeface="Carlito"/>
                <a:cs typeface="Carlito"/>
              </a:rPr>
              <a:t>la </a:t>
            </a:r>
            <a:r>
              <a:rPr sz="2800" spc="-20" dirty="0">
                <a:latin typeface="Carlito"/>
                <a:cs typeface="Carlito"/>
              </a:rPr>
              <a:t>cromatografía </a:t>
            </a:r>
            <a:r>
              <a:rPr sz="2800" spc="-10" dirty="0">
                <a:latin typeface="Carlito"/>
                <a:cs typeface="Carlito"/>
              </a:rPr>
              <a:t>líquida 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>
                <a:latin typeface="Carlito"/>
                <a:cs typeface="Carlito"/>
              </a:rPr>
              <a:t>alta </a:t>
            </a:r>
            <a:r>
              <a:rPr sz="2800" spc="-10" dirty="0">
                <a:latin typeface="Carlito"/>
                <a:cs typeface="Carlito"/>
              </a:rPr>
              <a:t>resolución (HPLC),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pero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es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costoso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y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requiere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mucho tiempo</a:t>
            </a:r>
            <a:r>
              <a:rPr sz="2800" spc="-5" dirty="0">
                <a:latin typeface="Carlito"/>
                <a:cs typeface="Carlito"/>
              </a:rPr>
              <a:t>.  </a:t>
            </a:r>
            <a:r>
              <a:rPr sz="2800" spc="-20" dirty="0">
                <a:latin typeface="Carlito"/>
                <a:cs typeface="Carlito"/>
              </a:rPr>
              <a:t>Otros </a:t>
            </a:r>
            <a:r>
              <a:rPr sz="2800" spc="-15" dirty="0">
                <a:latin typeface="Carlito"/>
                <a:cs typeface="Carlito"/>
              </a:rPr>
              <a:t>métodos </a:t>
            </a:r>
            <a:r>
              <a:rPr sz="2800" spc="-25" dirty="0">
                <a:latin typeface="Carlito"/>
                <a:cs typeface="Carlito"/>
              </a:rPr>
              <a:t>para </a:t>
            </a:r>
            <a:r>
              <a:rPr sz="2800" spc="-10" dirty="0">
                <a:latin typeface="Carlito"/>
                <a:cs typeface="Carlito"/>
              </a:rPr>
              <a:t>la determinación incluyen la </a:t>
            </a:r>
            <a:r>
              <a:rPr sz="2800" spc="-15" dirty="0">
                <a:latin typeface="Carlito"/>
                <a:cs typeface="Carlito"/>
              </a:rPr>
              <a:t>electroforesis </a:t>
            </a:r>
            <a:r>
              <a:rPr sz="2800" spc="-5" dirty="0">
                <a:latin typeface="Carlito"/>
                <a:cs typeface="Carlito"/>
              </a:rPr>
              <a:t>y los  </a:t>
            </a:r>
            <a:r>
              <a:rPr sz="2800" spc="-15" dirty="0">
                <a:latin typeface="Carlito"/>
                <a:cs typeface="Carlito"/>
              </a:rPr>
              <a:t>métodos </a:t>
            </a:r>
            <a:r>
              <a:rPr sz="2800" spc="-5" dirty="0">
                <a:latin typeface="Carlito"/>
                <a:cs typeface="Carlito"/>
              </a:rPr>
              <a:t>de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precipitación.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95475" y="5160936"/>
            <a:ext cx="1077772" cy="1077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8859" y="4403597"/>
            <a:ext cx="1783588" cy="2454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49976" y="5152868"/>
            <a:ext cx="1210917" cy="930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68586" y="4943957"/>
            <a:ext cx="1587119" cy="10660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2907283" y="5464555"/>
            <a:ext cx="447040" cy="323215"/>
            <a:chOff x="2907283" y="5464555"/>
            <a:chExt cx="447040" cy="323215"/>
          </a:xfrm>
        </p:grpSpPr>
        <p:sp>
          <p:nvSpPr>
            <p:cNvPr id="9" name="object 9"/>
            <p:cNvSpPr/>
            <p:nvPr/>
          </p:nvSpPr>
          <p:spPr>
            <a:xfrm>
              <a:off x="2913633" y="5470905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39" h="310514">
                  <a:moveTo>
                    <a:pt x="279019" y="0"/>
                  </a:moveTo>
                  <a:lnTo>
                    <a:pt x="279019" y="77470"/>
                  </a:lnTo>
                  <a:lnTo>
                    <a:pt x="0" y="77470"/>
                  </a:lnTo>
                  <a:lnTo>
                    <a:pt x="0" y="232473"/>
                  </a:lnTo>
                  <a:lnTo>
                    <a:pt x="279019" y="232473"/>
                  </a:lnTo>
                  <a:lnTo>
                    <a:pt x="279019" y="309956"/>
                  </a:lnTo>
                  <a:lnTo>
                    <a:pt x="433958" y="154978"/>
                  </a:lnTo>
                  <a:lnTo>
                    <a:pt x="27901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13633" y="5470905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39" h="310514">
                  <a:moveTo>
                    <a:pt x="0" y="77470"/>
                  </a:moveTo>
                  <a:lnTo>
                    <a:pt x="279019" y="77470"/>
                  </a:lnTo>
                  <a:lnTo>
                    <a:pt x="279019" y="0"/>
                  </a:lnTo>
                  <a:lnTo>
                    <a:pt x="433958" y="154978"/>
                  </a:lnTo>
                  <a:lnTo>
                    <a:pt x="279019" y="309956"/>
                  </a:lnTo>
                  <a:lnTo>
                    <a:pt x="279019" y="232473"/>
                  </a:lnTo>
                  <a:lnTo>
                    <a:pt x="0" y="232473"/>
                  </a:lnTo>
                  <a:lnTo>
                    <a:pt x="0" y="77470"/>
                  </a:lnTo>
                  <a:close/>
                </a:path>
              </a:pathLst>
            </a:custGeom>
            <a:ln w="12699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5833871" y="5462015"/>
            <a:ext cx="447040" cy="323215"/>
            <a:chOff x="5833871" y="5462015"/>
            <a:chExt cx="447040" cy="323215"/>
          </a:xfrm>
        </p:grpSpPr>
        <p:sp>
          <p:nvSpPr>
            <p:cNvPr id="12" name="object 12"/>
            <p:cNvSpPr/>
            <p:nvPr/>
          </p:nvSpPr>
          <p:spPr>
            <a:xfrm>
              <a:off x="5840221" y="5468365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39" h="310514">
                  <a:moveTo>
                    <a:pt x="279018" y="0"/>
                  </a:moveTo>
                  <a:lnTo>
                    <a:pt x="279018" y="77470"/>
                  </a:lnTo>
                  <a:lnTo>
                    <a:pt x="0" y="77470"/>
                  </a:lnTo>
                  <a:lnTo>
                    <a:pt x="0" y="232422"/>
                  </a:lnTo>
                  <a:lnTo>
                    <a:pt x="279018" y="232422"/>
                  </a:lnTo>
                  <a:lnTo>
                    <a:pt x="279018" y="309918"/>
                  </a:lnTo>
                  <a:lnTo>
                    <a:pt x="433958" y="154940"/>
                  </a:lnTo>
                  <a:lnTo>
                    <a:pt x="27901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40221" y="5468365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39" h="310514">
                  <a:moveTo>
                    <a:pt x="0" y="77470"/>
                  </a:moveTo>
                  <a:lnTo>
                    <a:pt x="279018" y="77470"/>
                  </a:lnTo>
                  <a:lnTo>
                    <a:pt x="279018" y="0"/>
                  </a:lnTo>
                  <a:lnTo>
                    <a:pt x="433958" y="154940"/>
                  </a:lnTo>
                  <a:lnTo>
                    <a:pt x="279018" y="309918"/>
                  </a:lnTo>
                  <a:lnTo>
                    <a:pt x="279018" y="232422"/>
                  </a:lnTo>
                  <a:lnTo>
                    <a:pt x="0" y="232422"/>
                  </a:lnTo>
                  <a:lnTo>
                    <a:pt x="0" y="7747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8406638" y="5508497"/>
            <a:ext cx="447040" cy="323215"/>
            <a:chOff x="8406638" y="5508497"/>
            <a:chExt cx="447040" cy="323215"/>
          </a:xfrm>
        </p:grpSpPr>
        <p:sp>
          <p:nvSpPr>
            <p:cNvPr id="15" name="object 15"/>
            <p:cNvSpPr/>
            <p:nvPr/>
          </p:nvSpPr>
          <p:spPr>
            <a:xfrm>
              <a:off x="8412988" y="5514847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40" h="310514">
                  <a:moveTo>
                    <a:pt x="279018" y="0"/>
                  </a:moveTo>
                  <a:lnTo>
                    <a:pt x="279018" y="77457"/>
                  </a:lnTo>
                  <a:lnTo>
                    <a:pt x="0" y="77457"/>
                  </a:lnTo>
                  <a:lnTo>
                    <a:pt x="0" y="232435"/>
                  </a:lnTo>
                  <a:lnTo>
                    <a:pt x="279018" y="232435"/>
                  </a:lnTo>
                  <a:lnTo>
                    <a:pt x="279018" y="309930"/>
                  </a:lnTo>
                  <a:lnTo>
                    <a:pt x="433958" y="154952"/>
                  </a:lnTo>
                  <a:lnTo>
                    <a:pt x="279018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412988" y="5514847"/>
              <a:ext cx="434340" cy="310515"/>
            </a:xfrm>
            <a:custGeom>
              <a:avLst/>
              <a:gdLst/>
              <a:ahLst/>
              <a:cxnLst/>
              <a:rect l="l" t="t" r="r" b="b"/>
              <a:pathLst>
                <a:path w="434340" h="310514">
                  <a:moveTo>
                    <a:pt x="0" y="77457"/>
                  </a:moveTo>
                  <a:lnTo>
                    <a:pt x="279018" y="77457"/>
                  </a:lnTo>
                  <a:lnTo>
                    <a:pt x="279018" y="0"/>
                  </a:lnTo>
                  <a:lnTo>
                    <a:pt x="433958" y="154952"/>
                  </a:lnTo>
                  <a:lnTo>
                    <a:pt x="279018" y="309930"/>
                  </a:lnTo>
                  <a:lnTo>
                    <a:pt x="279018" y="232435"/>
                  </a:lnTo>
                  <a:lnTo>
                    <a:pt x="0" y="232435"/>
                  </a:lnTo>
                  <a:lnTo>
                    <a:pt x="0" y="77457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70405"/>
            <a:ext cx="10358755" cy="3993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50000"/>
              </a:lnSpc>
              <a:spcBef>
                <a:spcPts val="100"/>
              </a:spcBef>
            </a:pPr>
            <a:r>
              <a:rPr sz="2800" b="1" dirty="0">
                <a:solidFill>
                  <a:srgbClr val="FF0000"/>
                </a:solidFill>
                <a:latin typeface="Carlito"/>
                <a:cs typeface="Carlito"/>
              </a:rPr>
              <a:t>La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fórmula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de Friedewald </a:t>
            </a:r>
            <a:r>
              <a:rPr sz="2800" spc="-5" dirty="0">
                <a:latin typeface="Carlito"/>
                <a:cs typeface="Carlito"/>
              </a:rPr>
              <a:t>es </a:t>
            </a:r>
            <a:r>
              <a:rPr sz="2800" dirty="0">
                <a:latin typeface="Carlito"/>
                <a:cs typeface="Carlito"/>
              </a:rPr>
              <a:t>un </a:t>
            </a:r>
            <a:r>
              <a:rPr sz="2800" spc="-10" dirty="0">
                <a:latin typeface="Carlito"/>
                <a:cs typeface="Carlito"/>
              </a:rPr>
              <a:t>metodo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INDIRECTO</a:t>
            </a:r>
            <a:r>
              <a:rPr sz="2800" b="1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que </a:t>
            </a:r>
            <a:r>
              <a:rPr sz="2800" spc="-10" dirty="0" err="1">
                <a:latin typeface="Carlito"/>
                <a:cs typeface="Carlito"/>
              </a:rPr>
              <a:t>permite</a:t>
            </a:r>
            <a:r>
              <a:rPr sz="2800" spc="-10" dirty="0">
                <a:latin typeface="Carlito"/>
                <a:cs typeface="Carlito"/>
              </a:rPr>
              <a:t>  conocer la fracción </a:t>
            </a:r>
            <a:r>
              <a:rPr sz="2800" spc="-15" dirty="0">
                <a:latin typeface="Carlito"/>
                <a:cs typeface="Carlito"/>
              </a:rPr>
              <a:t>LDLcolesterol </a:t>
            </a:r>
            <a:r>
              <a:rPr sz="2800" spc="-5" dirty="0">
                <a:latin typeface="Carlito"/>
                <a:cs typeface="Carlito"/>
              </a:rPr>
              <a:t>(LDLc) si </a:t>
            </a:r>
            <a:r>
              <a:rPr sz="2800" spc="-10" dirty="0">
                <a:latin typeface="Carlito"/>
                <a:cs typeface="Carlito"/>
              </a:rPr>
              <a:t>conocemos </a:t>
            </a:r>
            <a:r>
              <a:rPr sz="2800" spc="-5" dirty="0">
                <a:latin typeface="Carlito"/>
                <a:cs typeface="Carlito"/>
              </a:rPr>
              <a:t>el </a:t>
            </a:r>
            <a:r>
              <a:rPr sz="2800" spc="-20" dirty="0">
                <a:latin typeface="Carlito"/>
                <a:cs typeface="Carlito"/>
              </a:rPr>
              <a:t>colesterol total  </a:t>
            </a:r>
            <a:r>
              <a:rPr sz="2800" spc="-5" dirty="0">
                <a:latin typeface="Carlito"/>
                <a:cs typeface="Carlito"/>
              </a:rPr>
              <a:t>(CT), </a:t>
            </a:r>
            <a:r>
              <a:rPr sz="2800" spc="-10" dirty="0">
                <a:latin typeface="Carlito"/>
                <a:cs typeface="Carlito"/>
              </a:rPr>
              <a:t>la fracción </a:t>
            </a:r>
            <a:r>
              <a:rPr sz="2800" spc="-20" dirty="0">
                <a:latin typeface="Carlito"/>
                <a:cs typeface="Carlito"/>
              </a:rPr>
              <a:t>HDLcolesterol </a:t>
            </a:r>
            <a:r>
              <a:rPr sz="2800" spc="-5" dirty="0">
                <a:latin typeface="Carlito"/>
                <a:cs typeface="Carlito"/>
              </a:rPr>
              <a:t>(HDLc) y los </a:t>
            </a:r>
            <a:r>
              <a:rPr sz="2800" spc="-10" dirty="0">
                <a:latin typeface="Carlito"/>
                <a:cs typeface="Carlito"/>
              </a:rPr>
              <a:t>triglicéridos</a:t>
            </a:r>
            <a:r>
              <a:rPr sz="2800" spc="16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(TG).</a:t>
            </a:r>
            <a:endParaRPr sz="2800" dirty="0">
              <a:latin typeface="Carlito"/>
              <a:cs typeface="Carlito"/>
            </a:endParaRPr>
          </a:p>
          <a:p>
            <a:pPr marL="12700" marR="5080" algn="just">
              <a:lnSpc>
                <a:spcPct val="150000"/>
              </a:lnSpc>
              <a:spcBef>
                <a:spcPts val="994"/>
              </a:spcBef>
            </a:pPr>
            <a:r>
              <a:rPr sz="2800" spc="-5" dirty="0">
                <a:latin typeface="Carlito"/>
                <a:cs typeface="Carlito"/>
              </a:rPr>
              <a:t>El </a:t>
            </a:r>
            <a:r>
              <a:rPr sz="2800" spc="-20" dirty="0">
                <a:latin typeface="Carlito"/>
                <a:cs typeface="Carlito"/>
              </a:rPr>
              <a:t>dato </a:t>
            </a:r>
            <a:r>
              <a:rPr sz="2800" spc="-5" dirty="0">
                <a:latin typeface="Carlito"/>
                <a:cs typeface="Carlito"/>
              </a:rPr>
              <a:t>de (LDLc) </a:t>
            </a:r>
            <a:r>
              <a:rPr sz="2800" spc="-10" dirty="0">
                <a:latin typeface="Carlito"/>
                <a:cs typeface="Carlito"/>
              </a:rPr>
              <a:t>obtenido con </a:t>
            </a:r>
            <a:r>
              <a:rPr sz="2800" spc="-20" dirty="0">
                <a:latin typeface="Carlito"/>
                <a:cs typeface="Carlito"/>
              </a:rPr>
              <a:t>esta fórmula </a:t>
            </a:r>
            <a:r>
              <a:rPr sz="2800" spc="-15" dirty="0">
                <a:latin typeface="Carlito"/>
                <a:cs typeface="Carlito"/>
              </a:rPr>
              <a:t>demuestra </a:t>
            </a:r>
            <a:r>
              <a:rPr sz="2800" spc="-5" dirty="0">
                <a:latin typeface="Carlito"/>
                <a:cs typeface="Carlito"/>
              </a:rPr>
              <a:t>ser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tres veces 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más sensible </a:t>
            </a:r>
            <a:r>
              <a:rPr sz="2800" spc="-5" dirty="0">
                <a:latin typeface="Carlito"/>
                <a:cs typeface="Carlito"/>
              </a:rPr>
              <a:t>que el </a:t>
            </a:r>
            <a:r>
              <a:rPr sz="2800" spc="-10" dirty="0">
                <a:latin typeface="Carlito"/>
                <a:cs typeface="Carlito"/>
              </a:rPr>
              <a:t>obtenido </a:t>
            </a:r>
            <a:r>
              <a:rPr sz="2800" spc="-5" dirty="0">
                <a:latin typeface="Carlito"/>
                <a:cs typeface="Carlito"/>
              </a:rPr>
              <a:t>al </a:t>
            </a:r>
            <a:r>
              <a:rPr sz="2800" spc="-15" dirty="0">
                <a:latin typeface="Carlito"/>
                <a:cs typeface="Carlito"/>
              </a:rPr>
              <a:t>determinarse únicamente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partir del  </a:t>
            </a:r>
            <a:r>
              <a:rPr sz="2800" spc="-90" dirty="0">
                <a:latin typeface="Carlito"/>
                <a:cs typeface="Carlito"/>
              </a:rPr>
              <a:t>CT.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1895" y="418465"/>
            <a:ext cx="1797812" cy="1346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1700" y="1674113"/>
            <a:ext cx="6859905" cy="2079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2800" b="1" spc="-30" dirty="0">
                <a:latin typeface="Carlito"/>
                <a:cs typeface="Carlito"/>
              </a:rPr>
              <a:t>Se conoce</a:t>
            </a:r>
            <a:r>
              <a:rPr sz="2800" b="1" spc="-10" dirty="0">
                <a:latin typeface="Carlito"/>
                <a:cs typeface="Carlito"/>
              </a:rPr>
              <a:t>: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Carlito"/>
              <a:cs typeface="Carlito"/>
            </a:endParaRPr>
          </a:p>
          <a:p>
            <a:pPr marL="3315335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Carlito"/>
                <a:cs typeface="Carlito"/>
              </a:rPr>
              <a:t>CT </a:t>
            </a:r>
            <a:r>
              <a:rPr sz="2800" b="1" spc="-5" dirty="0">
                <a:latin typeface="Carlito"/>
                <a:cs typeface="Carlito"/>
              </a:rPr>
              <a:t>= </a:t>
            </a:r>
            <a:r>
              <a:rPr sz="2800" b="1" dirty="0">
                <a:latin typeface="Carlito"/>
                <a:cs typeface="Carlito"/>
              </a:rPr>
              <a:t>LDLc </a:t>
            </a:r>
            <a:r>
              <a:rPr sz="2800" b="1" spc="-5" dirty="0">
                <a:latin typeface="Carlito"/>
                <a:cs typeface="Carlito"/>
              </a:rPr>
              <a:t>+ HDLc +</a:t>
            </a:r>
            <a:r>
              <a:rPr sz="2800" b="1" spc="5" dirty="0">
                <a:latin typeface="Carlito"/>
                <a:cs typeface="Carlito"/>
              </a:rPr>
              <a:t> </a:t>
            </a:r>
            <a:r>
              <a:rPr sz="2800" b="1" spc="-30" dirty="0">
                <a:latin typeface="Carlito"/>
                <a:cs typeface="Carlito"/>
              </a:rPr>
              <a:t>TG/5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lang="es-ES" sz="2800" b="1" spc="-30" dirty="0">
                <a:latin typeface="Carlito"/>
              </a:rPr>
              <a:t>Despejando </a:t>
            </a:r>
            <a:r>
              <a:rPr lang="es-ES" sz="2800" b="1" spc="-30" dirty="0" err="1">
                <a:latin typeface="Carlito"/>
              </a:rPr>
              <a:t>LDCLc</a:t>
            </a:r>
            <a:r>
              <a:rPr lang="es-ES" sz="2800" b="1" spc="-30" dirty="0">
                <a:latin typeface="Carlito"/>
              </a:rPr>
              <a:t>:</a:t>
            </a:r>
            <a:endParaRPr sz="2800" b="1" spc="-30" dirty="0">
              <a:latin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3323" y="4801946"/>
            <a:ext cx="3711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rlito"/>
                <a:cs typeface="Carlito"/>
              </a:rPr>
              <a:t>LDLc </a:t>
            </a:r>
            <a:r>
              <a:rPr sz="2800" b="1" spc="-5" dirty="0">
                <a:latin typeface="Carlito"/>
                <a:cs typeface="Carlito"/>
              </a:rPr>
              <a:t>= </a:t>
            </a:r>
            <a:r>
              <a:rPr sz="2800" b="1" dirty="0">
                <a:latin typeface="Carlito"/>
                <a:cs typeface="Carlito"/>
              </a:rPr>
              <a:t>CT </a:t>
            </a:r>
            <a:r>
              <a:rPr sz="2800" b="1" spc="-5" dirty="0">
                <a:latin typeface="Carlito"/>
                <a:cs typeface="Carlito"/>
              </a:rPr>
              <a:t>- </a:t>
            </a:r>
            <a:r>
              <a:rPr sz="2800" b="1" dirty="0">
                <a:latin typeface="Carlito"/>
                <a:cs typeface="Carlito"/>
              </a:rPr>
              <a:t>(HDLc </a:t>
            </a:r>
            <a:r>
              <a:rPr sz="2800" b="1" spc="-5" dirty="0">
                <a:latin typeface="Carlito"/>
                <a:cs typeface="Carlito"/>
              </a:rPr>
              <a:t>+</a:t>
            </a:r>
            <a:r>
              <a:rPr sz="2800" b="1" spc="-2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TG/5)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46471" y="4801946"/>
            <a:ext cx="3417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arlito"/>
                <a:cs typeface="Carlito"/>
              </a:rPr>
              <a:t>Fórmula </a:t>
            </a:r>
            <a:r>
              <a:rPr sz="2800" b="1" spc="-5" dirty="0">
                <a:latin typeface="Carlito"/>
                <a:cs typeface="Carlito"/>
              </a:rPr>
              <a:t>de</a:t>
            </a:r>
            <a:r>
              <a:rPr sz="2800" b="1" spc="1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Friedewald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43575" y="4813680"/>
            <a:ext cx="601980" cy="493395"/>
            <a:chOff x="5743575" y="4813680"/>
            <a:chExt cx="601980" cy="493395"/>
          </a:xfrm>
        </p:grpSpPr>
        <p:sp>
          <p:nvSpPr>
            <p:cNvPr id="8" name="object 8"/>
            <p:cNvSpPr/>
            <p:nvPr/>
          </p:nvSpPr>
          <p:spPr>
            <a:xfrm>
              <a:off x="5749925" y="4820030"/>
              <a:ext cx="589280" cy="480695"/>
            </a:xfrm>
            <a:custGeom>
              <a:avLst/>
              <a:gdLst/>
              <a:ahLst/>
              <a:cxnLst/>
              <a:rect l="l" t="t" r="r" b="b"/>
              <a:pathLst>
                <a:path w="589279" h="480695">
                  <a:moveTo>
                    <a:pt x="240157" y="0"/>
                  </a:moveTo>
                  <a:lnTo>
                    <a:pt x="0" y="240157"/>
                  </a:lnTo>
                  <a:lnTo>
                    <a:pt x="240157" y="480441"/>
                  </a:lnTo>
                  <a:lnTo>
                    <a:pt x="240157" y="360299"/>
                  </a:lnTo>
                  <a:lnTo>
                    <a:pt x="588899" y="360299"/>
                  </a:lnTo>
                  <a:lnTo>
                    <a:pt x="588899" y="120015"/>
                  </a:lnTo>
                  <a:lnTo>
                    <a:pt x="240157" y="120015"/>
                  </a:lnTo>
                  <a:lnTo>
                    <a:pt x="24015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49925" y="4820030"/>
              <a:ext cx="589280" cy="480695"/>
            </a:xfrm>
            <a:custGeom>
              <a:avLst/>
              <a:gdLst/>
              <a:ahLst/>
              <a:cxnLst/>
              <a:rect l="l" t="t" r="r" b="b"/>
              <a:pathLst>
                <a:path w="589279" h="480695">
                  <a:moveTo>
                    <a:pt x="0" y="240157"/>
                  </a:moveTo>
                  <a:lnTo>
                    <a:pt x="240157" y="0"/>
                  </a:lnTo>
                  <a:lnTo>
                    <a:pt x="240157" y="120015"/>
                  </a:lnTo>
                  <a:lnTo>
                    <a:pt x="588899" y="120015"/>
                  </a:lnTo>
                  <a:lnTo>
                    <a:pt x="588899" y="360299"/>
                  </a:lnTo>
                  <a:lnTo>
                    <a:pt x="240157" y="360299"/>
                  </a:lnTo>
                  <a:lnTo>
                    <a:pt x="240157" y="480441"/>
                  </a:lnTo>
                  <a:lnTo>
                    <a:pt x="0" y="240157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2329129"/>
            <a:ext cx="8878570" cy="2475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Carlito"/>
                <a:cs typeface="Carlito"/>
              </a:rPr>
              <a:t>Su cálculo </a:t>
            </a:r>
            <a:r>
              <a:rPr sz="3600" spc="-10" dirty="0">
                <a:latin typeface="Carlito"/>
                <a:cs typeface="Carlito"/>
              </a:rPr>
              <a:t>se </a:t>
            </a:r>
            <a:r>
              <a:rPr sz="3600" spc="-15" dirty="0">
                <a:latin typeface="Carlito"/>
                <a:cs typeface="Carlito"/>
              </a:rPr>
              <a:t>realiza </a:t>
            </a:r>
            <a:r>
              <a:rPr sz="3600" spc="-5" dirty="0">
                <a:latin typeface="Carlito"/>
                <a:cs typeface="Carlito"/>
              </a:rPr>
              <a:t>del </a:t>
            </a:r>
            <a:r>
              <a:rPr sz="3600" spc="-15" dirty="0">
                <a:latin typeface="Carlito"/>
                <a:cs typeface="Carlito"/>
              </a:rPr>
              <a:t>siguiente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modo:</a:t>
            </a:r>
            <a:endParaRPr sz="3600">
              <a:latin typeface="Carlito"/>
              <a:cs typeface="Carlito"/>
            </a:endParaRPr>
          </a:p>
          <a:p>
            <a:pPr marL="1474470" algn="ctr">
              <a:lnSpc>
                <a:spcPct val="100000"/>
              </a:lnSpc>
              <a:spcBef>
                <a:spcPts val="3160"/>
              </a:spcBef>
            </a:pPr>
            <a:r>
              <a:rPr sz="3600" b="1" dirty="0">
                <a:latin typeface="Carlito"/>
                <a:cs typeface="Carlito"/>
              </a:rPr>
              <a:t>LDLc = CT - </a:t>
            </a:r>
            <a:r>
              <a:rPr sz="3600" b="1" spc="-5" dirty="0">
                <a:latin typeface="Carlito"/>
                <a:cs typeface="Carlito"/>
              </a:rPr>
              <a:t>(HDLc </a:t>
            </a:r>
            <a:r>
              <a:rPr sz="3600" b="1" dirty="0">
                <a:latin typeface="Carlito"/>
                <a:cs typeface="Carlito"/>
              </a:rPr>
              <a:t>+ </a:t>
            </a:r>
            <a:r>
              <a:rPr sz="3600" b="1" spc="-25" dirty="0">
                <a:latin typeface="Carlito"/>
                <a:cs typeface="Carlito"/>
              </a:rPr>
              <a:t>TG/5) </a:t>
            </a:r>
            <a:r>
              <a:rPr sz="3600" b="1" spc="-5" dirty="0">
                <a:latin typeface="Carlito"/>
                <a:cs typeface="Carlito"/>
              </a:rPr>
              <a:t>en</a:t>
            </a:r>
            <a:r>
              <a:rPr sz="3600" b="1" spc="10" dirty="0">
                <a:latin typeface="Carlito"/>
                <a:cs typeface="Carlito"/>
              </a:rPr>
              <a:t> </a:t>
            </a:r>
            <a:r>
              <a:rPr sz="3600" b="1" spc="15" dirty="0">
                <a:latin typeface="Carlito"/>
                <a:cs typeface="Carlito"/>
              </a:rPr>
              <a:t>mg/dl</a:t>
            </a:r>
            <a:endParaRPr sz="3600">
              <a:latin typeface="Carlito"/>
              <a:cs typeface="Carlito"/>
            </a:endParaRPr>
          </a:p>
          <a:p>
            <a:pPr marL="1479550" algn="ctr">
              <a:lnSpc>
                <a:spcPct val="100000"/>
              </a:lnSpc>
              <a:spcBef>
                <a:spcPts val="3165"/>
              </a:spcBef>
            </a:pPr>
            <a:r>
              <a:rPr sz="3600" spc="-5" dirty="0">
                <a:latin typeface="Carlito"/>
                <a:cs typeface="Carlito"/>
              </a:rPr>
              <a:t>LDLc </a:t>
            </a:r>
            <a:r>
              <a:rPr sz="3600" dirty="0">
                <a:latin typeface="Carlito"/>
                <a:cs typeface="Carlito"/>
              </a:rPr>
              <a:t>= CT - </a:t>
            </a:r>
            <a:r>
              <a:rPr sz="3600" spc="-5" dirty="0">
                <a:latin typeface="Carlito"/>
                <a:cs typeface="Carlito"/>
              </a:rPr>
              <a:t>(HDLc </a:t>
            </a:r>
            <a:r>
              <a:rPr sz="3600" dirty="0">
                <a:latin typeface="Carlito"/>
                <a:cs typeface="Carlito"/>
              </a:rPr>
              <a:t>+ </a:t>
            </a:r>
            <a:r>
              <a:rPr sz="3600" spc="-15" dirty="0">
                <a:latin typeface="Carlito"/>
                <a:cs typeface="Carlito"/>
              </a:rPr>
              <a:t>TG/2.21) </a:t>
            </a:r>
            <a:r>
              <a:rPr sz="3600" dirty="0">
                <a:latin typeface="Carlito"/>
                <a:cs typeface="Carlito"/>
              </a:rPr>
              <a:t>en</a:t>
            </a:r>
            <a:r>
              <a:rPr sz="3600" spc="-9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mmol/L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Fórmula de</a:t>
            </a:r>
            <a:r>
              <a:rPr spc="-90" dirty="0"/>
              <a:t> </a:t>
            </a:r>
            <a:r>
              <a:rPr dirty="0"/>
              <a:t>Friedewald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6769"/>
            <a:ext cx="10360660" cy="35137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30100"/>
              </a:lnSpc>
              <a:spcBef>
                <a:spcPts val="100"/>
              </a:spcBef>
              <a:tabLst>
                <a:tab pos="1030605" algn="l"/>
                <a:tab pos="1536700" algn="l"/>
                <a:tab pos="2955925" algn="l"/>
                <a:tab pos="3620135" algn="l"/>
                <a:tab pos="5098415" algn="l"/>
                <a:tab pos="5415280" algn="l"/>
                <a:tab pos="5807710" algn="l"/>
                <a:tab pos="7325359" algn="l"/>
                <a:tab pos="7820659" algn="l"/>
                <a:tab pos="8534400" algn="l"/>
                <a:tab pos="9747250" algn="l"/>
                <a:tab pos="10053955" algn="l"/>
              </a:tabLst>
            </a:pPr>
            <a:r>
              <a:rPr sz="2600" spc="-5" dirty="0">
                <a:latin typeface="Carlito"/>
                <a:cs typeface="Carlito"/>
              </a:rPr>
              <a:t>Exi</a:t>
            </a:r>
            <a:r>
              <a:rPr sz="2600" spc="-20" dirty="0">
                <a:latin typeface="Carlito"/>
                <a:cs typeface="Carlito"/>
              </a:rPr>
              <a:t>s</a:t>
            </a:r>
            <a:r>
              <a:rPr sz="2600" spc="-35" dirty="0">
                <a:latin typeface="Carlito"/>
                <a:cs typeface="Carlito"/>
              </a:rPr>
              <a:t>t</a:t>
            </a:r>
            <a:r>
              <a:rPr sz="2600" dirty="0">
                <a:latin typeface="Carlito"/>
                <a:cs typeface="Carlito"/>
              </a:rPr>
              <a:t>e,	</a:t>
            </a:r>
            <a:r>
              <a:rPr sz="2600" spc="-5" dirty="0">
                <a:latin typeface="Carlito"/>
                <a:cs typeface="Carlito"/>
              </a:rPr>
              <a:t>n</a:t>
            </a:r>
            <a:r>
              <a:rPr sz="2600" dirty="0">
                <a:latin typeface="Carlito"/>
                <a:cs typeface="Carlito"/>
              </a:rPr>
              <a:t>o	</a:t>
            </a:r>
            <a:r>
              <a:rPr sz="2600" spc="-5" dirty="0">
                <a:latin typeface="Carlito"/>
                <a:cs typeface="Carlito"/>
              </a:rPr>
              <a:t>o</a:t>
            </a:r>
            <a:r>
              <a:rPr sz="2600" spc="-20" dirty="0">
                <a:latin typeface="Carlito"/>
                <a:cs typeface="Carlito"/>
              </a:rPr>
              <a:t>b</a:t>
            </a:r>
            <a:r>
              <a:rPr sz="2600" spc="-25" dirty="0">
                <a:latin typeface="Carlito"/>
                <a:cs typeface="Carlito"/>
              </a:rPr>
              <a:t>s</a:t>
            </a:r>
            <a:r>
              <a:rPr sz="2600" spc="-35" dirty="0">
                <a:latin typeface="Carlito"/>
                <a:cs typeface="Carlito"/>
              </a:rPr>
              <a:t>t</a:t>
            </a:r>
            <a:r>
              <a:rPr sz="2600" dirty="0">
                <a:latin typeface="Carlito"/>
                <a:cs typeface="Carlito"/>
              </a:rPr>
              <a:t>a</a:t>
            </a:r>
            <a:r>
              <a:rPr sz="2600" spc="-25" dirty="0">
                <a:latin typeface="Carlito"/>
                <a:cs typeface="Carlito"/>
              </a:rPr>
              <a:t>n</a:t>
            </a:r>
            <a:r>
              <a:rPr sz="2600" spc="-35" dirty="0">
                <a:latin typeface="Carlito"/>
                <a:cs typeface="Carlito"/>
              </a:rPr>
              <a:t>t</a:t>
            </a:r>
            <a:r>
              <a:rPr sz="2600" dirty="0">
                <a:latin typeface="Carlito"/>
                <a:cs typeface="Carlito"/>
              </a:rPr>
              <a:t>e,	</a:t>
            </a:r>
            <a:r>
              <a:rPr sz="2600" spc="-5" dirty="0">
                <a:latin typeface="Carlito"/>
                <a:cs typeface="Carlito"/>
              </a:rPr>
              <a:t>un</a:t>
            </a:r>
            <a:r>
              <a:rPr sz="2600" dirty="0">
                <a:latin typeface="Carlito"/>
                <a:cs typeface="Carlito"/>
              </a:rPr>
              <a:t>a	limi</a:t>
            </a:r>
            <a:r>
              <a:rPr sz="2600" spc="-35" dirty="0">
                <a:latin typeface="Carlito"/>
                <a:cs typeface="Carlito"/>
              </a:rPr>
              <a:t>t</a:t>
            </a:r>
            <a:r>
              <a:rPr sz="2600" spc="-15" dirty="0">
                <a:latin typeface="Carlito"/>
                <a:cs typeface="Carlito"/>
              </a:rPr>
              <a:t>a</a:t>
            </a:r>
            <a:r>
              <a:rPr sz="2600" dirty="0">
                <a:latin typeface="Carlito"/>
                <a:cs typeface="Carlito"/>
              </a:rPr>
              <a:t>ción	a	la	</a:t>
            </a:r>
            <a:r>
              <a:rPr sz="2600" spc="-5" dirty="0">
                <a:latin typeface="Carlito"/>
                <a:cs typeface="Carlito"/>
              </a:rPr>
              <a:t>utili</a:t>
            </a:r>
            <a:r>
              <a:rPr sz="2600" spc="-40" dirty="0">
                <a:latin typeface="Carlito"/>
                <a:cs typeface="Carlito"/>
              </a:rPr>
              <a:t>z</a:t>
            </a:r>
            <a:r>
              <a:rPr sz="2600" dirty="0">
                <a:latin typeface="Carlito"/>
                <a:cs typeface="Carlito"/>
              </a:rPr>
              <a:t>ación	</a:t>
            </a:r>
            <a:r>
              <a:rPr sz="2600" spc="-5" dirty="0">
                <a:latin typeface="Carlito"/>
                <a:cs typeface="Carlito"/>
              </a:rPr>
              <a:t>d</a:t>
            </a:r>
            <a:r>
              <a:rPr sz="2600" dirty="0">
                <a:latin typeface="Carlito"/>
                <a:cs typeface="Carlito"/>
              </a:rPr>
              <a:t>e	</a:t>
            </a:r>
            <a:r>
              <a:rPr sz="2600" spc="-15" dirty="0">
                <a:latin typeface="Carlito"/>
                <a:cs typeface="Carlito"/>
              </a:rPr>
              <a:t>e</a:t>
            </a:r>
            <a:r>
              <a:rPr sz="2600" spc="-25" dirty="0">
                <a:latin typeface="Carlito"/>
                <a:cs typeface="Carlito"/>
              </a:rPr>
              <a:t>s</a:t>
            </a:r>
            <a:r>
              <a:rPr sz="2600" spc="-35" dirty="0">
                <a:latin typeface="Carlito"/>
                <a:cs typeface="Carlito"/>
              </a:rPr>
              <a:t>t</a:t>
            </a:r>
            <a:r>
              <a:rPr sz="2600" dirty="0">
                <a:latin typeface="Carlito"/>
                <a:cs typeface="Carlito"/>
              </a:rPr>
              <a:t>a	</a:t>
            </a:r>
            <a:r>
              <a:rPr sz="2600" spc="-65" dirty="0">
                <a:latin typeface="Carlito"/>
                <a:cs typeface="Carlito"/>
              </a:rPr>
              <a:t>f</a:t>
            </a:r>
            <a:r>
              <a:rPr sz="2600" spc="-5" dirty="0">
                <a:latin typeface="Carlito"/>
                <a:cs typeface="Carlito"/>
              </a:rPr>
              <a:t>órmul</a:t>
            </a:r>
            <a:r>
              <a:rPr sz="2600" dirty="0">
                <a:latin typeface="Carlito"/>
                <a:cs typeface="Carlito"/>
              </a:rPr>
              <a:t>a	y	</a:t>
            </a:r>
            <a:r>
              <a:rPr sz="2600" spc="-15" dirty="0">
                <a:latin typeface="Carlito"/>
                <a:cs typeface="Carlito"/>
              </a:rPr>
              <a:t>es  </a:t>
            </a:r>
            <a:r>
              <a:rPr sz="2600" dirty="0">
                <a:latin typeface="Carlito"/>
                <a:cs typeface="Carlito"/>
              </a:rPr>
              <a:t>cuando:</a:t>
            </a:r>
          </a:p>
          <a:p>
            <a:pPr marL="241300" marR="5080" indent="-228600">
              <a:lnSpc>
                <a:spcPct val="13010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latin typeface="Carlito"/>
                <a:cs typeface="Carlito"/>
              </a:rPr>
              <a:t>Los </a:t>
            </a:r>
            <a:r>
              <a:rPr sz="2600" dirty="0">
                <a:latin typeface="Carlito"/>
                <a:cs typeface="Carlito"/>
              </a:rPr>
              <a:t>triglicéridos </a:t>
            </a:r>
            <a:r>
              <a:rPr sz="2600" spc="-15" dirty="0">
                <a:latin typeface="Carlito"/>
                <a:cs typeface="Carlito"/>
              </a:rPr>
              <a:t>superan </a:t>
            </a:r>
            <a:r>
              <a:rPr sz="2600" dirty="0">
                <a:latin typeface="Carlito"/>
                <a:cs typeface="Carlito"/>
              </a:rPr>
              <a:t>los 400 </a:t>
            </a:r>
            <a:r>
              <a:rPr sz="2600" spc="15" dirty="0">
                <a:latin typeface="Carlito"/>
                <a:cs typeface="Carlito"/>
              </a:rPr>
              <a:t>mg/dl </a:t>
            </a:r>
            <a:r>
              <a:rPr sz="2600" spc="-5" dirty="0" err="1">
                <a:latin typeface="Carlito"/>
                <a:cs typeface="Carlito"/>
              </a:rPr>
              <a:t>situación</a:t>
            </a:r>
            <a:r>
              <a:rPr lang="es-ES" sz="2600" spc="-5" dirty="0">
                <a:latin typeface="Carlito"/>
                <a:cs typeface="Carlito"/>
              </a:rPr>
              <a:t> e</a:t>
            </a:r>
            <a:r>
              <a:rPr sz="2600" spc="-10" dirty="0" err="1">
                <a:latin typeface="Carlito"/>
                <a:cs typeface="Carlito"/>
              </a:rPr>
              <a:t>xcepcional</a:t>
            </a:r>
            <a:r>
              <a:rPr sz="2600" spc="-10" dirty="0">
                <a:latin typeface="Carlito"/>
                <a:cs typeface="Carlito"/>
              </a:rPr>
              <a:t>.</a:t>
            </a:r>
            <a:endParaRPr sz="2600" dirty="0">
              <a:latin typeface="Carlito"/>
              <a:cs typeface="Carlito"/>
            </a:endParaRPr>
          </a:p>
          <a:p>
            <a:pPr marL="241300" marR="5715" indent="-228600">
              <a:lnSpc>
                <a:spcPct val="130100"/>
              </a:lnSpc>
              <a:spcBef>
                <a:spcPts val="99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5" dirty="0">
                <a:latin typeface="Carlito"/>
                <a:cs typeface="Carlito"/>
              </a:rPr>
              <a:t>Cuando </a:t>
            </a:r>
            <a:r>
              <a:rPr sz="2600" spc="-25" dirty="0">
                <a:latin typeface="Carlito"/>
                <a:cs typeface="Carlito"/>
              </a:rPr>
              <a:t>existe </a:t>
            </a:r>
            <a:r>
              <a:rPr sz="2600" spc="-5" dirty="0">
                <a:latin typeface="Carlito"/>
                <a:cs typeface="Carlito"/>
              </a:rPr>
              <a:t>una </a:t>
            </a:r>
            <a:r>
              <a:rPr sz="2600" spc="-10" dirty="0">
                <a:latin typeface="Carlito"/>
                <a:cs typeface="Carlito"/>
              </a:rPr>
              <a:t>disbetalipoproteinemia, </a:t>
            </a:r>
            <a:r>
              <a:rPr sz="2600" spc="-30" dirty="0">
                <a:latin typeface="Carlito"/>
                <a:cs typeface="Carlito"/>
              </a:rPr>
              <a:t>ya </a:t>
            </a:r>
            <a:r>
              <a:rPr sz="2600" spc="-5" dirty="0">
                <a:latin typeface="Carlito"/>
                <a:cs typeface="Carlito"/>
              </a:rPr>
              <a:t>que las </a:t>
            </a:r>
            <a:r>
              <a:rPr sz="2600" spc="-15" dirty="0">
                <a:latin typeface="Carlito"/>
                <a:cs typeface="Carlito"/>
              </a:rPr>
              <a:t>beta- </a:t>
            </a:r>
            <a:r>
              <a:rPr sz="2600" spc="-5" dirty="0">
                <a:latin typeface="Carlito"/>
                <a:cs typeface="Carlito"/>
              </a:rPr>
              <a:t>VLDL </a:t>
            </a:r>
            <a:r>
              <a:rPr sz="2600" spc="-10" dirty="0">
                <a:latin typeface="Carlito"/>
                <a:cs typeface="Carlito"/>
              </a:rPr>
              <a:t>contienen  </a:t>
            </a:r>
            <a:r>
              <a:rPr sz="2600" dirty="0">
                <a:latin typeface="Carlito"/>
                <a:cs typeface="Carlito"/>
              </a:rPr>
              <a:t>más </a:t>
            </a:r>
            <a:r>
              <a:rPr sz="2600" spc="-15" dirty="0">
                <a:latin typeface="Carlito"/>
                <a:cs typeface="Carlito"/>
              </a:rPr>
              <a:t>colesterol </a:t>
            </a:r>
            <a:r>
              <a:rPr sz="2600" dirty="0">
                <a:latin typeface="Carlito"/>
                <a:cs typeface="Carlito"/>
              </a:rPr>
              <a:t>que las </a:t>
            </a:r>
            <a:r>
              <a:rPr sz="2600" spc="-5" dirty="0">
                <a:latin typeface="Carlito"/>
                <a:cs typeface="Carlito"/>
              </a:rPr>
              <a:t>VLDL normales</a:t>
            </a:r>
            <a:r>
              <a:rPr sz="2600" spc="-100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ó</a:t>
            </a:r>
          </a:p>
          <a:p>
            <a:pPr marL="241300" indent="-228600">
              <a:lnSpc>
                <a:spcPct val="100000"/>
              </a:lnSpc>
              <a:spcBef>
                <a:spcPts val="1939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rlito"/>
                <a:cs typeface="Carlito"/>
              </a:rPr>
              <a:t>Si el </a:t>
            </a:r>
            <a:r>
              <a:rPr sz="2600" spc="-10" dirty="0">
                <a:latin typeface="Carlito"/>
                <a:cs typeface="Carlito"/>
              </a:rPr>
              <a:t>paciente </a:t>
            </a:r>
            <a:r>
              <a:rPr sz="2600" dirty="0">
                <a:latin typeface="Carlito"/>
                <a:cs typeface="Carlito"/>
              </a:rPr>
              <a:t>es </a:t>
            </a:r>
            <a:r>
              <a:rPr sz="2600" spc="-10" dirty="0">
                <a:latin typeface="Carlito"/>
                <a:cs typeface="Carlito"/>
              </a:rPr>
              <a:t>homocigoto </a:t>
            </a:r>
            <a:r>
              <a:rPr sz="2600" spc="-15" dirty="0">
                <a:latin typeface="Carlito"/>
                <a:cs typeface="Carlito"/>
              </a:rPr>
              <a:t>para </a:t>
            </a:r>
            <a:r>
              <a:rPr sz="2600" dirty="0">
                <a:latin typeface="Carlito"/>
                <a:cs typeface="Carlito"/>
              </a:rPr>
              <a:t>la apo</a:t>
            </a:r>
            <a:r>
              <a:rPr sz="2600" spc="-35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1280</Words>
  <Application>Microsoft Office PowerPoint</Application>
  <PresentationFormat>Panorámica</PresentationFormat>
  <Paragraphs>173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Calibri</vt:lpstr>
      <vt:lpstr>Carlito</vt:lpstr>
      <vt:lpstr>Times New Roman</vt:lpstr>
      <vt:lpstr>Office Theme</vt:lpstr>
      <vt:lpstr>Fórmula de Friedewald</vt:lpstr>
      <vt:lpstr>Fórmula de Friedewald</vt:lpstr>
      <vt:lpstr>Fórmula de Friedewald</vt:lpstr>
      <vt:lpstr>Presentación de PowerPoint</vt:lpstr>
      <vt:lpstr>Fórmula de Friedewald</vt:lpstr>
      <vt:lpstr>Fórmula de Friedewald</vt:lpstr>
      <vt:lpstr>Fórmula de Friedewald</vt:lpstr>
      <vt:lpstr>Fórmula de Friedewald</vt:lpstr>
      <vt:lpstr>Fórmula de Friedewald</vt:lpstr>
      <vt:lpstr>Fórmula de Friedewald</vt:lpstr>
      <vt:lpstr>Variables de la Fórmula de Friedewald</vt:lpstr>
      <vt:lpstr>Ejemplo de Uso la Fórmula de  Friedewald</vt:lpstr>
      <vt:lpstr>Fórmula de Friedewald</vt:lpstr>
      <vt:lpstr>Presentación de PowerPoint</vt:lpstr>
      <vt:lpstr>Análisis Grafico de la Fórmula de  Friedewald</vt:lpstr>
      <vt:lpstr>Fórmula de Friedewald</vt:lpstr>
      <vt:lpstr>Fórmula de Friedewald</vt:lpstr>
      <vt:lpstr>Presentación de PowerPoint</vt:lpstr>
      <vt:lpstr>Análisis Grafico de la Fórmula de  Friedewald</vt:lpstr>
      <vt:lpstr>BIBLIOGRAFIA</vt:lpstr>
      <vt:lpstr>BUSQUEDA: ECUACIONES  FORMULAS QUIMICA CLINICA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Fórmula de Friedewald</dc:title>
  <dc:creator>Andrea Manjarres</dc:creator>
  <cp:lastModifiedBy>María Angélica Barba Maggi</cp:lastModifiedBy>
  <cp:revision>6</cp:revision>
  <dcterms:created xsi:type="dcterms:W3CDTF">2021-07-20T14:49:24Z</dcterms:created>
  <dcterms:modified xsi:type="dcterms:W3CDTF">2022-06-13T15:09:21Z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2021-07-20T00:00:00Z</vt:filetime>
  </property>
</Properties>
</file>