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Cinzel Decorative Bold" charset="1" panose="00000800000000000000"/>
      <p:regular r:id="rId13"/>
    </p:embeddedFont>
    <p:embeddedFont>
      <p:font typeface="Cagliostro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jpe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944689">
            <a:off x="-1942" y="741361"/>
            <a:ext cx="2380000" cy="4936162"/>
          </a:xfrm>
          <a:custGeom>
            <a:avLst/>
            <a:gdLst/>
            <a:ahLst/>
            <a:cxnLst/>
            <a:rect r="r" b="b" t="t" l="l"/>
            <a:pathLst>
              <a:path h="4936162" w="2380000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488530">
            <a:off x="15838881" y="8034157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135818">
            <a:off x="16477957" y="5068371"/>
            <a:ext cx="2404829" cy="4987659"/>
          </a:xfrm>
          <a:custGeom>
            <a:avLst/>
            <a:gdLst/>
            <a:ahLst/>
            <a:cxnLst/>
            <a:rect r="r" b="b" t="t" l="l"/>
            <a:pathLst>
              <a:path h="4987659" w="240482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96816" y="1679991"/>
            <a:ext cx="11244887" cy="5499772"/>
          </a:xfrm>
          <a:custGeom>
            <a:avLst/>
            <a:gdLst/>
            <a:ahLst/>
            <a:cxnLst/>
            <a:rect r="r" b="b" t="t" l="l"/>
            <a:pathLst>
              <a:path h="5499772" w="11244887">
                <a:moveTo>
                  <a:pt x="0" y="0"/>
                </a:moveTo>
                <a:lnTo>
                  <a:pt x="11244887" y="0"/>
                </a:lnTo>
                <a:lnTo>
                  <a:pt x="11244887" y="5499772"/>
                </a:lnTo>
                <a:lnTo>
                  <a:pt x="0" y="549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285550">
            <a:off x="13163977" y="1774619"/>
            <a:ext cx="2207272" cy="2086236"/>
          </a:xfrm>
          <a:custGeom>
            <a:avLst/>
            <a:gdLst/>
            <a:ahLst/>
            <a:cxnLst/>
            <a:rect r="r" b="b" t="t" l="l"/>
            <a:pathLst>
              <a:path h="2086236" w="2207272">
                <a:moveTo>
                  <a:pt x="0" y="0"/>
                </a:moveTo>
                <a:lnTo>
                  <a:pt x="2207272" y="0"/>
                </a:lnTo>
                <a:lnTo>
                  <a:pt x="2207272" y="2086236"/>
                </a:lnTo>
                <a:lnTo>
                  <a:pt x="0" y="2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95646" y="3161817"/>
            <a:ext cx="10247227" cy="266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b="true" sz="8400" spc="243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GLOBALIZACIÓN Y EDUCACION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5285550">
            <a:off x="2839980" y="5000604"/>
            <a:ext cx="2360814" cy="2231359"/>
          </a:xfrm>
          <a:custGeom>
            <a:avLst/>
            <a:gdLst/>
            <a:ahLst/>
            <a:cxnLst/>
            <a:rect r="r" b="b" t="t" l="l"/>
            <a:pathLst>
              <a:path h="2231359" w="2360814">
                <a:moveTo>
                  <a:pt x="0" y="2231359"/>
                </a:moveTo>
                <a:lnTo>
                  <a:pt x="2360813" y="2231359"/>
                </a:lnTo>
                <a:lnTo>
                  <a:pt x="2360813" y="0"/>
                </a:lnTo>
                <a:lnTo>
                  <a:pt x="0" y="0"/>
                </a:lnTo>
                <a:lnTo>
                  <a:pt x="0" y="22313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0">
            <a:off x="17061389" y="-1259031"/>
            <a:ext cx="5539640" cy="5669356"/>
          </a:xfrm>
          <a:custGeom>
            <a:avLst/>
            <a:gdLst/>
            <a:ahLst/>
            <a:cxnLst/>
            <a:rect r="r" b="b" t="t" l="l"/>
            <a:pathLst>
              <a:path h="5669356" w="5539640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4140456" y="5710261"/>
            <a:ext cx="5539640" cy="5669356"/>
          </a:xfrm>
          <a:custGeom>
            <a:avLst/>
            <a:gdLst/>
            <a:ahLst/>
            <a:cxnLst/>
            <a:rect r="r" b="b" t="t" l="l"/>
            <a:pathLst>
              <a:path h="5669356" w="5539640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8217627"/>
            <a:ext cx="3515562" cy="2093606"/>
          </a:xfrm>
          <a:custGeom>
            <a:avLst/>
            <a:gdLst/>
            <a:ahLst/>
            <a:cxnLst/>
            <a:rect r="r" b="b" t="t" l="l"/>
            <a:pathLst>
              <a:path h="2093606" w="3515562">
                <a:moveTo>
                  <a:pt x="0" y="0"/>
                </a:moveTo>
                <a:lnTo>
                  <a:pt x="3515562" y="0"/>
                </a:lnTo>
                <a:lnTo>
                  <a:pt x="3515562" y="2093607"/>
                </a:lnTo>
                <a:lnTo>
                  <a:pt x="0" y="2093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8877" r="0" b="-4904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79629" y="4368933"/>
            <a:ext cx="6308664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  <a:ea typeface="Cagliostro"/>
                <a:cs typeface="Cagliostro"/>
                <a:sym typeface="Cagliostro"/>
              </a:rPr>
              <a:t>   - Factores Socioeconómicos: La pobreza es una barrera significativa para el acceso a la educación, afectando la capacidad de las familias para costear materiales escolares y transporte.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9783" y="7446162"/>
            <a:ext cx="2675553" cy="2840838"/>
          </a:xfrm>
          <a:custGeom>
            <a:avLst/>
            <a:gdLst/>
            <a:ahLst/>
            <a:cxnLst/>
            <a:rect r="r" b="b" t="t" l="l"/>
            <a:pathLst>
              <a:path h="2840838" w="2675553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5737731" y="342449"/>
            <a:ext cx="2675553" cy="2550160"/>
          </a:xfrm>
          <a:custGeom>
            <a:avLst/>
            <a:gdLst/>
            <a:ahLst/>
            <a:cxnLst/>
            <a:rect r="r" b="b" t="t" l="l"/>
            <a:pathLst>
              <a:path h="2550160" w="2675553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139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03289">
            <a:off x="-651107" y="3478613"/>
            <a:ext cx="1678929" cy="3329775"/>
          </a:xfrm>
          <a:custGeom>
            <a:avLst/>
            <a:gdLst/>
            <a:ahLst/>
            <a:cxnLst/>
            <a:rect r="r" b="b" t="t" l="l"/>
            <a:pathLst>
              <a:path h="3329775" w="1678929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394180">
            <a:off x="17224758" y="3478613"/>
            <a:ext cx="1678929" cy="3329775"/>
          </a:xfrm>
          <a:custGeom>
            <a:avLst/>
            <a:gdLst/>
            <a:ahLst/>
            <a:cxnLst/>
            <a:rect r="r" b="b" t="t" l="l"/>
            <a:pathLst>
              <a:path h="3329775" w="1678929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341457" y="1203406"/>
            <a:ext cx="11605086" cy="1956063"/>
            <a:chOff x="0" y="0"/>
            <a:chExt cx="3056484" cy="51517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56484" cy="515177"/>
            </a:xfrm>
            <a:custGeom>
              <a:avLst/>
              <a:gdLst/>
              <a:ahLst/>
              <a:cxnLst/>
              <a:rect r="r" b="b" t="t" l="l"/>
              <a:pathLst>
                <a:path h="515177" w="3056484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514113" y="990508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99202" y="1619566"/>
            <a:ext cx="10489597" cy="897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b="true" sz="5700" spc="165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Acceso a la educación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355669" y="290103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059345" y="3536376"/>
            <a:ext cx="12169309" cy="499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8"/>
              </a:lnSpc>
            </a:pPr>
            <a:r>
              <a:rPr lang="en-US" b="true" sz="3150" spc="91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Desigualdad en el Acceso a la Educación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57161" y="4505325"/>
            <a:ext cx="6180570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  <a:ea typeface="Cagliostro"/>
                <a:cs typeface="Cagliostro"/>
                <a:sym typeface="Cagliostro"/>
              </a:rPr>
              <a:t>   - Ubicación Geográfica: Las zonas rurales suelen tener menos escuelas, lo que limita el acceso de los estudiantes a una educación de calidad.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79347" y="7771206"/>
            <a:ext cx="6617891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  <a:ea typeface="Cagliostro"/>
                <a:cs typeface="Cagliostro"/>
                <a:sym typeface="Cagliostro"/>
              </a:rPr>
              <a:t>   - Discriminación y Exclusión: Grupos minoritarios y comunidades indígenas frecuentemente enfrentan barreras culturales y lingüísticas.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35306" y="1564759"/>
            <a:ext cx="11605086" cy="1956063"/>
            <a:chOff x="0" y="0"/>
            <a:chExt cx="3056484" cy="5151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56484" cy="515177"/>
            </a:xfrm>
            <a:custGeom>
              <a:avLst/>
              <a:gdLst/>
              <a:ahLst/>
              <a:cxnLst/>
              <a:rect r="r" b="b" t="t" l="l"/>
              <a:pathLst>
                <a:path h="515177" w="3056484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060369" y="1000033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39092" y="2892608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821179" y="5301861"/>
            <a:ext cx="5922878" cy="3956439"/>
            <a:chOff x="0" y="0"/>
            <a:chExt cx="812800" cy="5429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42944"/>
            </a:xfrm>
            <a:custGeom>
              <a:avLst/>
              <a:gdLst/>
              <a:ahLst/>
              <a:cxnLst/>
              <a:rect r="r" b="b" t="t" l="l"/>
              <a:pathLst>
                <a:path h="542944" w="812800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482817"/>
                  </a:lnTo>
                  <a:cubicBezTo>
                    <a:pt x="812800" y="516024"/>
                    <a:pt x="785880" y="542944"/>
                    <a:pt x="752672" y="542944"/>
                  </a:cubicBezTo>
                  <a:lnTo>
                    <a:pt x="60128" y="542944"/>
                  </a:lnTo>
                  <a:cubicBezTo>
                    <a:pt x="44181" y="542944"/>
                    <a:pt x="28887" y="536610"/>
                    <a:pt x="17611" y="525333"/>
                  </a:cubicBezTo>
                  <a:cubicBezTo>
                    <a:pt x="6335" y="514057"/>
                    <a:pt x="0" y="498764"/>
                    <a:pt x="0" y="482817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5810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543943" y="5301861"/>
            <a:ext cx="5922878" cy="3956439"/>
            <a:chOff x="0" y="0"/>
            <a:chExt cx="812800" cy="5429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542944"/>
            </a:xfrm>
            <a:custGeom>
              <a:avLst/>
              <a:gdLst/>
              <a:ahLst/>
              <a:cxnLst/>
              <a:rect r="r" b="b" t="t" l="l"/>
              <a:pathLst>
                <a:path h="542944" w="812800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482817"/>
                  </a:lnTo>
                  <a:cubicBezTo>
                    <a:pt x="812800" y="516024"/>
                    <a:pt x="785880" y="542944"/>
                    <a:pt x="752672" y="542944"/>
                  </a:cubicBezTo>
                  <a:lnTo>
                    <a:pt x="60128" y="542944"/>
                  </a:lnTo>
                  <a:cubicBezTo>
                    <a:pt x="44181" y="542944"/>
                    <a:pt x="28887" y="536610"/>
                    <a:pt x="17611" y="525333"/>
                  </a:cubicBezTo>
                  <a:cubicBezTo>
                    <a:pt x="6335" y="514057"/>
                    <a:pt x="0" y="498764"/>
                    <a:pt x="0" y="482817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5810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435306" y="9026352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398323" y="9026352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178491" y="427648"/>
            <a:ext cx="2564259" cy="2464960"/>
          </a:xfrm>
          <a:custGeom>
            <a:avLst/>
            <a:gdLst/>
            <a:ahLst/>
            <a:cxnLst/>
            <a:rect r="r" b="b" t="t" l="l"/>
            <a:pathLst>
              <a:path h="2464960" w="2564259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385265" y="5777746"/>
            <a:ext cx="2264388" cy="4321983"/>
          </a:xfrm>
          <a:custGeom>
            <a:avLst/>
            <a:gdLst/>
            <a:ahLst/>
            <a:cxnLst/>
            <a:rect r="r" b="b" t="t" l="l"/>
            <a:pathLst>
              <a:path h="4321983" w="2264388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667254" y="1683636"/>
            <a:ext cx="10489597" cy="1699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b="true" sz="5400" spc="156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Políticas Públicas y Acceso Educativo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01026" y="5956523"/>
            <a:ext cx="5163184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  <a:ea typeface="Cagliostro"/>
                <a:cs typeface="Cagliostro"/>
                <a:sym typeface="Cagliostro"/>
              </a:rPr>
              <a:t>Iniciativas Gubernamentales: Programas como becas y subsidios buscan reducir la brecha educativa.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23790" y="5651306"/>
            <a:ext cx="516318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797A1D"/>
                </a:solidFill>
                <a:latin typeface="Cagliostro"/>
                <a:ea typeface="Cagliostro"/>
                <a:cs typeface="Cagliostro"/>
                <a:sym typeface="Cagliostro"/>
              </a:rPr>
              <a:t>Educación Gratuita: Algunos países implementan políticas de educación gratuita para primaria y secundaria, aunque la calidad y cobertura varían.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341457" y="1203406"/>
            <a:ext cx="11605086" cy="1956063"/>
            <a:chOff x="0" y="0"/>
            <a:chExt cx="3056484" cy="5151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56484" cy="515177"/>
            </a:xfrm>
            <a:custGeom>
              <a:avLst/>
              <a:gdLst/>
              <a:ahLst/>
              <a:cxnLst/>
              <a:rect r="r" b="b" t="t" l="l"/>
              <a:pathLst>
                <a:path h="515177" w="3056484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514113" y="990508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55669" y="290103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481330">
            <a:off x="15427309" y="694509"/>
            <a:ext cx="4518875" cy="4114800"/>
          </a:xfrm>
          <a:custGeom>
            <a:avLst/>
            <a:gdLst/>
            <a:ahLst/>
            <a:cxnLst/>
            <a:rect r="r" b="b" t="t" l="l"/>
            <a:pathLst>
              <a:path h="4114800" w="4518875">
                <a:moveTo>
                  <a:pt x="4518875" y="0"/>
                </a:moveTo>
                <a:lnTo>
                  <a:pt x="0" y="0"/>
                </a:lnTo>
                <a:lnTo>
                  <a:pt x="0" y="4114800"/>
                </a:lnTo>
                <a:lnTo>
                  <a:pt x="4518875" y="4114800"/>
                </a:lnTo>
                <a:lnTo>
                  <a:pt x="45188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481330">
            <a:off x="-1230737" y="6750182"/>
            <a:ext cx="4518875" cy="4114800"/>
          </a:xfrm>
          <a:custGeom>
            <a:avLst/>
            <a:gdLst/>
            <a:ahLst/>
            <a:cxnLst/>
            <a:rect r="r" b="b" t="t" l="l"/>
            <a:pathLst>
              <a:path h="4114800" w="4518875">
                <a:moveTo>
                  <a:pt x="0" y="0"/>
                </a:moveTo>
                <a:lnTo>
                  <a:pt x="4518874" y="0"/>
                </a:lnTo>
                <a:lnTo>
                  <a:pt x="4518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407426" y="6595774"/>
            <a:ext cx="2662526" cy="2662526"/>
            <a:chOff x="0" y="0"/>
            <a:chExt cx="14840029" cy="148400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840026" cy="14840029"/>
            </a:xfrm>
            <a:custGeom>
              <a:avLst/>
              <a:gdLst/>
              <a:ahLst/>
              <a:cxnLst/>
              <a:rect r="r" b="b" t="t" l="l"/>
              <a:pathLst>
                <a:path h="14840029" w="14840026">
                  <a:moveTo>
                    <a:pt x="3105877" y="13457583"/>
                  </a:moveTo>
                  <a:cubicBezTo>
                    <a:pt x="4321642" y="14327753"/>
                    <a:pt x="5811831" y="14840029"/>
                    <a:pt x="7420015" y="14840029"/>
                  </a:cubicBezTo>
                  <a:cubicBezTo>
                    <a:pt x="9028198" y="14840029"/>
                    <a:pt x="10518387" y="14327753"/>
                    <a:pt x="11734152" y="13457583"/>
                  </a:cubicBezTo>
                  <a:cubicBezTo>
                    <a:pt x="12472827" y="12928884"/>
                    <a:pt x="13363949" y="12648722"/>
                    <a:pt x="14278014" y="12648722"/>
                  </a:cubicBezTo>
                  <a:cubicBezTo>
                    <a:pt x="14427068" y="12648722"/>
                    <a:pt x="14570019" y="12589509"/>
                    <a:pt x="14675417" y="12484111"/>
                  </a:cubicBezTo>
                  <a:cubicBezTo>
                    <a:pt x="14780816" y="12378713"/>
                    <a:pt x="14840026" y="12235761"/>
                    <a:pt x="14840026" y="12086706"/>
                  </a:cubicBezTo>
                  <a:lnTo>
                    <a:pt x="14840026" y="2753321"/>
                  </a:lnTo>
                  <a:cubicBezTo>
                    <a:pt x="14840026" y="2442929"/>
                    <a:pt x="14588403" y="2191306"/>
                    <a:pt x="14278011" y="2191306"/>
                  </a:cubicBezTo>
                  <a:cubicBezTo>
                    <a:pt x="13363947" y="2191306"/>
                    <a:pt x="12472826" y="1911143"/>
                    <a:pt x="11734151" y="1382446"/>
                  </a:cubicBezTo>
                  <a:cubicBezTo>
                    <a:pt x="10518387" y="512275"/>
                    <a:pt x="9028198" y="0"/>
                    <a:pt x="7420015" y="0"/>
                  </a:cubicBezTo>
                  <a:cubicBezTo>
                    <a:pt x="5811832" y="0"/>
                    <a:pt x="4321642" y="512275"/>
                    <a:pt x="3105877" y="1382446"/>
                  </a:cubicBezTo>
                  <a:cubicBezTo>
                    <a:pt x="2367201" y="1911144"/>
                    <a:pt x="1476082" y="2191306"/>
                    <a:pt x="562015" y="2191306"/>
                  </a:cubicBezTo>
                  <a:cubicBezTo>
                    <a:pt x="412958" y="2191306"/>
                    <a:pt x="270009" y="2250519"/>
                    <a:pt x="164610" y="2355916"/>
                  </a:cubicBezTo>
                  <a:cubicBezTo>
                    <a:pt x="59211" y="2461313"/>
                    <a:pt x="0" y="2604266"/>
                    <a:pt x="0" y="2753322"/>
                  </a:cubicBezTo>
                  <a:lnTo>
                    <a:pt x="0" y="12086706"/>
                  </a:lnTo>
                  <a:cubicBezTo>
                    <a:pt x="0" y="12397099"/>
                    <a:pt x="251623" y="12648722"/>
                    <a:pt x="562014" y="12648722"/>
                  </a:cubicBezTo>
                  <a:cubicBezTo>
                    <a:pt x="1476082" y="12648721"/>
                    <a:pt x="2367201" y="12928884"/>
                    <a:pt x="3105877" y="13457583"/>
                  </a:cubicBezTo>
                  <a:close/>
                </a:path>
              </a:pathLst>
            </a:custGeom>
            <a:solidFill>
              <a:srgbClr val="354A15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0382" y="200383"/>
              <a:ext cx="14439264" cy="14439263"/>
            </a:xfrm>
            <a:custGeom>
              <a:avLst/>
              <a:gdLst/>
              <a:ahLst/>
              <a:cxnLst/>
              <a:rect r="r" b="b" t="t" l="l"/>
              <a:pathLst>
                <a:path h="14439263" w="14439264">
                  <a:moveTo>
                    <a:pt x="3022121" y="13094254"/>
                  </a:moveTo>
                  <a:cubicBezTo>
                    <a:pt x="4205000" y="13940887"/>
                    <a:pt x="5654646" y="14439263"/>
                    <a:pt x="7219633" y="14439263"/>
                  </a:cubicBezTo>
                  <a:cubicBezTo>
                    <a:pt x="8784619" y="14439263"/>
                    <a:pt x="10234265" y="13940887"/>
                    <a:pt x="11417144" y="13094254"/>
                  </a:cubicBezTo>
                  <a:cubicBezTo>
                    <a:pt x="12190652" y="12540622"/>
                    <a:pt x="13122754" y="12247956"/>
                    <a:pt x="14077633" y="12247956"/>
                  </a:cubicBezTo>
                  <a:cubicBezTo>
                    <a:pt x="14277356" y="12247956"/>
                    <a:pt x="14439264" y="12086048"/>
                    <a:pt x="14439264" y="11886324"/>
                  </a:cubicBezTo>
                  <a:lnTo>
                    <a:pt x="14439264" y="2552939"/>
                  </a:lnTo>
                  <a:cubicBezTo>
                    <a:pt x="14439264" y="2353215"/>
                    <a:pt x="14277356" y="2191306"/>
                    <a:pt x="14077633" y="2191306"/>
                  </a:cubicBezTo>
                  <a:cubicBezTo>
                    <a:pt x="13122754" y="2191306"/>
                    <a:pt x="12190653" y="1898638"/>
                    <a:pt x="11417143" y="1345009"/>
                  </a:cubicBezTo>
                  <a:cubicBezTo>
                    <a:pt x="10234264" y="498376"/>
                    <a:pt x="8784618" y="0"/>
                    <a:pt x="7219633" y="0"/>
                  </a:cubicBezTo>
                  <a:cubicBezTo>
                    <a:pt x="5654647" y="0"/>
                    <a:pt x="4205002" y="498376"/>
                    <a:pt x="3022121" y="1345009"/>
                  </a:cubicBezTo>
                  <a:cubicBezTo>
                    <a:pt x="2248612" y="1898639"/>
                    <a:pt x="1316511" y="2191306"/>
                    <a:pt x="361632" y="2191306"/>
                  </a:cubicBezTo>
                  <a:cubicBezTo>
                    <a:pt x="161908" y="2191306"/>
                    <a:pt x="0" y="2353215"/>
                    <a:pt x="0" y="2552939"/>
                  </a:cubicBezTo>
                  <a:lnTo>
                    <a:pt x="0" y="11886323"/>
                  </a:lnTo>
                  <a:cubicBezTo>
                    <a:pt x="0" y="11982235"/>
                    <a:pt x="38100" y="12074216"/>
                    <a:pt x="105919" y="12142036"/>
                  </a:cubicBezTo>
                  <a:cubicBezTo>
                    <a:pt x="173738" y="12209856"/>
                    <a:pt x="265721" y="12247955"/>
                    <a:pt x="361631" y="12247955"/>
                  </a:cubicBezTo>
                  <a:cubicBezTo>
                    <a:pt x="1316511" y="12247955"/>
                    <a:pt x="2248612" y="12540623"/>
                    <a:pt x="3022121" y="13094254"/>
                  </a:cubicBezTo>
                  <a:close/>
                </a:path>
              </a:pathLst>
            </a:custGeom>
            <a:solidFill>
              <a:srgbClr val="FFFFF1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62016" y="562014"/>
              <a:ext cx="13716000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3716000">
                  <a:moveTo>
                    <a:pt x="10845033" y="1277448"/>
                  </a:moveTo>
                  <a:cubicBezTo>
                    <a:pt x="9721504" y="473295"/>
                    <a:pt x="8345027" y="0"/>
                    <a:pt x="6857999" y="0"/>
                  </a:cubicBezTo>
                  <a:cubicBezTo>
                    <a:pt x="5370970" y="0"/>
                    <a:pt x="3994493" y="473295"/>
                    <a:pt x="2870964" y="1277448"/>
                  </a:cubicBezTo>
                  <a:cubicBezTo>
                    <a:pt x="2034590" y="1876072"/>
                    <a:pt x="1028529" y="2191308"/>
                    <a:pt x="0" y="2191308"/>
                  </a:cubicBezTo>
                  <a:lnTo>
                    <a:pt x="0" y="11524692"/>
                  </a:lnTo>
                  <a:cubicBezTo>
                    <a:pt x="1028532" y="11524692"/>
                    <a:pt x="2034590" y="11839928"/>
                    <a:pt x="2870964" y="12438553"/>
                  </a:cubicBezTo>
                  <a:cubicBezTo>
                    <a:pt x="3994492" y="13242706"/>
                    <a:pt x="5370969" y="13716001"/>
                    <a:pt x="6857998" y="13716001"/>
                  </a:cubicBezTo>
                  <a:cubicBezTo>
                    <a:pt x="8345026" y="13716001"/>
                    <a:pt x="9721504" y="13242706"/>
                    <a:pt x="10845032" y="12438553"/>
                  </a:cubicBezTo>
                  <a:cubicBezTo>
                    <a:pt x="11681406" y="11839927"/>
                    <a:pt x="12687465" y="11524692"/>
                    <a:pt x="13715999" y="11524692"/>
                  </a:cubicBezTo>
                  <a:lnTo>
                    <a:pt x="13715999" y="2191308"/>
                  </a:lnTo>
                  <a:cubicBezTo>
                    <a:pt x="12687467" y="2191308"/>
                    <a:pt x="11681406" y="1876072"/>
                    <a:pt x="10845033" y="1277448"/>
                  </a:cubicBezTo>
                  <a:close/>
                </a:path>
              </a:pathLst>
            </a:custGeom>
            <a:blipFill>
              <a:blip r:embed="rId8"/>
              <a:stretch>
                <a:fillRect l="0" t="0" r="-50093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182850" y="3725937"/>
            <a:ext cx="2662526" cy="2662526"/>
            <a:chOff x="0" y="0"/>
            <a:chExt cx="14840029" cy="148400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840026" cy="14840029"/>
            </a:xfrm>
            <a:custGeom>
              <a:avLst/>
              <a:gdLst/>
              <a:ahLst/>
              <a:cxnLst/>
              <a:rect r="r" b="b" t="t" l="l"/>
              <a:pathLst>
                <a:path h="14840029" w="14840026">
                  <a:moveTo>
                    <a:pt x="3105877" y="13457583"/>
                  </a:moveTo>
                  <a:cubicBezTo>
                    <a:pt x="4321642" y="14327753"/>
                    <a:pt x="5811831" y="14840029"/>
                    <a:pt x="7420015" y="14840029"/>
                  </a:cubicBezTo>
                  <a:cubicBezTo>
                    <a:pt x="9028198" y="14840029"/>
                    <a:pt x="10518387" y="14327753"/>
                    <a:pt x="11734152" y="13457583"/>
                  </a:cubicBezTo>
                  <a:cubicBezTo>
                    <a:pt x="12472827" y="12928884"/>
                    <a:pt x="13363949" y="12648722"/>
                    <a:pt x="14278014" y="12648722"/>
                  </a:cubicBezTo>
                  <a:cubicBezTo>
                    <a:pt x="14427068" y="12648722"/>
                    <a:pt x="14570019" y="12589509"/>
                    <a:pt x="14675417" y="12484111"/>
                  </a:cubicBezTo>
                  <a:cubicBezTo>
                    <a:pt x="14780816" y="12378713"/>
                    <a:pt x="14840026" y="12235761"/>
                    <a:pt x="14840026" y="12086706"/>
                  </a:cubicBezTo>
                  <a:lnTo>
                    <a:pt x="14840026" y="2753321"/>
                  </a:lnTo>
                  <a:cubicBezTo>
                    <a:pt x="14840026" y="2442929"/>
                    <a:pt x="14588403" y="2191306"/>
                    <a:pt x="14278011" y="2191306"/>
                  </a:cubicBezTo>
                  <a:cubicBezTo>
                    <a:pt x="13363947" y="2191306"/>
                    <a:pt x="12472826" y="1911143"/>
                    <a:pt x="11734151" y="1382446"/>
                  </a:cubicBezTo>
                  <a:cubicBezTo>
                    <a:pt x="10518387" y="512275"/>
                    <a:pt x="9028198" y="0"/>
                    <a:pt x="7420015" y="0"/>
                  </a:cubicBezTo>
                  <a:cubicBezTo>
                    <a:pt x="5811832" y="0"/>
                    <a:pt x="4321642" y="512275"/>
                    <a:pt x="3105877" y="1382446"/>
                  </a:cubicBezTo>
                  <a:cubicBezTo>
                    <a:pt x="2367201" y="1911144"/>
                    <a:pt x="1476082" y="2191306"/>
                    <a:pt x="562015" y="2191306"/>
                  </a:cubicBezTo>
                  <a:cubicBezTo>
                    <a:pt x="412958" y="2191306"/>
                    <a:pt x="270009" y="2250519"/>
                    <a:pt x="164610" y="2355916"/>
                  </a:cubicBezTo>
                  <a:cubicBezTo>
                    <a:pt x="59211" y="2461313"/>
                    <a:pt x="0" y="2604266"/>
                    <a:pt x="0" y="2753322"/>
                  </a:cubicBezTo>
                  <a:lnTo>
                    <a:pt x="0" y="12086706"/>
                  </a:lnTo>
                  <a:cubicBezTo>
                    <a:pt x="0" y="12397099"/>
                    <a:pt x="251623" y="12648722"/>
                    <a:pt x="562014" y="12648722"/>
                  </a:cubicBezTo>
                  <a:cubicBezTo>
                    <a:pt x="1476082" y="12648721"/>
                    <a:pt x="2367201" y="12928884"/>
                    <a:pt x="3105877" y="13457583"/>
                  </a:cubicBezTo>
                  <a:close/>
                </a:path>
              </a:pathLst>
            </a:custGeom>
            <a:solidFill>
              <a:srgbClr val="354A15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00382" y="200383"/>
              <a:ext cx="14439264" cy="14439263"/>
            </a:xfrm>
            <a:custGeom>
              <a:avLst/>
              <a:gdLst/>
              <a:ahLst/>
              <a:cxnLst/>
              <a:rect r="r" b="b" t="t" l="l"/>
              <a:pathLst>
                <a:path h="14439263" w="14439264">
                  <a:moveTo>
                    <a:pt x="3022121" y="13094254"/>
                  </a:moveTo>
                  <a:cubicBezTo>
                    <a:pt x="4205000" y="13940887"/>
                    <a:pt x="5654646" y="14439263"/>
                    <a:pt x="7219633" y="14439263"/>
                  </a:cubicBezTo>
                  <a:cubicBezTo>
                    <a:pt x="8784619" y="14439263"/>
                    <a:pt x="10234265" y="13940887"/>
                    <a:pt x="11417144" y="13094254"/>
                  </a:cubicBezTo>
                  <a:cubicBezTo>
                    <a:pt x="12190652" y="12540622"/>
                    <a:pt x="13122754" y="12247956"/>
                    <a:pt x="14077633" y="12247956"/>
                  </a:cubicBezTo>
                  <a:cubicBezTo>
                    <a:pt x="14277356" y="12247956"/>
                    <a:pt x="14439264" y="12086048"/>
                    <a:pt x="14439264" y="11886324"/>
                  </a:cubicBezTo>
                  <a:lnTo>
                    <a:pt x="14439264" y="2552939"/>
                  </a:lnTo>
                  <a:cubicBezTo>
                    <a:pt x="14439264" y="2353215"/>
                    <a:pt x="14277356" y="2191306"/>
                    <a:pt x="14077633" y="2191306"/>
                  </a:cubicBezTo>
                  <a:cubicBezTo>
                    <a:pt x="13122754" y="2191306"/>
                    <a:pt x="12190653" y="1898638"/>
                    <a:pt x="11417143" y="1345009"/>
                  </a:cubicBezTo>
                  <a:cubicBezTo>
                    <a:pt x="10234264" y="498376"/>
                    <a:pt x="8784618" y="0"/>
                    <a:pt x="7219633" y="0"/>
                  </a:cubicBezTo>
                  <a:cubicBezTo>
                    <a:pt x="5654647" y="0"/>
                    <a:pt x="4205002" y="498376"/>
                    <a:pt x="3022121" y="1345009"/>
                  </a:cubicBezTo>
                  <a:cubicBezTo>
                    <a:pt x="2248612" y="1898639"/>
                    <a:pt x="1316511" y="2191306"/>
                    <a:pt x="361632" y="2191306"/>
                  </a:cubicBezTo>
                  <a:cubicBezTo>
                    <a:pt x="161908" y="2191306"/>
                    <a:pt x="0" y="2353215"/>
                    <a:pt x="0" y="2552939"/>
                  </a:cubicBezTo>
                  <a:lnTo>
                    <a:pt x="0" y="11886323"/>
                  </a:lnTo>
                  <a:cubicBezTo>
                    <a:pt x="0" y="11982235"/>
                    <a:pt x="38100" y="12074216"/>
                    <a:pt x="105919" y="12142036"/>
                  </a:cubicBezTo>
                  <a:cubicBezTo>
                    <a:pt x="173738" y="12209856"/>
                    <a:pt x="265721" y="12247955"/>
                    <a:pt x="361631" y="12247955"/>
                  </a:cubicBezTo>
                  <a:cubicBezTo>
                    <a:pt x="1316511" y="12247955"/>
                    <a:pt x="2248612" y="12540623"/>
                    <a:pt x="3022121" y="13094254"/>
                  </a:cubicBezTo>
                  <a:close/>
                </a:path>
              </a:pathLst>
            </a:custGeom>
            <a:solidFill>
              <a:srgbClr val="FFFFF1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62016" y="562014"/>
              <a:ext cx="13716000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13716000">
                  <a:moveTo>
                    <a:pt x="10845033" y="1277448"/>
                  </a:moveTo>
                  <a:cubicBezTo>
                    <a:pt x="9721504" y="473295"/>
                    <a:pt x="8345027" y="0"/>
                    <a:pt x="6857999" y="0"/>
                  </a:cubicBezTo>
                  <a:cubicBezTo>
                    <a:pt x="5370970" y="0"/>
                    <a:pt x="3994493" y="473295"/>
                    <a:pt x="2870964" y="1277448"/>
                  </a:cubicBezTo>
                  <a:cubicBezTo>
                    <a:pt x="2034590" y="1876072"/>
                    <a:pt x="1028529" y="2191308"/>
                    <a:pt x="0" y="2191308"/>
                  </a:cubicBezTo>
                  <a:lnTo>
                    <a:pt x="0" y="11524692"/>
                  </a:lnTo>
                  <a:cubicBezTo>
                    <a:pt x="1028532" y="11524692"/>
                    <a:pt x="2034590" y="11839928"/>
                    <a:pt x="2870964" y="12438553"/>
                  </a:cubicBezTo>
                  <a:cubicBezTo>
                    <a:pt x="3994492" y="13242706"/>
                    <a:pt x="5370969" y="13716001"/>
                    <a:pt x="6857998" y="13716001"/>
                  </a:cubicBezTo>
                  <a:cubicBezTo>
                    <a:pt x="8345026" y="13716001"/>
                    <a:pt x="9721504" y="13242706"/>
                    <a:pt x="10845032" y="12438553"/>
                  </a:cubicBezTo>
                  <a:cubicBezTo>
                    <a:pt x="11681406" y="11839927"/>
                    <a:pt x="12687465" y="11524692"/>
                    <a:pt x="13715999" y="11524692"/>
                  </a:cubicBezTo>
                  <a:lnTo>
                    <a:pt x="13715999" y="2191308"/>
                  </a:lnTo>
                  <a:cubicBezTo>
                    <a:pt x="12687467" y="2191308"/>
                    <a:pt x="11681406" y="1876072"/>
                    <a:pt x="10845033" y="1277448"/>
                  </a:cubicBezTo>
                  <a:close/>
                </a:path>
              </a:pathLst>
            </a:custGeom>
            <a:blipFill>
              <a:blip r:embed="rId9"/>
              <a:stretch>
                <a:fillRect l="-25046" t="0" r="-25046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6175908" y="4228674"/>
            <a:ext cx="8450058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  <a:ea typeface="Cagliostro"/>
                <a:cs typeface="Cagliostro"/>
                <a:sym typeface="Cagliostro"/>
              </a:rPr>
              <a:t>   - Educación a Distancia: La tecnología ha permitido que más personas accedan a la educación a través de plataformas en línea, especialmente en áreas remotas.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99202" y="1619566"/>
            <a:ext cx="10489597" cy="80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b="true" sz="5100" spc="147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Tecnología y Educación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04421" y="7098511"/>
            <a:ext cx="8389962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  <a:ea typeface="Cagliostro"/>
                <a:cs typeface="Cagliostro"/>
                <a:sym typeface="Cagliostro"/>
              </a:rPr>
              <a:t>   - Brecha Digital: Sin embargo, el acceso desigual a internet y dispositivos tecnológicos sigue siendo un desafío.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23309" y="1203406"/>
            <a:ext cx="12641382" cy="1956063"/>
            <a:chOff x="0" y="0"/>
            <a:chExt cx="3329417" cy="5151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29417" cy="515177"/>
            </a:xfrm>
            <a:custGeom>
              <a:avLst/>
              <a:gdLst/>
              <a:ahLst/>
              <a:cxnLst/>
              <a:rect r="r" b="b" t="t" l="l"/>
              <a:pathLst>
                <a:path h="515177" w="3329417">
                  <a:moveTo>
                    <a:pt x="3126218" y="0"/>
                  </a:moveTo>
                  <a:cubicBezTo>
                    <a:pt x="3238442" y="0"/>
                    <a:pt x="3329417" y="115326"/>
                    <a:pt x="3329417" y="257588"/>
                  </a:cubicBezTo>
                  <a:cubicBezTo>
                    <a:pt x="3329417" y="399851"/>
                    <a:pt x="3238442" y="515177"/>
                    <a:pt x="3126218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29417" cy="553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514113" y="990508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55669" y="290103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36860" y="4352799"/>
            <a:ext cx="15992108" cy="3862593"/>
            <a:chOff x="0" y="0"/>
            <a:chExt cx="21322810" cy="51501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614652" y="0"/>
              <a:ext cx="1054268" cy="1054268"/>
            </a:xfrm>
            <a:custGeom>
              <a:avLst/>
              <a:gdLst/>
              <a:ahLst/>
              <a:cxnLst/>
              <a:rect r="r" b="b" t="t" l="l"/>
              <a:pathLst>
                <a:path h="1054268" w="1054268">
                  <a:moveTo>
                    <a:pt x="0" y="0"/>
                  </a:moveTo>
                  <a:lnTo>
                    <a:pt x="1054268" y="0"/>
                  </a:lnTo>
                  <a:lnTo>
                    <a:pt x="1054268" y="1054268"/>
                  </a:lnTo>
                  <a:lnTo>
                    <a:pt x="0" y="1054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614652" y="3035468"/>
              <a:ext cx="1054268" cy="1054268"/>
            </a:xfrm>
            <a:custGeom>
              <a:avLst/>
              <a:gdLst/>
              <a:ahLst/>
              <a:cxnLst/>
              <a:rect r="r" b="b" t="t" l="l"/>
              <a:pathLst>
                <a:path h="1054268" w="1054268">
                  <a:moveTo>
                    <a:pt x="0" y="0"/>
                  </a:moveTo>
                  <a:lnTo>
                    <a:pt x="1054268" y="0"/>
                  </a:lnTo>
                  <a:lnTo>
                    <a:pt x="1054268" y="1054269"/>
                  </a:lnTo>
                  <a:lnTo>
                    <a:pt x="0" y="105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90413"/>
              <a:ext cx="5979652" cy="4959711"/>
            </a:xfrm>
            <a:custGeom>
              <a:avLst/>
              <a:gdLst/>
              <a:ahLst/>
              <a:cxnLst/>
              <a:rect r="r" b="b" t="t" l="l"/>
              <a:pathLst>
                <a:path h="4959711" w="5979652">
                  <a:moveTo>
                    <a:pt x="0" y="0"/>
                  </a:moveTo>
                  <a:lnTo>
                    <a:pt x="5979652" y="0"/>
                  </a:lnTo>
                  <a:lnTo>
                    <a:pt x="5979652" y="4959711"/>
                  </a:lnTo>
                  <a:lnTo>
                    <a:pt x="0" y="4959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304028" y="-66675"/>
              <a:ext cx="13018782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797A1D"/>
                  </a:solidFill>
                  <a:latin typeface="Cagliostro"/>
                  <a:ea typeface="Cagliostro"/>
                  <a:cs typeface="Cagliostro"/>
                  <a:sym typeface="Cagliostro"/>
                </a:rPr>
                <a:t>Mejora de Condiciones de Vida: La educación está ligada a mejores oportunidades laborales y movilidad social.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8304028" y="2968793"/>
              <a:ext cx="13018782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797A1D"/>
                  </a:solidFill>
                  <a:latin typeface="Cagliostro"/>
                  <a:ea typeface="Cagliostro"/>
                  <a:cs typeface="Cagliostro"/>
                  <a:sym typeface="Cagliostro"/>
                </a:rPr>
                <a:t>Reducción de la Pobreza: Aumentar el acceso educativo es clave en la lucha contra la pobreza global.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076022" y="1619566"/>
            <a:ext cx="12135955" cy="1353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5"/>
              </a:lnSpc>
            </a:pPr>
            <a:r>
              <a:rPr lang="en-US" b="true" sz="4300" spc="124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Impacto de la Educación en el Desarrollo Social y Económico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23309" y="1203406"/>
            <a:ext cx="12641382" cy="1956063"/>
            <a:chOff x="0" y="0"/>
            <a:chExt cx="3329417" cy="5151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29417" cy="515177"/>
            </a:xfrm>
            <a:custGeom>
              <a:avLst/>
              <a:gdLst/>
              <a:ahLst/>
              <a:cxnLst/>
              <a:rect r="r" b="b" t="t" l="l"/>
              <a:pathLst>
                <a:path h="515177" w="3329417">
                  <a:moveTo>
                    <a:pt x="3126218" y="0"/>
                  </a:moveTo>
                  <a:cubicBezTo>
                    <a:pt x="3238442" y="0"/>
                    <a:pt x="3329417" y="115326"/>
                    <a:pt x="3329417" y="257588"/>
                  </a:cubicBezTo>
                  <a:cubicBezTo>
                    <a:pt x="3329417" y="399851"/>
                    <a:pt x="3238442" y="515177"/>
                    <a:pt x="3126218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29417" cy="553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514113" y="990508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55669" y="2901030"/>
            <a:ext cx="463896" cy="463896"/>
          </a:xfrm>
          <a:custGeom>
            <a:avLst/>
            <a:gdLst/>
            <a:ahLst/>
            <a:cxnLst/>
            <a:rect r="r" b="b" t="t" l="l"/>
            <a:pathLst>
              <a:path h="463896" w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36860" y="4352799"/>
            <a:ext cx="15992108" cy="3862593"/>
            <a:chOff x="0" y="0"/>
            <a:chExt cx="21322810" cy="51501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614652" y="0"/>
              <a:ext cx="1054268" cy="1054268"/>
            </a:xfrm>
            <a:custGeom>
              <a:avLst/>
              <a:gdLst/>
              <a:ahLst/>
              <a:cxnLst/>
              <a:rect r="r" b="b" t="t" l="l"/>
              <a:pathLst>
                <a:path h="1054268" w="1054268">
                  <a:moveTo>
                    <a:pt x="0" y="0"/>
                  </a:moveTo>
                  <a:lnTo>
                    <a:pt x="1054268" y="0"/>
                  </a:lnTo>
                  <a:lnTo>
                    <a:pt x="1054268" y="1054268"/>
                  </a:lnTo>
                  <a:lnTo>
                    <a:pt x="0" y="1054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614652" y="3035468"/>
              <a:ext cx="1054268" cy="1054268"/>
            </a:xfrm>
            <a:custGeom>
              <a:avLst/>
              <a:gdLst/>
              <a:ahLst/>
              <a:cxnLst/>
              <a:rect r="r" b="b" t="t" l="l"/>
              <a:pathLst>
                <a:path h="1054268" w="1054268">
                  <a:moveTo>
                    <a:pt x="0" y="0"/>
                  </a:moveTo>
                  <a:lnTo>
                    <a:pt x="1054268" y="0"/>
                  </a:lnTo>
                  <a:lnTo>
                    <a:pt x="1054268" y="1054269"/>
                  </a:lnTo>
                  <a:lnTo>
                    <a:pt x="0" y="105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90413"/>
              <a:ext cx="5979652" cy="4959711"/>
            </a:xfrm>
            <a:custGeom>
              <a:avLst/>
              <a:gdLst/>
              <a:ahLst/>
              <a:cxnLst/>
              <a:rect r="r" b="b" t="t" l="l"/>
              <a:pathLst>
                <a:path h="4959711" w="5979652">
                  <a:moveTo>
                    <a:pt x="0" y="0"/>
                  </a:moveTo>
                  <a:lnTo>
                    <a:pt x="5979652" y="0"/>
                  </a:lnTo>
                  <a:lnTo>
                    <a:pt x="5979652" y="4959711"/>
                  </a:lnTo>
                  <a:lnTo>
                    <a:pt x="0" y="4959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304028" y="-66675"/>
              <a:ext cx="13018782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797A1D"/>
                  </a:solidFill>
                  <a:latin typeface="Cagliostro"/>
                  <a:ea typeface="Cagliostro"/>
                  <a:cs typeface="Cagliostro"/>
                  <a:sym typeface="Cagliostro"/>
                </a:rPr>
                <a:t>Sostenibilidad Financiera: Asegurar la financiación adecuada para mantener y mejorar la infraestructura educativa.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8304028" y="2968793"/>
              <a:ext cx="13018782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797A1D"/>
                  </a:solidFill>
                  <a:latin typeface="Cagliostro"/>
                  <a:ea typeface="Cagliostro"/>
                  <a:cs typeface="Cagliostro"/>
                  <a:sym typeface="Cagliostro"/>
                </a:rPr>
                <a:t>Innovación Educativa: Integrar nuevas metodologías de enseñanza para mejorar la calidad educativa.</a:t>
              </a:r>
            </a:p>
            <a:p>
              <a:pPr algn="l">
                <a:lnSpc>
                  <a:spcPts val="42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076022" y="1619566"/>
            <a:ext cx="12135955" cy="1353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5"/>
              </a:lnSpc>
            </a:pPr>
            <a:r>
              <a:rPr lang="en-US" b="true" sz="4300" spc="124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 Desafíos y Futuro del Acceso a la Educación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748915">
            <a:off x="-825489" y="-553070"/>
            <a:ext cx="2895225" cy="2495157"/>
          </a:xfrm>
          <a:custGeom>
            <a:avLst/>
            <a:gdLst/>
            <a:ahLst/>
            <a:cxnLst/>
            <a:rect r="r" b="b" t="t" l="l"/>
            <a:pathLst>
              <a:path h="2495157" w="2895225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33858" y="-1996974"/>
            <a:ext cx="13620284" cy="13620284"/>
          </a:xfrm>
          <a:custGeom>
            <a:avLst/>
            <a:gdLst/>
            <a:ahLst/>
            <a:cxnLst/>
            <a:rect r="r" b="b" t="t" l="l"/>
            <a:pathLst>
              <a:path h="13620284" w="13620284">
                <a:moveTo>
                  <a:pt x="0" y="0"/>
                </a:moveTo>
                <a:lnTo>
                  <a:pt x="13620284" y="0"/>
                </a:lnTo>
                <a:lnTo>
                  <a:pt x="13620284" y="13620284"/>
                </a:lnTo>
                <a:lnTo>
                  <a:pt x="0" y="1362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17442">
            <a:off x="-120582" y="2075771"/>
            <a:ext cx="2380000" cy="4936162"/>
          </a:xfrm>
          <a:custGeom>
            <a:avLst/>
            <a:gdLst/>
            <a:ahLst/>
            <a:cxnLst/>
            <a:rect r="r" b="b" t="t" l="l"/>
            <a:pathLst>
              <a:path h="4936162" w="2380000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135818">
            <a:off x="16477957" y="3659792"/>
            <a:ext cx="2404829" cy="4987659"/>
          </a:xfrm>
          <a:custGeom>
            <a:avLst/>
            <a:gdLst/>
            <a:ahLst/>
            <a:cxnLst/>
            <a:rect r="r" b="b" t="t" l="l"/>
            <a:pathLst>
              <a:path h="4987659" w="240482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20387" y="3347439"/>
            <a:ext cx="10247227" cy="173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b="true" sz="11000" spc="319">
                <a:solidFill>
                  <a:srgbClr val="797A1D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¡gracias!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-4207261" y="7452663"/>
            <a:ext cx="8414522" cy="28575"/>
          </a:xfrm>
          <a:prstGeom prst="line">
            <a:avLst/>
          </a:prstGeom>
          <a:ln cap="rnd" w="28575">
            <a:solidFill>
              <a:srgbClr val="797A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13606431" y="2369676"/>
            <a:ext cx="8414522" cy="28575"/>
          </a:xfrm>
          <a:prstGeom prst="line">
            <a:avLst/>
          </a:prstGeom>
          <a:ln cap="rnd" w="28575">
            <a:solidFill>
              <a:srgbClr val="797A1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true" rot="5285550">
            <a:off x="1171627" y="8237207"/>
            <a:ext cx="1488728" cy="1407094"/>
          </a:xfrm>
          <a:custGeom>
            <a:avLst/>
            <a:gdLst/>
            <a:ahLst/>
            <a:cxnLst/>
            <a:rect r="r" b="b" t="t" l="l"/>
            <a:pathLst>
              <a:path h="1407094" w="1488728">
                <a:moveTo>
                  <a:pt x="0" y="1407095"/>
                </a:moveTo>
                <a:lnTo>
                  <a:pt x="1488729" y="1407095"/>
                </a:lnTo>
                <a:lnTo>
                  <a:pt x="1488729" y="0"/>
                </a:lnTo>
                <a:lnTo>
                  <a:pt x="0" y="0"/>
                </a:lnTo>
                <a:lnTo>
                  <a:pt x="0" y="140709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5317265" y="729432"/>
            <a:ext cx="1273754" cy="1203908"/>
          </a:xfrm>
          <a:custGeom>
            <a:avLst/>
            <a:gdLst/>
            <a:ahLst/>
            <a:cxnLst/>
            <a:rect r="r" b="b" t="t" l="l"/>
            <a:pathLst>
              <a:path h="1203908" w="1273754">
                <a:moveTo>
                  <a:pt x="0" y="0"/>
                </a:moveTo>
                <a:lnTo>
                  <a:pt x="1273754" y="0"/>
                </a:lnTo>
                <a:lnTo>
                  <a:pt x="1273754" y="1203908"/>
                </a:lnTo>
                <a:lnTo>
                  <a:pt x="0" y="1203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5838881" y="8222139"/>
            <a:ext cx="2840838" cy="2448286"/>
          </a:xfrm>
          <a:custGeom>
            <a:avLst/>
            <a:gdLst/>
            <a:ahLst/>
            <a:cxnLst/>
            <a:rect r="r" b="b" t="t" l="l"/>
            <a:pathLst>
              <a:path h="2448286" w="2840838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DAGQaOIPovg</dc:identifier>
  <dcterms:modified xsi:type="dcterms:W3CDTF">2011-08-01T06:04:30Z</dcterms:modified>
  <cp:revision>1</cp:revision>
  <dc:title>GLOBALIZACIÓN Y EDUCACION</dc:title>
</cp:coreProperties>
</file>