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75"/>
  </p:notesMasterIdLst>
  <p:sldIdLst>
    <p:sldId id="286" r:id="rId2"/>
    <p:sldId id="504" r:id="rId3"/>
    <p:sldId id="505" r:id="rId4"/>
    <p:sldId id="492" r:id="rId5"/>
    <p:sldId id="401" r:id="rId6"/>
    <p:sldId id="493" r:id="rId7"/>
    <p:sldId id="494" r:id="rId8"/>
    <p:sldId id="396" r:id="rId9"/>
    <p:sldId id="516" r:id="rId10"/>
    <p:sldId id="509" r:id="rId11"/>
    <p:sldId id="514" r:id="rId12"/>
    <p:sldId id="512" r:id="rId13"/>
    <p:sldId id="515" r:id="rId14"/>
    <p:sldId id="398" r:id="rId15"/>
    <p:sldId id="520" r:id="rId16"/>
    <p:sldId id="384" r:id="rId17"/>
    <p:sldId id="385" r:id="rId18"/>
    <p:sldId id="386" r:id="rId19"/>
    <p:sldId id="440" r:id="rId20"/>
    <p:sldId id="436" r:id="rId21"/>
    <p:sldId id="438" r:id="rId22"/>
    <p:sldId id="437" r:id="rId23"/>
    <p:sldId id="533" r:id="rId24"/>
    <p:sldId id="525" r:id="rId25"/>
    <p:sldId id="526" r:id="rId26"/>
    <p:sldId id="524" r:id="rId27"/>
    <p:sldId id="527" r:id="rId28"/>
    <p:sldId id="528" r:id="rId29"/>
    <p:sldId id="530" r:id="rId30"/>
    <p:sldId id="532" r:id="rId31"/>
    <p:sldId id="531" r:id="rId32"/>
    <p:sldId id="439" r:id="rId33"/>
    <p:sldId id="529" r:id="rId34"/>
    <p:sldId id="443" r:id="rId35"/>
    <p:sldId id="444" r:id="rId36"/>
    <p:sldId id="445" r:id="rId37"/>
    <p:sldId id="383" r:id="rId38"/>
    <p:sldId id="452" r:id="rId39"/>
    <p:sldId id="451" r:id="rId40"/>
    <p:sldId id="455" r:id="rId41"/>
    <p:sldId id="456" r:id="rId42"/>
    <p:sldId id="521" r:id="rId43"/>
    <p:sldId id="387" r:id="rId44"/>
    <p:sldId id="388" r:id="rId45"/>
    <p:sldId id="389" r:id="rId46"/>
    <p:sldId id="447" r:id="rId47"/>
    <p:sldId id="390" r:id="rId48"/>
    <p:sldId id="391" r:id="rId49"/>
    <p:sldId id="392" r:id="rId50"/>
    <p:sldId id="449" r:id="rId51"/>
    <p:sldId id="448" r:id="rId52"/>
    <p:sldId id="454" r:id="rId53"/>
    <p:sldId id="478" r:id="rId54"/>
    <p:sldId id="484" r:id="rId55"/>
    <p:sldId id="479" r:id="rId56"/>
    <p:sldId id="480" r:id="rId57"/>
    <p:sldId id="481" r:id="rId58"/>
    <p:sldId id="463" r:id="rId59"/>
    <p:sldId id="460" r:id="rId60"/>
    <p:sldId id="488" r:id="rId61"/>
    <p:sldId id="489" r:id="rId62"/>
    <p:sldId id="471" r:id="rId63"/>
    <p:sldId id="482" r:id="rId64"/>
    <p:sldId id="487" r:id="rId65"/>
    <p:sldId id="483" r:id="rId66"/>
    <p:sldId id="497" r:id="rId67"/>
    <p:sldId id="499" r:id="rId68"/>
    <p:sldId id="500" r:id="rId69"/>
    <p:sldId id="501" r:id="rId70"/>
    <p:sldId id="490" r:id="rId71"/>
    <p:sldId id="498" r:id="rId72"/>
    <p:sldId id="502" r:id="rId73"/>
    <p:sldId id="491"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6396" autoAdjust="0"/>
  </p:normalViewPr>
  <p:slideViewPr>
    <p:cSldViewPr>
      <p:cViewPr varScale="1">
        <p:scale>
          <a:sx n="38" d="100"/>
          <a:sy n="38" d="100"/>
        </p:scale>
        <p:origin x="-996" y="-9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1626"/>
    </p:cViewPr>
  </p:sorterViewPr>
  <p:notesViewPr>
    <p:cSldViewPr>
      <p:cViewPr varScale="1">
        <p:scale>
          <a:sx n="66" d="100"/>
          <a:sy n="66" d="100"/>
        </p:scale>
        <p:origin x="-277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BA598-9ECB-4AA9-8227-FFF2CA1F57A0}" type="datetimeFigureOut">
              <a:rPr lang="es-ES" smtClean="0"/>
              <a:pPr/>
              <a:t>13/09/2022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1BC56-CDF4-4E57-8E55-66F0C423D48D}" type="slidenum">
              <a:rPr lang="es-ES" smtClean="0"/>
              <a:pPr/>
              <a:t>‹Nº›</a:t>
            </a:fld>
            <a:endParaRPr lang="es-ES"/>
          </a:p>
        </p:txBody>
      </p:sp>
    </p:spTree>
    <p:extLst>
      <p:ext uri="{BB962C8B-B14F-4D97-AF65-F5344CB8AC3E}">
        <p14:creationId xmlns:p14="http://schemas.microsoft.com/office/powerpoint/2010/main" val="196651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B21BC56-CDF4-4E57-8E55-66F0C423D48D}" type="slidenum">
              <a:rPr lang="es-ES" smtClean="0"/>
              <a:pPr/>
              <a:t>5</a:t>
            </a:fld>
            <a:endParaRPr lang="es-ES"/>
          </a:p>
        </p:txBody>
      </p:sp>
    </p:spTree>
    <p:extLst>
      <p:ext uri="{BB962C8B-B14F-4D97-AF65-F5344CB8AC3E}">
        <p14:creationId xmlns:p14="http://schemas.microsoft.com/office/powerpoint/2010/main" val="48740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B21BC56-CDF4-4E57-8E55-66F0C423D48D}" type="slidenum">
              <a:rPr lang="es-ES" smtClean="0"/>
              <a:pPr/>
              <a:t>35</a:t>
            </a:fld>
            <a:endParaRPr lang="es-ES"/>
          </a:p>
        </p:txBody>
      </p:sp>
    </p:spTree>
    <p:extLst>
      <p:ext uri="{BB962C8B-B14F-4D97-AF65-F5344CB8AC3E}">
        <p14:creationId xmlns:p14="http://schemas.microsoft.com/office/powerpoint/2010/main" val="58541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B21BC56-CDF4-4E57-8E55-66F0C423D48D}" type="slidenum">
              <a:rPr lang="es-ES" smtClean="0"/>
              <a:pPr/>
              <a:t>53</a:t>
            </a:fld>
            <a:endParaRPr lang="es-ES"/>
          </a:p>
        </p:txBody>
      </p:sp>
    </p:spTree>
    <p:extLst>
      <p:ext uri="{BB962C8B-B14F-4D97-AF65-F5344CB8AC3E}">
        <p14:creationId xmlns:p14="http://schemas.microsoft.com/office/powerpoint/2010/main" val="98038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B21BC56-CDF4-4E57-8E55-66F0C423D48D}" type="slidenum">
              <a:rPr lang="es-ES" smtClean="0"/>
              <a:pPr/>
              <a:t>59</a:t>
            </a:fld>
            <a:endParaRPr lang="es-ES"/>
          </a:p>
        </p:txBody>
      </p:sp>
    </p:spTree>
    <p:extLst>
      <p:ext uri="{BB962C8B-B14F-4D97-AF65-F5344CB8AC3E}">
        <p14:creationId xmlns:p14="http://schemas.microsoft.com/office/powerpoint/2010/main" val="1929813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6BFF3874-C1B8-4671-B257-1784321C81B4}" type="datetimeFigureOut">
              <a:rPr lang="es-ES" smtClean="0"/>
              <a:pPr/>
              <a:t>13/09/2022</a:t>
            </a:fld>
            <a:endParaRPr lang="es-E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s-E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D6C42D1-8C22-45E8-94F6-D34E4B1EDBED}" type="slidenum">
              <a:rPr lang="es-ES" smtClean="0"/>
              <a:pPr/>
              <a:t>‹Nº›</a:t>
            </a:fld>
            <a:endParaRPr lang="es-ES"/>
          </a:p>
        </p:txBody>
      </p:sp>
    </p:spTree>
    <p:extLst>
      <p:ext uri="{BB962C8B-B14F-4D97-AF65-F5344CB8AC3E}">
        <p14:creationId xmlns:p14="http://schemas.microsoft.com/office/powerpoint/2010/main" val="5380273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9334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280168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105397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6BFF3874-C1B8-4671-B257-1784321C81B4}" type="datetimeFigureOut">
              <a:rPr lang="es-ES" smtClean="0"/>
              <a:pPr/>
              <a:t>13/09/2022</a:t>
            </a:fld>
            <a:endParaRPr lang="es-E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s-ES"/>
          </a:p>
        </p:txBody>
      </p:sp>
      <p:sp>
        <p:nvSpPr>
          <p:cNvPr id="6" name="Slide Number Placeholder 5"/>
          <p:cNvSpPr>
            <a:spLocks noGrp="1"/>
          </p:cNvSpPr>
          <p:nvPr>
            <p:ph type="sldNum" sz="quarter" idx="12"/>
          </p:nvPr>
        </p:nvSpPr>
        <p:spPr>
          <a:xfrm>
            <a:off x="6453378" y="5211060"/>
            <a:ext cx="1584198" cy="228600"/>
          </a:xfrm>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12398583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363586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23609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47570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D6C42D1-8C22-45E8-94F6-D34E4B1EDBED}" type="slidenum">
              <a:rPr lang="es-ES" smtClean="0"/>
              <a:pPr/>
              <a:t>‹Nº›</a:t>
            </a:fld>
            <a:endParaRPr lang="es-ES"/>
          </a:p>
        </p:txBody>
      </p:sp>
    </p:spTree>
    <p:extLst>
      <p:ext uri="{BB962C8B-B14F-4D97-AF65-F5344CB8AC3E}">
        <p14:creationId xmlns:p14="http://schemas.microsoft.com/office/powerpoint/2010/main" val="26997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6BFF3874-C1B8-4671-B257-1784321C81B4}" type="datetimeFigureOut">
              <a:rPr lang="es-ES" smtClean="0"/>
              <a:pPr/>
              <a:t>13/09/2022</a:t>
            </a:fld>
            <a:endParaRPr lang="es-ES"/>
          </a:p>
        </p:txBody>
      </p:sp>
      <p:sp>
        <p:nvSpPr>
          <p:cNvPr id="9" name="Footer Placeholder 8"/>
          <p:cNvSpPr>
            <a:spLocks noGrp="1"/>
          </p:cNvSpPr>
          <p:nvPr>
            <p:ph type="ftr" sz="quarter" idx="11"/>
          </p:nvPr>
        </p:nvSpPr>
        <p:spPr/>
        <p:txBody>
          <a:bodyPr/>
          <a:lstStyle>
            <a:lvl1pPr algn="r">
              <a:defRPr/>
            </a:lvl1pPr>
          </a:lstStyle>
          <a:p>
            <a:endParaRPr lang="es-E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9D6C42D1-8C22-45E8-94F6-D34E4B1EDBED}" type="slidenum">
              <a:rPr lang="es-ES" smtClean="0"/>
              <a:pPr/>
              <a:t>‹Nº›</a:t>
            </a:fld>
            <a:endParaRPr lang="es-E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531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BFF3874-C1B8-4671-B257-1784321C81B4}" type="datetimeFigureOut">
              <a:rPr lang="es-ES" smtClean="0"/>
              <a:pPr/>
              <a:t>13/09/2022</a:t>
            </a:fld>
            <a:endParaRPr lang="es-E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s-E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9D6C42D1-8C22-45E8-94F6-D34E4B1EDBED}" type="slidenum">
              <a:rPr lang="es-ES" smtClean="0"/>
              <a:pPr/>
              <a:t>‹Nº›</a:t>
            </a:fld>
            <a:endParaRPr lang="es-E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189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BFF3874-C1B8-4671-B257-1784321C81B4}" type="datetimeFigureOut">
              <a:rPr lang="es-ES" smtClean="0"/>
              <a:pPr/>
              <a:t>13/09/2022</a:t>
            </a:fld>
            <a:endParaRPr lang="es-E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s-E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D6C42D1-8C22-45E8-94F6-D34E4B1EDBED}" type="slidenum">
              <a:rPr lang="es-ES" smtClean="0"/>
              <a:pPr/>
              <a:t>‹Nº›</a:t>
            </a:fld>
            <a:endParaRPr lang="es-ES"/>
          </a:p>
        </p:txBody>
      </p:sp>
    </p:spTree>
    <p:extLst>
      <p:ext uri="{BB962C8B-B14F-4D97-AF65-F5344CB8AC3E}">
        <p14:creationId xmlns:p14="http://schemas.microsoft.com/office/powerpoint/2010/main" val="8983752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8715436" cy="6286544"/>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endParaRPr lang="es-ES_tradnl" sz="1000" b="1" dirty="0"/>
          </a:p>
          <a:p>
            <a:pPr algn="ctr">
              <a:buNone/>
            </a:pPr>
            <a:r>
              <a:rPr lang="es-ES_tradnl" b="1" dirty="0">
                <a:latin typeface="OGG ROMAN" pitchFamily="2" charset="77"/>
                <a:ea typeface="OGG ROMAN" pitchFamily="2" charset="77"/>
                <a:cs typeface="OGG ROMAN" pitchFamily="2" charset="77"/>
              </a:rPr>
              <a:t>UNIVERSIDAD NACIONAL DE CHIMBORAZO</a:t>
            </a:r>
          </a:p>
          <a:p>
            <a:pPr algn="ctr">
              <a:buNone/>
            </a:pPr>
            <a:endParaRPr lang="es-ES_tradnl" b="1" dirty="0">
              <a:latin typeface="OGG ROMAN" pitchFamily="2" charset="77"/>
              <a:ea typeface="OGG ROMAN" pitchFamily="2" charset="77"/>
              <a:cs typeface="OGG ROMAN" pitchFamily="2" charset="77"/>
            </a:endParaRPr>
          </a:p>
          <a:p>
            <a:pPr algn="ctr">
              <a:buNone/>
            </a:pPr>
            <a:r>
              <a:rPr lang="es-ES_tradnl" b="1" dirty="0">
                <a:latin typeface="OGG ROMAN" pitchFamily="2" charset="77"/>
                <a:ea typeface="OGG ROMAN" pitchFamily="2" charset="77"/>
                <a:cs typeface="OGG ROMAN" pitchFamily="2" charset="77"/>
              </a:rPr>
              <a:t>Carrera de Medicina</a:t>
            </a:r>
          </a:p>
          <a:p>
            <a:pPr algn="ctr">
              <a:buNone/>
            </a:pPr>
            <a:endParaRPr lang="es-ES_tradnl" b="1" dirty="0">
              <a:latin typeface="OGG ROMAN" pitchFamily="2" charset="77"/>
              <a:ea typeface="OGG ROMAN" pitchFamily="2" charset="77"/>
              <a:cs typeface="OGG ROMAN" pitchFamily="2" charset="77"/>
            </a:endParaRPr>
          </a:p>
          <a:p>
            <a:pPr algn="ctr">
              <a:buNone/>
            </a:pPr>
            <a:endParaRPr lang="es-ES_tradnl" sz="3000" b="1" i="1" dirty="0">
              <a:latin typeface="OGG ROMAN" pitchFamily="2" charset="77"/>
              <a:ea typeface="OGG ROMAN" pitchFamily="2" charset="77"/>
              <a:cs typeface="OGG ROMAN" pitchFamily="2" charset="77"/>
            </a:endParaRPr>
          </a:p>
          <a:p>
            <a:pPr algn="ctr">
              <a:buNone/>
            </a:pPr>
            <a:r>
              <a:rPr lang="es-ES_tradnl" sz="3000" b="1" i="1" dirty="0">
                <a:latin typeface="OGG ROMAN" pitchFamily="2" charset="77"/>
                <a:ea typeface="OGG ROMAN" pitchFamily="2" charset="77"/>
                <a:cs typeface="OGG ROMAN" pitchFamily="2" charset="77"/>
              </a:rPr>
              <a:t>MEDICINA TRADICIONAL</a:t>
            </a:r>
          </a:p>
          <a:p>
            <a:pPr algn="ctr">
              <a:buNone/>
            </a:pPr>
            <a:endParaRPr lang="es-ES_tradnl" b="1" dirty="0">
              <a:latin typeface="OGG ROMAN" pitchFamily="2" charset="77"/>
              <a:ea typeface="OGG ROMAN" pitchFamily="2" charset="77"/>
              <a:cs typeface="OGG ROMAN" pitchFamily="2" charset="77"/>
            </a:endParaRPr>
          </a:p>
          <a:p>
            <a:pPr algn="ctr">
              <a:buNone/>
            </a:pPr>
            <a:r>
              <a:rPr lang="es-ES_tradnl" sz="3000" b="1" dirty="0">
                <a:latin typeface="OGG ROMAN" pitchFamily="2" charset="77"/>
                <a:ea typeface="OGG ROMAN" pitchFamily="2" charset="77"/>
                <a:cs typeface="OGG ROMAN" pitchFamily="2" charset="77"/>
              </a:rPr>
              <a:t> </a:t>
            </a:r>
          </a:p>
          <a:p>
            <a:pPr algn="ctr">
              <a:buNone/>
            </a:pPr>
            <a:r>
              <a:rPr lang="es-ES_tradnl" sz="2000" b="1" dirty="0">
                <a:latin typeface="OGG ROMAN" pitchFamily="2" charset="77"/>
                <a:ea typeface="OGG ROMAN" pitchFamily="2" charset="77"/>
                <a:cs typeface="OGG ROMAN" pitchFamily="2" charset="77"/>
              </a:rPr>
              <a:t>Dra. Lizbeth Geovanna Silva-Guayasamín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64294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C" sz="3200" b="1" dirty="0"/>
              <a:t>PLAN NACIONAL DEL BUEN VIVIR. 2013-2017</a:t>
            </a:r>
            <a:endParaRPr lang="es-EC" sz="3200" dirty="0"/>
          </a:p>
        </p:txBody>
      </p:sp>
      <p:sp>
        <p:nvSpPr>
          <p:cNvPr id="3" name="2 Marcador de contenido"/>
          <p:cNvSpPr>
            <a:spLocks noGrp="1"/>
          </p:cNvSpPr>
          <p:nvPr>
            <p:ph idx="1"/>
          </p:nvPr>
        </p:nvSpPr>
        <p:spPr>
          <a:xfrm>
            <a:off x="142844" y="1000108"/>
            <a:ext cx="8858312" cy="5715040"/>
          </a:xfrm>
        </p:spPr>
        <p:style>
          <a:lnRef idx="2">
            <a:schemeClr val="accent2"/>
          </a:lnRef>
          <a:fillRef idx="1">
            <a:schemeClr val="lt1"/>
          </a:fillRef>
          <a:effectRef idx="0">
            <a:schemeClr val="accent2"/>
          </a:effectRef>
          <a:fontRef idx="minor">
            <a:schemeClr val="dk1"/>
          </a:fontRef>
        </p:style>
        <p:txBody>
          <a:bodyPr>
            <a:normAutofit/>
          </a:bodyPr>
          <a:lstStyle/>
          <a:p>
            <a:pPr>
              <a:buNone/>
            </a:pPr>
            <a:endParaRPr lang="es-EC" sz="1100" dirty="0"/>
          </a:p>
          <a:p>
            <a:pPr algn="just">
              <a:buNone/>
            </a:pPr>
            <a:r>
              <a:rPr lang="es-EC" b="1" dirty="0"/>
              <a:t>Objetivo 3: </a:t>
            </a:r>
          </a:p>
          <a:p>
            <a:pPr algn="just">
              <a:buNone/>
            </a:pPr>
            <a:r>
              <a:rPr lang="es-EC" dirty="0"/>
              <a:t>Mejorar la calidad de vida de la población</a:t>
            </a:r>
          </a:p>
          <a:p>
            <a:pPr algn="just">
              <a:buNone/>
            </a:pPr>
            <a:endParaRPr lang="es-EC" sz="1400" b="1" i="1" dirty="0"/>
          </a:p>
          <a:p>
            <a:pPr algn="just">
              <a:buNone/>
            </a:pPr>
            <a:r>
              <a:rPr lang="es-EC" b="1" dirty="0"/>
              <a:t>Política 3.4</a:t>
            </a:r>
          </a:p>
          <a:p>
            <a:pPr algn="just">
              <a:buNone/>
            </a:pPr>
            <a:r>
              <a:rPr lang="es-EC" dirty="0"/>
              <a:t>Fortalecer y consolidar la salud intercultural, incorporando la medicina ancestral y alternativa al Sistema Nacional de Salud</a:t>
            </a:r>
          </a:p>
          <a:p>
            <a:pPr algn="just">
              <a:buNone/>
            </a:pPr>
            <a:endParaRPr lang="es-EC" sz="1400" dirty="0"/>
          </a:p>
          <a:p>
            <a:pPr algn="just">
              <a:buNone/>
            </a:pPr>
            <a:r>
              <a:rPr lang="es-EC" dirty="0"/>
              <a:t>c. Promover la incorporación del enfoque de interculturalidad en la formación y capacitación del talento humano de salud, promoviendo el conocimiento, la valoración y el respeto de los saberes.</a:t>
            </a:r>
          </a:p>
          <a:p>
            <a:pPr algn="just">
              <a:buNone/>
            </a:pPr>
            <a:endParaRPr lang="es-EC" sz="1400" dirty="0"/>
          </a:p>
          <a:p>
            <a:pPr algn="just">
              <a:buNone/>
            </a:pPr>
            <a:r>
              <a:rPr lang="es-EC" dirty="0"/>
              <a:t>e. Diseñar y aplicar protocolos que faciliten la implementación progresiva de la medicina ancestral y alternativa con visión holística, en los servicios de salud pública y privada.</a:t>
            </a:r>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572560" cy="86834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C" sz="3200" b="1" dirty="0"/>
              <a:t>LEY ORGÁNICA DE EDUCACIÓN SUPERIOR. 2010</a:t>
            </a:r>
          </a:p>
        </p:txBody>
      </p:sp>
      <p:sp>
        <p:nvSpPr>
          <p:cNvPr id="3" name="2 Marcador de contenido"/>
          <p:cNvSpPr>
            <a:spLocks noGrp="1"/>
          </p:cNvSpPr>
          <p:nvPr>
            <p:ph idx="1"/>
          </p:nvPr>
        </p:nvSpPr>
        <p:spPr>
          <a:xfrm>
            <a:off x="457200" y="1071546"/>
            <a:ext cx="8229600" cy="5054617"/>
          </a:xfrm>
        </p:spPr>
        <p:style>
          <a:lnRef idx="2">
            <a:schemeClr val="accent2"/>
          </a:lnRef>
          <a:fillRef idx="1">
            <a:schemeClr val="lt1"/>
          </a:fillRef>
          <a:effectRef idx="0">
            <a:schemeClr val="accent2"/>
          </a:effectRef>
          <a:fontRef idx="minor">
            <a:schemeClr val="dk1"/>
          </a:fontRef>
        </p:style>
        <p:txBody>
          <a:bodyPr/>
          <a:lstStyle/>
          <a:p>
            <a:pPr algn="just">
              <a:buNone/>
            </a:pPr>
            <a:endParaRPr lang="es-EC" sz="800" b="1" dirty="0"/>
          </a:p>
          <a:p>
            <a:pPr algn="just">
              <a:buNone/>
            </a:pPr>
            <a:r>
              <a:rPr lang="es-EC" b="1" dirty="0"/>
              <a:t>Fines de la educación superior:</a:t>
            </a:r>
          </a:p>
          <a:p>
            <a:pPr algn="just">
              <a:buNone/>
            </a:pPr>
            <a:endParaRPr lang="es-EC" sz="1000" b="1" dirty="0"/>
          </a:p>
          <a:p>
            <a:pPr algn="just">
              <a:buNone/>
            </a:pPr>
            <a:r>
              <a:rPr lang="es-EC" b="1" dirty="0"/>
              <a:t>Art. 8:</a:t>
            </a:r>
          </a:p>
          <a:p>
            <a:pPr algn="just">
              <a:buNone/>
            </a:pPr>
            <a:endParaRPr lang="es-EC" sz="1000" b="1" dirty="0"/>
          </a:p>
          <a:p>
            <a:pPr algn="just">
              <a:buNone/>
            </a:pPr>
            <a:r>
              <a:rPr lang="es-EC" dirty="0"/>
              <a:t>Contribuir al conocimiento, preservación y enriquecimiento de los saberes ancestrales.</a:t>
            </a:r>
          </a:p>
          <a:p>
            <a:pPr algn="just">
              <a:buNone/>
            </a:pPr>
            <a:endParaRPr lang="es-EC" sz="1000" dirty="0"/>
          </a:p>
          <a:p>
            <a:pPr algn="just">
              <a:buNone/>
            </a:pPr>
            <a:r>
              <a:rPr lang="es-EC" b="1" dirty="0"/>
              <a:t>Art.9</a:t>
            </a:r>
            <a:r>
              <a:rPr lang="es-EC" dirty="0"/>
              <a:t>: Habrá relación de la educación superior con el buen vivir a través del respeto a la diversidad e interculturalidad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642942"/>
          </a:xfrm>
        </p:spPr>
        <p:style>
          <a:lnRef idx="2">
            <a:schemeClr val="accent2"/>
          </a:lnRef>
          <a:fillRef idx="1">
            <a:schemeClr val="lt1"/>
          </a:fillRef>
          <a:effectRef idx="0">
            <a:schemeClr val="accent2"/>
          </a:effectRef>
          <a:fontRef idx="minor">
            <a:schemeClr val="dk1"/>
          </a:fontRef>
        </p:style>
        <p:txBody>
          <a:bodyPr>
            <a:normAutofit/>
          </a:bodyPr>
          <a:lstStyle/>
          <a:p>
            <a:r>
              <a:rPr lang="es-EC" sz="3200" b="1" dirty="0"/>
              <a:t>LEY ORGÁNICA DE SALUD . 2006</a:t>
            </a:r>
            <a:endParaRPr lang="es-EC" sz="3200" dirty="0"/>
          </a:p>
        </p:txBody>
      </p:sp>
      <p:sp>
        <p:nvSpPr>
          <p:cNvPr id="3" name="2 Marcador de contenido"/>
          <p:cNvSpPr>
            <a:spLocks noGrp="1"/>
          </p:cNvSpPr>
          <p:nvPr>
            <p:ph idx="1"/>
          </p:nvPr>
        </p:nvSpPr>
        <p:spPr>
          <a:xfrm>
            <a:off x="285720" y="928670"/>
            <a:ext cx="8501122" cy="5429288"/>
          </a:xfrm>
        </p:spPr>
        <p:style>
          <a:lnRef idx="2">
            <a:schemeClr val="accent2"/>
          </a:lnRef>
          <a:fillRef idx="1">
            <a:schemeClr val="lt1"/>
          </a:fillRef>
          <a:effectRef idx="0">
            <a:schemeClr val="accent2"/>
          </a:effectRef>
          <a:fontRef idx="minor">
            <a:schemeClr val="dk1"/>
          </a:fontRef>
        </p:style>
        <p:txBody>
          <a:bodyPr>
            <a:normAutofit/>
          </a:bodyPr>
          <a:lstStyle/>
          <a:p>
            <a:pPr>
              <a:buNone/>
            </a:pPr>
            <a:endParaRPr lang="es-EC" sz="1100" dirty="0"/>
          </a:p>
          <a:p>
            <a:pPr algn="just">
              <a:buNone/>
            </a:pPr>
            <a:r>
              <a:rPr lang="es-EC" dirty="0"/>
              <a:t>Art.6 literal 26:</a:t>
            </a:r>
          </a:p>
          <a:p>
            <a:pPr algn="just">
              <a:buNone/>
            </a:pPr>
            <a:endParaRPr lang="es-EC" sz="900" dirty="0"/>
          </a:p>
          <a:p>
            <a:pPr algn="just"/>
            <a:r>
              <a:rPr lang="es-EC" dirty="0"/>
              <a:t>Es responsabilidad del Ministerio de Salud Pública establecer políticas para desarrollar y potenciar la práctica e investigación de la medicina tradicional, ancestral y alternativa.</a:t>
            </a:r>
          </a:p>
          <a:p>
            <a:pPr algn="just"/>
            <a:endParaRPr lang="es-EC" sz="1100" dirty="0"/>
          </a:p>
          <a:p>
            <a:pPr algn="just">
              <a:buNone/>
            </a:pPr>
            <a:r>
              <a:rPr lang="es-EC" dirty="0"/>
              <a:t>Art. 189:</a:t>
            </a:r>
          </a:p>
          <a:p>
            <a:pPr algn="just">
              <a:buNone/>
            </a:pPr>
            <a:endParaRPr lang="es-EC" sz="900" dirty="0"/>
          </a:p>
          <a:p>
            <a:pPr algn="just"/>
            <a:r>
              <a:rPr lang="es-EC" dirty="0"/>
              <a:t> el Sistema Nacional de Salud respetará el desarrollo de las Medicinas Tradicionales e integrarán los conocimientos de las Medicinas Tradicional y Alternativa en los procesos de enseñanza-aprendizaje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868346"/>
          </a:xfrm>
        </p:spPr>
        <p:style>
          <a:lnRef idx="2">
            <a:schemeClr val="accent2"/>
          </a:lnRef>
          <a:fillRef idx="1">
            <a:schemeClr val="lt1"/>
          </a:fillRef>
          <a:effectRef idx="0">
            <a:schemeClr val="accent2"/>
          </a:effectRef>
          <a:fontRef idx="minor">
            <a:schemeClr val="dk1"/>
          </a:fontRef>
        </p:style>
        <p:txBody>
          <a:bodyPr>
            <a:normAutofit/>
          </a:bodyPr>
          <a:lstStyle/>
          <a:p>
            <a:r>
              <a:rPr lang="es-EC" sz="3200" b="1" dirty="0"/>
              <a:t>SENESCYT. 2011</a:t>
            </a:r>
          </a:p>
        </p:txBody>
      </p:sp>
      <p:sp>
        <p:nvSpPr>
          <p:cNvPr id="3" name="2 Marcador de contenido"/>
          <p:cNvSpPr>
            <a:spLocks noGrp="1"/>
          </p:cNvSpPr>
          <p:nvPr>
            <p:ph idx="1"/>
          </p:nvPr>
        </p:nvSpPr>
        <p:spPr>
          <a:xfrm>
            <a:off x="457200" y="1357298"/>
            <a:ext cx="8229600" cy="4768865"/>
          </a:xfrm>
        </p:spPr>
        <p:style>
          <a:lnRef idx="2">
            <a:schemeClr val="accent2"/>
          </a:lnRef>
          <a:fillRef idx="1">
            <a:schemeClr val="lt1"/>
          </a:fillRef>
          <a:effectRef idx="0">
            <a:schemeClr val="accent2"/>
          </a:effectRef>
          <a:fontRef idx="minor">
            <a:schemeClr val="dk1"/>
          </a:fontRef>
        </p:style>
        <p:txBody>
          <a:bodyPr/>
          <a:lstStyle/>
          <a:p>
            <a:pPr algn="just">
              <a:buNone/>
            </a:pPr>
            <a:endParaRPr lang="es-EC" sz="1000" i="1" dirty="0"/>
          </a:p>
          <a:p>
            <a:pPr algn="just">
              <a:buNone/>
            </a:pPr>
            <a:r>
              <a:rPr lang="es-EC" dirty="0"/>
              <a:t>Elabora </a:t>
            </a:r>
            <a:r>
              <a:rPr lang="es-EC" b="1" dirty="0"/>
              <a:t>Plan Nacional de Ciencia, Tecnología, Innovación y Saberes Ancestrales</a:t>
            </a:r>
            <a:r>
              <a:rPr lang="es-EC" dirty="0"/>
              <a:t>.</a:t>
            </a:r>
          </a:p>
          <a:p>
            <a:pPr algn="just">
              <a:buNone/>
            </a:pPr>
            <a:endParaRPr lang="es-EC" dirty="0"/>
          </a:p>
          <a:p>
            <a:pPr algn="just"/>
            <a:r>
              <a:rPr lang="es-EC" sz="6000" b="1" dirty="0">
                <a:solidFill>
                  <a:srgbClr val="C00000"/>
                </a:solidFill>
                <a:effectLst>
                  <a:outerShdw blurRad="38100" dist="38100" dir="2700000" algn="tl">
                    <a:srgbClr val="000000">
                      <a:alpha val="43137"/>
                    </a:srgbClr>
                  </a:outerShdw>
                </a:effectLst>
              </a:rPr>
              <a:t>Uno de sus objetivos </a:t>
            </a:r>
            <a:r>
              <a:rPr lang="es-EC" dirty="0"/>
              <a:t>el de </a:t>
            </a:r>
            <a:r>
              <a:rPr lang="es-EC" b="1" dirty="0"/>
              <a:t>potenciar  los saberes ancestrales</a:t>
            </a:r>
            <a:endParaRPr lang="es-EC" b="1" i="1" dirty="0"/>
          </a:p>
          <a:p>
            <a:pPr algn="just"/>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normAutofit/>
          </a:bodyPr>
          <a:lstStyle/>
          <a:p>
            <a:r>
              <a:rPr lang="es-ES_tradnl" sz="4000" b="1" dirty="0"/>
              <a:t>TIPOS DE MEDICINA</a:t>
            </a:r>
            <a:endParaRPr lang="es-ES" sz="4000" b="1" dirty="0"/>
          </a:p>
        </p:txBody>
      </p:sp>
      <p:sp>
        <p:nvSpPr>
          <p:cNvPr id="3" name="2 Marcador de contenido"/>
          <p:cNvSpPr>
            <a:spLocks noGrp="1"/>
          </p:cNvSpPr>
          <p:nvPr>
            <p:ph idx="1"/>
          </p:nvPr>
        </p:nvSpPr>
        <p:spPr>
          <a:xfrm>
            <a:off x="357158" y="1124744"/>
            <a:ext cx="8572560" cy="4929411"/>
          </a:xfrm>
        </p:spPr>
        <p:style>
          <a:lnRef idx="2">
            <a:schemeClr val="accent2"/>
          </a:lnRef>
          <a:fillRef idx="1">
            <a:schemeClr val="lt1"/>
          </a:fillRef>
          <a:effectRef idx="0">
            <a:schemeClr val="accent2"/>
          </a:effectRef>
          <a:fontRef idx="minor">
            <a:schemeClr val="dk1"/>
          </a:fontRef>
        </p:style>
        <p:txBody>
          <a:bodyPr/>
          <a:lstStyle/>
          <a:p>
            <a:pPr algn="ctr">
              <a:buNone/>
            </a:pPr>
            <a:endParaRPr lang="es-ES_tradnl" b="1" i="1" dirty="0"/>
          </a:p>
          <a:p>
            <a:pPr algn="ctr">
              <a:buNone/>
            </a:pPr>
            <a:endParaRPr lang="es-ES_tradnl" b="1" i="1" dirty="0"/>
          </a:p>
          <a:p>
            <a:pPr algn="ctr">
              <a:buNone/>
            </a:pPr>
            <a:endParaRPr lang="es-ES_tradnl" b="1" i="1" dirty="0"/>
          </a:p>
          <a:p>
            <a:pPr algn="ctr">
              <a:buNone/>
            </a:pPr>
            <a:endParaRPr lang="es-ES_tradnl" b="1" i="1" dirty="0"/>
          </a:p>
          <a:p>
            <a:pPr algn="ctr">
              <a:buNone/>
            </a:pPr>
            <a:endParaRPr lang="es-ES_tradnl" b="1" i="1" dirty="0"/>
          </a:p>
          <a:p>
            <a:pPr algn="ctr">
              <a:buNone/>
            </a:pPr>
            <a:endParaRPr lang="es-ES_tradnl" b="1" i="1" dirty="0"/>
          </a:p>
          <a:p>
            <a:pPr algn="ctr">
              <a:buNone/>
            </a:pPr>
            <a:endParaRPr lang="es-ES_tradnl" b="1" i="1" dirty="0"/>
          </a:p>
          <a:p>
            <a:pPr algn="ctr">
              <a:buNone/>
            </a:pPr>
            <a:r>
              <a:rPr lang="es-ES_tradnl" b="1" i="1" dirty="0"/>
              <a:t>NUEVA MEDICINA</a:t>
            </a:r>
            <a:endParaRPr lang="es-ES" b="1" i="1" dirty="0"/>
          </a:p>
        </p:txBody>
      </p:sp>
      <p:sp>
        <p:nvSpPr>
          <p:cNvPr id="4" name="3 Elipse"/>
          <p:cNvSpPr/>
          <p:nvPr/>
        </p:nvSpPr>
        <p:spPr>
          <a:xfrm>
            <a:off x="467544" y="1988840"/>
            <a:ext cx="2880320" cy="18722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2400" dirty="0"/>
              <a:t>Medicina alternativa</a:t>
            </a:r>
            <a:endParaRPr lang="es-ES" sz="2400" dirty="0"/>
          </a:p>
        </p:txBody>
      </p:sp>
      <p:sp>
        <p:nvSpPr>
          <p:cNvPr id="5" name="4 Elipse"/>
          <p:cNvSpPr/>
          <p:nvPr/>
        </p:nvSpPr>
        <p:spPr>
          <a:xfrm>
            <a:off x="3347864" y="1916832"/>
            <a:ext cx="2808312" cy="18722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_tradnl" sz="2000" dirty="0"/>
              <a:t>Medicina convencional</a:t>
            </a:r>
            <a:endParaRPr lang="es-ES" sz="2000" dirty="0"/>
          </a:p>
        </p:txBody>
      </p:sp>
      <p:sp>
        <p:nvSpPr>
          <p:cNvPr id="6" name="5 Elipse"/>
          <p:cNvSpPr/>
          <p:nvPr/>
        </p:nvSpPr>
        <p:spPr>
          <a:xfrm>
            <a:off x="6156176" y="1916832"/>
            <a:ext cx="2664296" cy="17281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2400" dirty="0"/>
              <a:t>Medicina tradicional</a:t>
            </a:r>
            <a:endParaRPr lang="es-ES" sz="2400" dirty="0"/>
          </a:p>
        </p:txBody>
      </p:sp>
      <p:cxnSp>
        <p:nvCxnSpPr>
          <p:cNvPr id="8" name="7 Conector recto"/>
          <p:cNvCxnSpPr/>
          <p:nvPr/>
        </p:nvCxnSpPr>
        <p:spPr>
          <a:xfrm>
            <a:off x="2339752" y="3861048"/>
            <a:ext cx="1944216"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a:stCxn id="5" idx="4"/>
          </p:cNvCxnSpPr>
          <p:nvPr/>
        </p:nvCxnSpPr>
        <p:spPr>
          <a:xfrm>
            <a:off x="4752020" y="3789040"/>
            <a:ext cx="36004"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H="1">
            <a:off x="5148064" y="3645024"/>
            <a:ext cx="2016224" cy="1368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143008"/>
          </a:xfrm>
        </p:spPr>
        <p:style>
          <a:lnRef idx="2">
            <a:schemeClr val="accent2"/>
          </a:lnRef>
          <a:fillRef idx="1">
            <a:schemeClr val="lt1"/>
          </a:fillRef>
          <a:effectRef idx="0">
            <a:schemeClr val="accent2"/>
          </a:effectRef>
          <a:fontRef idx="minor">
            <a:schemeClr val="dk1"/>
          </a:fontRef>
        </p:style>
        <p:txBody>
          <a:bodyPr>
            <a:noAutofit/>
          </a:bodyPr>
          <a:lstStyle/>
          <a:p>
            <a:r>
              <a:rPr lang="es-ES_tradnl" sz="3200" b="1" dirty="0"/>
              <a:t>FUNDAMENTOS  TEORICOS DE LA MEDICINA TRADICIONAL Y ALTERNATIVA</a:t>
            </a:r>
            <a:endParaRPr lang="es-ES" sz="3200" b="1" dirty="0"/>
          </a:p>
        </p:txBody>
      </p:sp>
      <p:sp>
        <p:nvSpPr>
          <p:cNvPr id="3" name="2 Marcador de contenido"/>
          <p:cNvSpPr>
            <a:spLocks noGrp="1"/>
          </p:cNvSpPr>
          <p:nvPr>
            <p:ph idx="1"/>
          </p:nvPr>
        </p:nvSpPr>
        <p:spPr>
          <a:xfrm>
            <a:off x="214282" y="1214422"/>
            <a:ext cx="8715436" cy="5382930"/>
          </a:xfrm>
        </p:spPr>
        <p:style>
          <a:lnRef idx="2">
            <a:schemeClr val="accent2"/>
          </a:lnRef>
          <a:fillRef idx="1">
            <a:schemeClr val="lt1"/>
          </a:fillRef>
          <a:effectRef idx="0">
            <a:schemeClr val="accent2"/>
          </a:effectRef>
          <a:fontRef idx="minor">
            <a:schemeClr val="dk1"/>
          </a:fontRef>
        </p:style>
        <p:txBody>
          <a:bodyPr/>
          <a:lstStyle/>
          <a:p>
            <a:pPr>
              <a:buNone/>
            </a:pPr>
            <a:endParaRPr lang="es-ES_tradnl" sz="800" b="1" i="1" dirty="0"/>
          </a:p>
          <a:p>
            <a:pPr>
              <a:buNone/>
            </a:pPr>
            <a:r>
              <a:rPr lang="es-ES_tradnl" b="1" i="1" dirty="0"/>
              <a:t>Cosmovisión de salud y enfermedad</a:t>
            </a:r>
          </a:p>
          <a:p>
            <a:pPr>
              <a:buNone/>
            </a:pPr>
            <a:endParaRPr lang="es-ES" sz="800" b="1" i="1" dirty="0"/>
          </a:p>
          <a:p>
            <a:pPr algn="just">
              <a:buNone/>
            </a:pPr>
            <a:r>
              <a:rPr lang="es-ES" dirty="0"/>
              <a:t>La Medicina Alternativa, Natural y Tradicional concibe los estados de salud y enfermedad como un proceso continuo que involucra no sólo al organismo en su totalidad sino también a: </a:t>
            </a:r>
          </a:p>
          <a:p>
            <a:pPr algn="just"/>
            <a:r>
              <a:rPr lang="es-ES" dirty="0"/>
              <a:t>su entorno natural y social,</a:t>
            </a:r>
          </a:p>
          <a:p>
            <a:pPr algn="just"/>
            <a:r>
              <a:rPr lang="es-ES" dirty="0"/>
              <a:t>al mundo afectivo y espiritual, </a:t>
            </a:r>
          </a:p>
          <a:p>
            <a:pPr algn="just"/>
            <a:r>
              <a:rPr lang="es-ES" dirty="0"/>
              <a:t>y a la relación entre ellos.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a:bodyPr>
          <a:lstStyle/>
          <a:p>
            <a:r>
              <a:rPr lang="es-ES_tradnl" sz="3200" b="1" dirty="0"/>
              <a:t>M.T.E. ANTECEDENTES HISTÓRICOS</a:t>
            </a:r>
            <a:endParaRPr lang="es-ES" sz="3200" b="1" dirty="0"/>
          </a:p>
        </p:txBody>
      </p:sp>
      <p:sp>
        <p:nvSpPr>
          <p:cNvPr id="3" name="2 Marcador de contenido"/>
          <p:cNvSpPr>
            <a:spLocks noGrp="1"/>
          </p:cNvSpPr>
          <p:nvPr>
            <p:ph idx="1"/>
          </p:nvPr>
        </p:nvSpPr>
        <p:spPr>
          <a:xfrm>
            <a:off x="214282" y="980728"/>
            <a:ext cx="8786874" cy="5591544"/>
          </a:xfrm>
        </p:spPr>
        <p:style>
          <a:lnRef idx="2">
            <a:schemeClr val="accent2"/>
          </a:lnRef>
          <a:fillRef idx="1">
            <a:schemeClr val="lt1"/>
          </a:fillRef>
          <a:effectRef idx="0">
            <a:schemeClr val="accent2"/>
          </a:effectRef>
          <a:fontRef idx="minor">
            <a:schemeClr val="dk1"/>
          </a:fontRef>
        </p:style>
        <p:txBody>
          <a:bodyPr>
            <a:normAutofit/>
          </a:bodyPr>
          <a:lstStyle/>
          <a:p>
            <a:pPr algn="just">
              <a:buNone/>
            </a:pPr>
            <a:endParaRPr lang="es-ES_tradnl" sz="1100" b="1" i="1" dirty="0"/>
          </a:p>
          <a:p>
            <a:pPr algn="just">
              <a:buNone/>
            </a:pPr>
            <a:r>
              <a:rPr lang="es-ES_tradnl" b="1" i="1" dirty="0"/>
              <a:t>Cultura Valdivia </a:t>
            </a:r>
            <a:r>
              <a:rPr lang="es-ES_tradnl" dirty="0"/>
              <a:t>(5000 años)</a:t>
            </a:r>
          </a:p>
          <a:p>
            <a:pPr algn="just">
              <a:buFontTx/>
              <a:buChar char="-"/>
            </a:pPr>
            <a:r>
              <a:rPr lang="es-ES_tradnl" dirty="0">
                <a:cs typeface="Times New Roman" pitchFamily="18" charset="0"/>
              </a:rPr>
              <a:t>Uso de plantas y Ceremonias de tratamiento mágico o psicoterapéutico</a:t>
            </a:r>
            <a:r>
              <a:rPr lang="es-ES_tradnl" dirty="0"/>
              <a:t>.</a:t>
            </a:r>
          </a:p>
          <a:p>
            <a:pPr algn="just">
              <a:buNone/>
            </a:pPr>
            <a:r>
              <a:rPr lang="es-ES_tradnl" b="1" i="1" dirty="0"/>
              <a:t>Periodo incaico</a:t>
            </a:r>
          </a:p>
          <a:p>
            <a:pPr algn="just">
              <a:buNone/>
            </a:pPr>
            <a:r>
              <a:rPr lang="es-ES_tradnl" dirty="0"/>
              <a:t>-  </a:t>
            </a:r>
            <a:r>
              <a:rPr lang="es-ES_tradnl" dirty="0">
                <a:cs typeface="Times New Roman" pitchFamily="18" charset="0"/>
              </a:rPr>
              <a:t>Tratamientos quirúrgicos (trepanación).</a:t>
            </a:r>
          </a:p>
          <a:p>
            <a:pPr algn="just">
              <a:buFontTx/>
              <a:buChar char="-"/>
            </a:pPr>
            <a:r>
              <a:rPr lang="es-ES_tradnl" dirty="0">
                <a:cs typeface="Times New Roman" pitchFamily="18" charset="0"/>
              </a:rPr>
              <a:t>Plantas aromáticas (aceites esenciales): apetito, digestión en general.</a:t>
            </a:r>
          </a:p>
          <a:p>
            <a:pPr algn="just">
              <a:buFontTx/>
              <a:buChar char="-"/>
            </a:pPr>
            <a:r>
              <a:rPr lang="es-ES_tradnl" dirty="0">
                <a:cs typeface="Times New Roman" pitchFamily="18" charset="0"/>
              </a:rPr>
              <a:t>Plantas con actividad antiparasitaria.</a:t>
            </a:r>
          </a:p>
          <a:p>
            <a:pPr algn="just">
              <a:buFontTx/>
              <a:buChar char="-"/>
            </a:pPr>
            <a:r>
              <a:rPr lang="es-ES_tradnl" dirty="0">
                <a:cs typeface="Times New Roman" pitchFamily="18" charset="0"/>
              </a:rPr>
              <a:t>Plantas con actividad anestésica local, analgésicas.</a:t>
            </a:r>
          </a:p>
          <a:p>
            <a:pPr algn="just">
              <a:buFontTx/>
              <a:buChar char="-"/>
            </a:pPr>
            <a:r>
              <a:rPr lang="es-ES_tradnl" dirty="0">
                <a:cs typeface="Times New Roman" pitchFamily="18" charset="0"/>
              </a:rPr>
              <a:t>Plantas psicotrópicas: estimulantes (café, guayusa, etc.), alucinógenas (amapola, ayahuasca, etc.)</a:t>
            </a:r>
            <a:endParaRPr lang="es-ES" dirty="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642942"/>
          </a:xfrm>
        </p:spPr>
        <p:style>
          <a:lnRef idx="2">
            <a:schemeClr val="accent2"/>
          </a:lnRef>
          <a:fillRef idx="1">
            <a:schemeClr val="lt1"/>
          </a:fillRef>
          <a:effectRef idx="0">
            <a:schemeClr val="accent2"/>
          </a:effectRef>
          <a:fontRef idx="minor">
            <a:schemeClr val="dk1"/>
          </a:fontRef>
        </p:style>
        <p:txBody>
          <a:bodyPr>
            <a:normAutofit/>
          </a:bodyPr>
          <a:lstStyle/>
          <a:p>
            <a:r>
              <a:rPr lang="es-ES_tradnl" sz="3200" b="1" dirty="0"/>
              <a:t>M.T.E. ANTECEDENTES HISTÓRICOS</a:t>
            </a:r>
            <a:endParaRPr lang="es-ES" sz="3200" dirty="0"/>
          </a:p>
        </p:txBody>
      </p:sp>
      <p:sp>
        <p:nvSpPr>
          <p:cNvPr id="3" name="2 Marcador de contenido"/>
          <p:cNvSpPr>
            <a:spLocks noGrp="1"/>
          </p:cNvSpPr>
          <p:nvPr>
            <p:ph idx="1"/>
          </p:nvPr>
        </p:nvSpPr>
        <p:spPr>
          <a:xfrm>
            <a:off x="142844" y="785794"/>
            <a:ext cx="8858312" cy="5786478"/>
          </a:xfrm>
        </p:spPr>
        <p:style>
          <a:lnRef idx="2">
            <a:schemeClr val="accent2"/>
          </a:lnRef>
          <a:fillRef idx="1">
            <a:schemeClr val="lt1"/>
          </a:fillRef>
          <a:effectRef idx="0">
            <a:schemeClr val="accent2"/>
          </a:effectRef>
          <a:fontRef idx="minor">
            <a:schemeClr val="dk1"/>
          </a:fontRef>
        </p:style>
        <p:txBody>
          <a:bodyPr>
            <a:normAutofit/>
          </a:bodyPr>
          <a:lstStyle/>
          <a:p>
            <a:pPr algn="just">
              <a:buNone/>
            </a:pPr>
            <a:endParaRPr lang="es-ES_tradnl" sz="900" b="1" i="1" dirty="0"/>
          </a:p>
          <a:p>
            <a:pPr algn="just">
              <a:buNone/>
            </a:pPr>
            <a:r>
              <a:rPr lang="es-ES_tradnl" b="1" i="1" dirty="0"/>
              <a:t>Periodo de la conquista española (colonia)</a:t>
            </a:r>
          </a:p>
          <a:p>
            <a:pPr algn="just">
              <a:buNone/>
            </a:pPr>
            <a:endParaRPr lang="es-ES_tradnl" sz="900" b="1" i="1" dirty="0"/>
          </a:p>
          <a:p>
            <a:pPr algn="just">
              <a:buFontTx/>
              <a:buChar char="-"/>
            </a:pPr>
            <a:r>
              <a:rPr lang="es-ES_tradnl" dirty="0">
                <a:cs typeface="Times New Roman" pitchFamily="18" charset="0"/>
              </a:rPr>
              <a:t>Nuevos conceptos y modelos de atención: sangrías, ventosas, etc.</a:t>
            </a:r>
          </a:p>
          <a:p>
            <a:pPr algn="just">
              <a:buFontTx/>
              <a:buChar char="-"/>
            </a:pPr>
            <a:endParaRPr lang="es-ES_tradnl" sz="900" dirty="0">
              <a:cs typeface="Times New Roman" pitchFamily="18" charset="0"/>
            </a:endParaRPr>
          </a:p>
          <a:p>
            <a:pPr algn="just">
              <a:buFontTx/>
              <a:buChar char="-"/>
            </a:pPr>
            <a:r>
              <a:rPr lang="es-ES_tradnl" dirty="0">
                <a:cs typeface="Times New Roman" pitchFamily="18" charset="0"/>
              </a:rPr>
              <a:t>Medicina aborigen ecuatoriana más eficaz.</a:t>
            </a:r>
          </a:p>
          <a:p>
            <a:pPr algn="just">
              <a:buFontTx/>
              <a:buChar char="-"/>
            </a:pPr>
            <a:endParaRPr lang="es-ES_tradnl" sz="900" dirty="0">
              <a:cs typeface="Times New Roman" pitchFamily="18" charset="0"/>
            </a:endParaRPr>
          </a:p>
          <a:p>
            <a:pPr algn="just">
              <a:buFontTx/>
              <a:buChar char="-"/>
            </a:pPr>
            <a:r>
              <a:rPr lang="es-ES_tradnl" dirty="0">
                <a:cs typeface="Times New Roman" pitchFamily="18" charset="0"/>
              </a:rPr>
              <a:t>Primer médico llega a Quito 60 años después de la fundación del Hospital de la Misericordia de Nuestro Señor Jesucristo, más tarde “Hospital San Juan de Dios” hogar para “ir a morir piadosamente”, para salvar el alma, pues el cuerpo iba a morir de todos modos.</a:t>
            </a:r>
          </a:p>
          <a:p>
            <a:pPr algn="just">
              <a:buFontTx/>
              <a:buChar char="-"/>
            </a:pPr>
            <a:endParaRPr lang="es-ES_tradnl" sz="900" dirty="0">
              <a:cs typeface="Times New Roman" pitchFamily="18" charset="0"/>
            </a:endParaRPr>
          </a:p>
          <a:p>
            <a:pPr algn="just">
              <a:buFontTx/>
              <a:buChar char="-"/>
            </a:pPr>
            <a:r>
              <a:rPr lang="es-ES_tradnl" dirty="0">
                <a:cs typeface="Times New Roman" pitchFamily="18" charset="0"/>
              </a:rPr>
              <a:t>Origen del Hospital Eugenio Espejo.</a:t>
            </a:r>
          </a:p>
          <a:p>
            <a:pPr algn="just">
              <a:buFontTx/>
              <a:buChar char="-"/>
            </a:pPr>
            <a:endParaRPr lang="es-ES_tradnl" sz="900" dirty="0">
              <a:cs typeface="Times New Roman" pitchFamily="18" charset="0"/>
            </a:endParaRPr>
          </a:p>
          <a:p>
            <a:pPr algn="just">
              <a:buFontTx/>
              <a:buChar char="-"/>
            </a:pPr>
            <a:r>
              <a:rPr lang="es-ES_tradnl" dirty="0">
                <a:cs typeface="Times New Roman" pitchFamily="18" charset="0"/>
              </a:rPr>
              <a:t>No se desarrolla la medicina.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style>
          <a:lnRef idx="2">
            <a:schemeClr val="accent2"/>
          </a:lnRef>
          <a:fillRef idx="1">
            <a:schemeClr val="lt1"/>
          </a:fillRef>
          <a:effectRef idx="0">
            <a:schemeClr val="accent2"/>
          </a:effectRef>
          <a:fontRef idx="minor">
            <a:schemeClr val="dk1"/>
          </a:fontRef>
        </p:style>
        <p:txBody>
          <a:bodyPr>
            <a:noAutofit/>
          </a:bodyPr>
          <a:lstStyle/>
          <a:p>
            <a:r>
              <a:rPr lang="es-ES_tradnl" sz="3600" b="1" dirty="0"/>
              <a:t>M.T.E. ANTECEDENTES HISTÓRICOS</a:t>
            </a:r>
            <a:endParaRPr lang="es-ES" sz="3600" dirty="0"/>
          </a:p>
        </p:txBody>
      </p:sp>
      <p:sp>
        <p:nvSpPr>
          <p:cNvPr id="3" name="2 Marcador de contenido"/>
          <p:cNvSpPr>
            <a:spLocks noGrp="1"/>
          </p:cNvSpPr>
          <p:nvPr>
            <p:ph idx="1"/>
          </p:nvPr>
        </p:nvSpPr>
        <p:spPr>
          <a:xfrm>
            <a:off x="323528" y="1052736"/>
            <a:ext cx="8496944" cy="5400600"/>
          </a:xfrm>
        </p:spPr>
        <p:style>
          <a:lnRef idx="2">
            <a:schemeClr val="accent2"/>
          </a:lnRef>
          <a:fillRef idx="1">
            <a:schemeClr val="lt1"/>
          </a:fillRef>
          <a:effectRef idx="0">
            <a:schemeClr val="accent2"/>
          </a:effectRef>
          <a:fontRef idx="minor">
            <a:schemeClr val="dk1"/>
          </a:fontRef>
        </p:style>
        <p:txBody>
          <a:bodyPr>
            <a:normAutofit/>
          </a:bodyPr>
          <a:lstStyle/>
          <a:p>
            <a:pPr algn="just">
              <a:buNone/>
            </a:pPr>
            <a:r>
              <a:rPr lang="es-ES_tradnl" b="1" i="1" dirty="0"/>
              <a:t>Periodo de la Independencia</a:t>
            </a:r>
          </a:p>
          <a:p>
            <a:pPr algn="just">
              <a:buNone/>
            </a:pPr>
            <a:r>
              <a:rPr lang="es-ES_tradnl" b="1" i="1" dirty="0"/>
              <a:t>- </a:t>
            </a:r>
            <a:r>
              <a:rPr lang="es-ES_tradnl" dirty="0"/>
              <a:t>Apenas 20 médicos graduados</a:t>
            </a:r>
          </a:p>
          <a:p>
            <a:pPr algn="just">
              <a:buNone/>
            </a:pPr>
            <a:r>
              <a:rPr lang="es-ES_tradnl" b="1" i="1" dirty="0"/>
              <a:t>Periodo republicano</a:t>
            </a:r>
          </a:p>
          <a:p>
            <a:pPr algn="just"/>
            <a:r>
              <a:rPr lang="es-ES_tradnl" dirty="0"/>
              <a:t>Desarrollo científico de la medicina</a:t>
            </a:r>
          </a:p>
          <a:p>
            <a:pPr algn="just"/>
            <a:r>
              <a:rPr lang="es-ES_tradnl" dirty="0"/>
              <a:t>Escasa cobertura de servicios de salud públicos(30-40%).</a:t>
            </a:r>
          </a:p>
          <a:p>
            <a:pPr algn="just"/>
            <a:r>
              <a:rPr lang="es-ES_tradnl" dirty="0"/>
              <a:t>Tasa insuficiente de médicos por población (educación elitista) anterior a 1970.</a:t>
            </a:r>
          </a:p>
          <a:p>
            <a:pPr algn="just"/>
            <a:r>
              <a:rPr lang="es-ES_tradnl" dirty="0"/>
              <a:t>Servicio rural en 1970 inicia con 72 médicos.</a:t>
            </a:r>
          </a:p>
          <a:p>
            <a:pPr algn="just"/>
            <a:r>
              <a:rPr lang="es-ES_tradnl" dirty="0"/>
              <a:t>El 60%-70% de la población “busca” medicina tradicional.</a:t>
            </a:r>
          </a:p>
          <a:p>
            <a:pPr algn="just"/>
            <a:r>
              <a:rPr lang="es-ES_tradnl" b="1" i="1" dirty="0"/>
              <a:t>OMS. Resolución WHA 30.49 </a:t>
            </a:r>
            <a:r>
              <a:rPr lang="es-ES_tradnl" dirty="0"/>
              <a:t>de 1977 “se recomienda el estudio, la promoción y desarrollo de la medicina tradicional” . Experiencias china e hindú.</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ES" sz="800" b="1" dirty="0"/>
          </a:p>
          <a:p>
            <a:pPr algn="just">
              <a:buNone/>
            </a:pPr>
            <a:endParaRPr lang="es-ES" sz="800" b="1" dirty="0"/>
          </a:p>
          <a:p>
            <a:pPr algn="just">
              <a:buNone/>
            </a:pPr>
            <a:r>
              <a:rPr lang="es-ES" b="1" dirty="0"/>
              <a:t>    ESTRUCTURA DEL CUERPO HUMANO EN LA MEDICINA TRADICIONAL.</a:t>
            </a:r>
          </a:p>
          <a:p>
            <a:pPr algn="just"/>
            <a:endParaRPr lang="es-ES" dirty="0"/>
          </a:p>
          <a:p>
            <a:pPr algn="just"/>
            <a:r>
              <a:rPr lang="es-ES" dirty="0"/>
              <a:t>El ser humano es multidimensional y compuesto de </a:t>
            </a:r>
            <a:r>
              <a:rPr lang="es-ES" b="1" i="1" dirty="0"/>
              <a:t>tres sustancias diferente</a:t>
            </a:r>
            <a:r>
              <a:rPr lang="es-ES" dirty="0"/>
              <a:t>s pero complementarias, sin las cuales no puede subsistir.</a:t>
            </a:r>
          </a:p>
          <a:p>
            <a:pPr algn="just"/>
            <a:r>
              <a:rPr lang="es-ES" dirty="0"/>
              <a:t> - espiritual</a:t>
            </a:r>
          </a:p>
          <a:p>
            <a:pPr algn="just"/>
            <a:r>
              <a:rPr lang="es-ES" dirty="0"/>
              <a:t>- energética</a:t>
            </a:r>
          </a:p>
          <a:p>
            <a:pPr algn="just"/>
            <a:r>
              <a:rPr lang="es-ES" dirty="0"/>
              <a:t>- física</a:t>
            </a:r>
          </a:p>
          <a:p>
            <a:pPr algn="just"/>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668592"/>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s-ES" sz="3600" b="1" dirty="0"/>
              <a:t/>
            </a:r>
            <a:br>
              <a:rPr lang="es-ES" sz="3600" b="1" dirty="0"/>
            </a:br>
            <a:r>
              <a:rPr lang="es-ES" sz="3200" b="1" dirty="0"/>
              <a:t>¿QUÉ ES LA MEDICINA TRADICIONAL? (MT)</a:t>
            </a:r>
            <a:br>
              <a:rPr lang="es-ES" sz="3200" b="1" dirty="0"/>
            </a:br>
            <a:endParaRPr lang="es-ES" sz="3200" dirty="0"/>
          </a:p>
        </p:txBody>
      </p:sp>
      <p:sp>
        <p:nvSpPr>
          <p:cNvPr id="3" name="2 Marcador de contenido"/>
          <p:cNvSpPr>
            <a:spLocks noGrp="1"/>
          </p:cNvSpPr>
          <p:nvPr>
            <p:ph idx="1"/>
          </p:nvPr>
        </p:nvSpPr>
        <p:spPr>
          <a:xfrm>
            <a:off x="142844" y="928670"/>
            <a:ext cx="8821644" cy="5740690"/>
          </a:xfrm>
        </p:spPr>
        <p:style>
          <a:lnRef idx="1">
            <a:schemeClr val="accent3"/>
          </a:lnRef>
          <a:fillRef idx="2">
            <a:schemeClr val="accent3"/>
          </a:fillRef>
          <a:effectRef idx="1">
            <a:schemeClr val="accent3"/>
          </a:effectRef>
          <a:fontRef idx="minor">
            <a:schemeClr val="dk1"/>
          </a:fontRef>
        </p:style>
        <p:txBody>
          <a:bodyPr>
            <a:noAutofit/>
          </a:bodyPr>
          <a:lstStyle/>
          <a:p>
            <a:pPr algn="just">
              <a:buNone/>
            </a:pPr>
            <a:endParaRPr lang="es-ES_tradnl" sz="800" b="1" i="1" dirty="0"/>
          </a:p>
          <a:p>
            <a:pPr algn="just">
              <a:buNone/>
            </a:pPr>
            <a:r>
              <a:rPr lang="es-ES_tradnl" sz="2800" b="1" i="1" dirty="0"/>
              <a:t>Concepto OMS:</a:t>
            </a:r>
            <a:endParaRPr lang="es-ES" sz="2800" b="1" i="1" dirty="0"/>
          </a:p>
          <a:p>
            <a:pPr algn="just"/>
            <a:r>
              <a:rPr lang="es-ES" sz="2800" dirty="0"/>
              <a:t>Ésta consiste en la suma total del conocimiento, habilidades y prácticas basadas en las teorías, creencias y experiencias inherentes a las diferentes culturas, ya sean explicables o no, y que son usadas tanto en el mantenimiento de la salud como en la prevención, diagnosis, mejora o tratamiento de enfermedades físicas y mentales. </a:t>
            </a:r>
          </a:p>
          <a:p>
            <a:pPr algn="just"/>
            <a:endParaRPr lang="es-ES" sz="1000" dirty="0"/>
          </a:p>
          <a:p>
            <a:pPr algn="just"/>
            <a:r>
              <a:rPr lang="es-ES" sz="2800" dirty="0"/>
              <a:t>la MT se clasifica a menudo como medicina “complementaria”, “alternativa” o “no convencional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50206" cy="6264696"/>
          </a:xfrm>
        </p:spPr>
        <p:style>
          <a:lnRef idx="2">
            <a:schemeClr val="accent2"/>
          </a:lnRef>
          <a:fillRef idx="1">
            <a:schemeClr val="lt1"/>
          </a:fillRef>
          <a:effectRef idx="0">
            <a:schemeClr val="accent2"/>
          </a:effectRef>
          <a:fontRef idx="minor">
            <a:schemeClr val="dk1"/>
          </a:fontRef>
        </p:style>
        <p:txBody>
          <a:bodyPr>
            <a:normAutofit/>
          </a:bodyPr>
          <a:lstStyle/>
          <a:p>
            <a:pPr algn="just">
              <a:buNone/>
            </a:pPr>
            <a:endParaRPr lang="es-ES" sz="900" b="1" dirty="0"/>
          </a:p>
          <a:p>
            <a:pPr algn="just">
              <a:buNone/>
            </a:pPr>
            <a:r>
              <a:rPr lang="es-ES" b="1" dirty="0"/>
              <a:t>    1. SUSTANCIA ESPIRITUAL</a:t>
            </a:r>
          </a:p>
          <a:p>
            <a:pPr algn="just">
              <a:buNone/>
            </a:pPr>
            <a:endParaRPr lang="es-ES" sz="900" b="1" dirty="0"/>
          </a:p>
          <a:p>
            <a:pPr algn="just"/>
            <a:r>
              <a:rPr lang="es-ES" dirty="0"/>
              <a:t>El ser humano tiene una sustancia espiritual que le da vida. Es inmaterial de origen sobrenatural. </a:t>
            </a:r>
            <a:r>
              <a:rPr lang="es-ES" b="1" i="1" dirty="0"/>
              <a:t>Existen muchos seres espirituales</a:t>
            </a:r>
            <a:r>
              <a:rPr lang="es-ES" dirty="0"/>
              <a:t> que conviven en la tierra. Los espíritus de las plantas, las montañas, los lagos, la luna, el arco iris.</a:t>
            </a:r>
          </a:p>
          <a:p>
            <a:pPr algn="just"/>
            <a:endParaRPr lang="es-ES" sz="1100" dirty="0"/>
          </a:p>
          <a:p>
            <a:pPr algn="just">
              <a:tabLst>
                <a:tab pos="355600" algn="l"/>
              </a:tabLst>
            </a:pPr>
            <a:r>
              <a:rPr lang="es-ES" dirty="0"/>
              <a:t> Estos seres interactúan con los hombres. Los espíritus pueden enfermar e invadir a las personas y se manifiestan con síntomas (desaliento, vómito deshidratación, insomnio, etc.). Esta enfermedad sólo la puede curar el Chamán, </a:t>
            </a:r>
            <a:r>
              <a:rPr lang="es-ES" dirty="0" err="1"/>
              <a:t>Shamán</a:t>
            </a:r>
            <a:r>
              <a:rPr lang="es-ES" dirty="0"/>
              <a:t> o Yachak.</a:t>
            </a:r>
          </a:p>
          <a:p>
            <a:pPr algn="just">
              <a:tabLst>
                <a:tab pos="355600" algn="l"/>
              </a:tabLst>
            </a:pPr>
            <a:endParaRPr lang="es-E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84976" cy="6480720"/>
          </a:xfrm>
        </p:spPr>
        <p:style>
          <a:lnRef idx="2">
            <a:schemeClr val="accent2"/>
          </a:lnRef>
          <a:fillRef idx="1">
            <a:schemeClr val="lt1"/>
          </a:fillRef>
          <a:effectRef idx="0">
            <a:schemeClr val="accent2"/>
          </a:effectRef>
          <a:fontRef idx="minor">
            <a:schemeClr val="dk1"/>
          </a:fontRef>
        </p:style>
        <p:txBody>
          <a:bodyPr>
            <a:normAutofit/>
          </a:bodyPr>
          <a:lstStyle/>
          <a:p>
            <a:endParaRPr lang="es-ES" sz="1000" b="1" dirty="0"/>
          </a:p>
          <a:p>
            <a:pPr>
              <a:buNone/>
            </a:pPr>
            <a:r>
              <a:rPr lang="es-ES" b="1" dirty="0"/>
              <a:t>     2. SUSTANCIA BIOENERGÉTICA</a:t>
            </a:r>
          </a:p>
          <a:p>
            <a:pPr>
              <a:buNone/>
            </a:pPr>
            <a:endParaRPr lang="es-ES" sz="1300" b="1" dirty="0"/>
          </a:p>
          <a:p>
            <a:pPr algn="just"/>
            <a:r>
              <a:rPr lang="es-ES" dirty="0"/>
              <a:t>La energía es la fuerza vital que impregna todo. Se llama </a:t>
            </a:r>
            <a:r>
              <a:rPr lang="es-ES" b="1" dirty="0"/>
              <a:t>bioenergía</a:t>
            </a:r>
            <a:r>
              <a:rPr lang="es-ES" dirty="0"/>
              <a:t> y la tienen todos los seres vivos.</a:t>
            </a:r>
          </a:p>
          <a:p>
            <a:pPr algn="just"/>
            <a:endParaRPr lang="es-ES" sz="1000" dirty="0"/>
          </a:p>
          <a:p>
            <a:pPr algn="just"/>
            <a:r>
              <a:rPr lang="es-ES" dirty="0"/>
              <a:t>En cada cultura adopta diferentes nombres: Prana-India, Chi-China y Japón, Samay-Andes, Sinchi-Kichwa. </a:t>
            </a:r>
          </a:p>
          <a:p>
            <a:pPr algn="just"/>
            <a:endParaRPr lang="es-ES" sz="1000" dirty="0"/>
          </a:p>
          <a:p>
            <a:pPr algn="just"/>
            <a:r>
              <a:rPr lang="es-ES" dirty="0"/>
              <a:t>La bioenergía puede ser “vista” por personas que han nacido o desarrollado su percepción. El instrumento de diagnóstico es su percepción visual o manual, o con la ayuda de instrumentos como la vela, el huevo, el cuy (animal), el tabaco, etc.</a:t>
            </a:r>
          </a:p>
          <a:p>
            <a:pPr algn="just"/>
            <a:endParaRPr lang="es-ES" sz="1000" dirty="0"/>
          </a:p>
          <a:p>
            <a:pPr algn="just"/>
            <a:r>
              <a:rPr lang="es-ES" dirty="0"/>
              <a:t>Las causas son malas energías, atribuidas en forma simbólica o mítica (arco iris, waka-s, espíritus malignos, lugares pesados, etc.).</a:t>
            </a:r>
          </a:p>
          <a:p>
            <a:pPr algn="just"/>
            <a:endParaRPr lang="es-ES" sz="1000" dirty="0"/>
          </a:p>
          <a:p>
            <a:pPr algn="just"/>
            <a:r>
              <a:rPr lang="es-ES" dirty="0"/>
              <a:t>La sanación requiere de la intervención de los Yachak-s.</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50206" cy="655272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endParaRPr lang="es-ES" sz="1200" b="1" dirty="0"/>
          </a:p>
          <a:p>
            <a:pPr>
              <a:buNone/>
            </a:pPr>
            <a:r>
              <a:rPr lang="es-ES" b="1" dirty="0"/>
              <a:t>    3. SUSTANCIA FÍSICA</a:t>
            </a:r>
          </a:p>
          <a:p>
            <a:pPr>
              <a:buNone/>
            </a:pPr>
            <a:endParaRPr lang="es-ES" sz="1200" b="1" dirty="0"/>
          </a:p>
          <a:p>
            <a:pPr algn="just"/>
            <a:r>
              <a:rPr lang="es-ES" sz="3500" dirty="0"/>
              <a:t>La sustancia física está compuesta de elementos materiales visibles como órganos, sangre, etc.</a:t>
            </a:r>
          </a:p>
          <a:p>
            <a:pPr algn="just"/>
            <a:endParaRPr lang="es-ES" sz="1000" dirty="0"/>
          </a:p>
          <a:p>
            <a:pPr algn="just"/>
            <a:r>
              <a:rPr lang="es-ES" sz="3500" dirty="0"/>
              <a:t>La cultura indígena reconoce dolencias propiamente físicas, causadas por herencia, exceso de frío, exceso de calor, del ambiente, del exceso de trabajo, mala alimentación, abuso de alimentos (muy dulce, muy salado, alcoholismo), accidentes.</a:t>
            </a:r>
          </a:p>
          <a:p>
            <a:pPr algn="just"/>
            <a:endParaRPr lang="es-ES" sz="1200" dirty="0"/>
          </a:p>
          <a:p>
            <a:pPr algn="just"/>
            <a:r>
              <a:rPr lang="es-ES" sz="3500" dirty="0"/>
              <a:t>Se incluyen gran parte de enfermedades clasificadas por la medicina, pero con nombres propios indígenas o populares. Las denominadas “enfermedades de Dios”.</a:t>
            </a:r>
          </a:p>
          <a:p>
            <a:pPr algn="just">
              <a:buNone/>
            </a:pPr>
            <a:r>
              <a:rPr lang="es-ES" dirty="0"/>
              <a:t/>
            </a:r>
            <a:br>
              <a:rPr lang="es-ES" dirty="0"/>
            </a:br>
            <a:r>
              <a:rPr lang="es-ES" dirty="0"/>
              <a:t/>
            </a:r>
            <a:br>
              <a:rPr lang="es-ES" dirty="0"/>
            </a:b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739AB9-8AA9-3F30-F7C7-3AD9299FFD7C}"/>
              </a:ext>
            </a:extLst>
          </p:cNvPr>
          <p:cNvSpPr>
            <a:spLocks noGrp="1"/>
          </p:cNvSpPr>
          <p:nvPr>
            <p:ph type="title"/>
          </p:nvPr>
        </p:nvSpPr>
        <p:spPr/>
        <p:txBody>
          <a:bodyPr/>
          <a:lstStyle/>
          <a:p>
            <a:endParaRPr lang="es-EC" dirty="0"/>
          </a:p>
        </p:txBody>
      </p:sp>
      <p:sp>
        <p:nvSpPr>
          <p:cNvPr id="3" name="Marcador de texto 2">
            <a:extLst>
              <a:ext uri="{FF2B5EF4-FFF2-40B4-BE49-F238E27FC236}">
                <a16:creationId xmlns:a16="http://schemas.microsoft.com/office/drawing/2014/main" xmlns="" id="{5FAE3DBC-9274-A2C7-F197-BDB93DAF8828}"/>
              </a:ext>
            </a:extLst>
          </p:cNvPr>
          <p:cNvSpPr>
            <a:spLocks noGrp="1"/>
          </p:cNvSpPr>
          <p:nvPr>
            <p:ph type="body" idx="1"/>
          </p:nvPr>
        </p:nvSpPr>
        <p:spPr>
          <a:xfrm>
            <a:off x="1172718" y="3861048"/>
            <a:ext cx="6803136" cy="1323934"/>
          </a:xfrm>
        </p:spPr>
        <p:txBody>
          <a:bodyPr>
            <a:normAutofit/>
          </a:bodyPr>
          <a:lstStyle/>
          <a:p>
            <a:r>
              <a:rPr lang="es-ES" sz="3200" b="1" dirty="0">
                <a:solidFill>
                  <a:schemeClr val="accent4"/>
                </a:solidFill>
                <a:effectLst>
                  <a:outerShdw blurRad="38100" dist="38100" dir="2700000" algn="tl">
                    <a:srgbClr val="000000">
                      <a:alpha val="43137"/>
                    </a:srgbClr>
                  </a:outerShdw>
                </a:effectLst>
              </a:rPr>
              <a:t>INTERPRETACION DE LA REALIDAD</a:t>
            </a:r>
            <a:endParaRPr lang="es-EC" sz="3200"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817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0C23D-2645-A04E-43B7-DAA026958B49}"/>
              </a:ext>
            </a:extLst>
          </p:cNvPr>
          <p:cNvSpPr>
            <a:spLocks noGrp="1"/>
          </p:cNvSpPr>
          <p:nvPr>
            <p:ph type="title"/>
          </p:nvPr>
        </p:nvSpPr>
        <p:spPr>
          <a:xfrm>
            <a:off x="539552" y="642594"/>
            <a:ext cx="7872928" cy="1371600"/>
          </a:xfrm>
          <a:ln>
            <a:solidFill>
              <a:schemeClr val="accent1"/>
            </a:solidFill>
          </a:ln>
        </p:spPr>
        <p:txBody>
          <a:bodyPr/>
          <a:lstStyle/>
          <a:p>
            <a:r>
              <a:rPr lang="es-EC" dirty="0"/>
              <a:t>Interpretación de la Realidad</a:t>
            </a:r>
          </a:p>
        </p:txBody>
      </p:sp>
      <p:sp>
        <p:nvSpPr>
          <p:cNvPr id="3" name="Marcador de texto 2">
            <a:extLst>
              <a:ext uri="{FF2B5EF4-FFF2-40B4-BE49-F238E27FC236}">
                <a16:creationId xmlns:a16="http://schemas.microsoft.com/office/drawing/2014/main" xmlns="" id="{6CF26673-8E7A-B61E-24DB-7D52EDE3B668}"/>
              </a:ext>
            </a:extLst>
          </p:cNvPr>
          <p:cNvSpPr>
            <a:spLocks noGrp="1"/>
          </p:cNvSpPr>
          <p:nvPr>
            <p:ph type="body" idx="1"/>
          </p:nvPr>
        </p:nvSpPr>
        <p:spPr>
          <a:xfrm>
            <a:off x="539552" y="2074334"/>
            <a:ext cx="3849568" cy="640080"/>
          </a:xfrm>
          <a:ln>
            <a:solidFill>
              <a:schemeClr val="accent1"/>
            </a:solidFill>
          </a:ln>
        </p:spPr>
        <p:txBody>
          <a:bodyPr/>
          <a:lstStyle/>
          <a:p>
            <a:r>
              <a:rPr lang="es-EC" b="1" dirty="0">
                <a:solidFill>
                  <a:srgbClr val="C00000"/>
                </a:solidFill>
                <a:effectLst>
                  <a:outerShdw blurRad="38100" dist="38100" dir="2700000" algn="tl">
                    <a:srgbClr val="000000">
                      <a:alpha val="43137"/>
                    </a:srgbClr>
                  </a:outerShdw>
                </a:effectLst>
              </a:rPr>
              <a:t>COSMOVISIÓN ANDINA</a:t>
            </a:r>
          </a:p>
        </p:txBody>
      </p:sp>
      <p:sp>
        <p:nvSpPr>
          <p:cNvPr id="4" name="Marcador de contenido 3">
            <a:extLst>
              <a:ext uri="{FF2B5EF4-FFF2-40B4-BE49-F238E27FC236}">
                <a16:creationId xmlns:a16="http://schemas.microsoft.com/office/drawing/2014/main" xmlns="" id="{6B7B10B7-28E2-96FE-C6F2-E8C340BEC691}"/>
              </a:ext>
            </a:extLst>
          </p:cNvPr>
          <p:cNvSpPr>
            <a:spLocks noGrp="1"/>
          </p:cNvSpPr>
          <p:nvPr>
            <p:ph sz="half" idx="2"/>
          </p:nvPr>
        </p:nvSpPr>
        <p:spPr>
          <a:xfrm>
            <a:off x="539552" y="2755898"/>
            <a:ext cx="3849568" cy="3200400"/>
          </a:xfrm>
          <a:solidFill>
            <a:schemeClr val="tx1"/>
          </a:solidFill>
          <a:ln>
            <a:solidFill>
              <a:schemeClr val="accent1"/>
            </a:solidFill>
          </a:ln>
        </p:spPr>
        <p:txBody>
          <a:bodyPr/>
          <a:lstStyle/>
          <a:p>
            <a:endParaRPr lang="es-EC" b="1" dirty="0">
              <a:solidFill>
                <a:schemeClr val="bg1"/>
              </a:solidFill>
              <a:effectLst>
                <a:outerShdw blurRad="38100" dist="38100" dir="2700000" algn="tl">
                  <a:srgbClr val="000000">
                    <a:alpha val="43137"/>
                  </a:srgbClr>
                </a:outerShdw>
              </a:effectLst>
            </a:endParaRPr>
          </a:p>
          <a:p>
            <a:r>
              <a:rPr lang="es-EC" b="1" dirty="0">
                <a:solidFill>
                  <a:schemeClr val="bg1"/>
                </a:solidFill>
                <a:effectLst>
                  <a:outerShdw blurRad="38100" dist="38100" dir="2700000" algn="tl">
                    <a:srgbClr val="000000">
                      <a:alpha val="43137"/>
                    </a:srgbClr>
                  </a:outerShdw>
                </a:effectLst>
              </a:rPr>
              <a:t>Se basa en la constelación de la cruz del Sur.</a:t>
            </a:r>
          </a:p>
          <a:p>
            <a:r>
              <a:rPr lang="es-EC" b="1" dirty="0">
                <a:solidFill>
                  <a:schemeClr val="bg1"/>
                </a:solidFill>
                <a:effectLst>
                  <a:outerShdw blurRad="38100" dist="38100" dir="2700000" algn="tl">
                    <a:srgbClr val="000000">
                      <a:alpha val="43137"/>
                    </a:srgbClr>
                  </a:outerShdw>
                </a:effectLst>
              </a:rPr>
              <a:t>La cuadratura sagrada.</a:t>
            </a:r>
          </a:p>
          <a:p>
            <a:r>
              <a:rPr lang="es-EC" b="1" dirty="0">
                <a:solidFill>
                  <a:schemeClr val="bg1"/>
                </a:solidFill>
                <a:effectLst>
                  <a:outerShdw blurRad="38100" dist="38100" dir="2700000" algn="tl">
                    <a:srgbClr val="000000">
                      <a:alpha val="43137"/>
                    </a:srgbClr>
                  </a:outerShdw>
                </a:effectLst>
              </a:rPr>
              <a:t>La chakana.</a:t>
            </a:r>
          </a:p>
          <a:p>
            <a:endParaRPr lang="es-EC" dirty="0"/>
          </a:p>
        </p:txBody>
      </p:sp>
      <p:sp>
        <p:nvSpPr>
          <p:cNvPr id="5" name="Marcador de texto 4">
            <a:extLst>
              <a:ext uri="{FF2B5EF4-FFF2-40B4-BE49-F238E27FC236}">
                <a16:creationId xmlns:a16="http://schemas.microsoft.com/office/drawing/2014/main" xmlns="" id="{EB9455BB-2AAF-0E51-A852-DD318FD654F2}"/>
              </a:ext>
            </a:extLst>
          </p:cNvPr>
          <p:cNvSpPr>
            <a:spLocks noGrp="1"/>
          </p:cNvSpPr>
          <p:nvPr>
            <p:ph type="body" sz="quarter" idx="3"/>
          </p:nvPr>
        </p:nvSpPr>
        <p:spPr>
          <a:ln>
            <a:solidFill>
              <a:schemeClr val="accent1"/>
            </a:solidFill>
          </a:ln>
        </p:spPr>
        <p:txBody>
          <a:bodyPr/>
          <a:lstStyle/>
          <a:p>
            <a:r>
              <a:rPr lang="es-EC" dirty="0"/>
              <a:t>COSMOVISIÓN OCCIDENTAL</a:t>
            </a:r>
          </a:p>
        </p:txBody>
      </p:sp>
      <p:sp>
        <p:nvSpPr>
          <p:cNvPr id="6" name="Marcador de contenido 5">
            <a:extLst>
              <a:ext uri="{FF2B5EF4-FFF2-40B4-BE49-F238E27FC236}">
                <a16:creationId xmlns:a16="http://schemas.microsoft.com/office/drawing/2014/main" xmlns="" id="{140A517A-FA63-B18E-A65A-A03E97D01354}"/>
              </a:ext>
            </a:extLst>
          </p:cNvPr>
          <p:cNvSpPr>
            <a:spLocks noGrp="1"/>
          </p:cNvSpPr>
          <p:nvPr>
            <p:ph sz="quarter" idx="4"/>
          </p:nvPr>
        </p:nvSpPr>
        <p:spPr>
          <a:ln>
            <a:solidFill>
              <a:schemeClr val="accent1"/>
            </a:solidFill>
          </a:ln>
        </p:spPr>
        <p:txBody>
          <a:bodyPr/>
          <a:lstStyle/>
          <a:p>
            <a:r>
              <a:rPr lang="es-EC" dirty="0"/>
              <a:t>Se basa en el pensamiento de Platón y Aristóteles.</a:t>
            </a:r>
          </a:p>
          <a:p>
            <a:r>
              <a:rPr lang="es-EC" dirty="0"/>
              <a:t>División del ser humano:</a:t>
            </a:r>
          </a:p>
          <a:p>
            <a:pPr lvl="1"/>
            <a:r>
              <a:rPr lang="es-EC" dirty="0"/>
              <a:t>Objetivo</a:t>
            </a:r>
          </a:p>
          <a:p>
            <a:pPr lvl="1"/>
            <a:r>
              <a:rPr lang="es-EC" dirty="0"/>
              <a:t>Subjetivo</a:t>
            </a:r>
          </a:p>
          <a:p>
            <a:pPr lvl="1"/>
            <a:r>
              <a:rPr lang="es-EC" dirty="0"/>
              <a:t>Absoluto</a:t>
            </a:r>
          </a:p>
          <a:p>
            <a:endParaRPr lang="es-EC" dirty="0"/>
          </a:p>
        </p:txBody>
      </p:sp>
    </p:spTree>
    <p:extLst>
      <p:ext uri="{BB962C8B-B14F-4D97-AF65-F5344CB8AC3E}">
        <p14:creationId xmlns:p14="http://schemas.microsoft.com/office/powerpoint/2010/main" val="3239132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8EEF71-64BB-3BFA-485D-7E7D0CB115EA}"/>
              </a:ext>
            </a:extLst>
          </p:cNvPr>
          <p:cNvSpPr>
            <a:spLocks noGrp="1"/>
          </p:cNvSpPr>
          <p:nvPr>
            <p:ph type="title"/>
          </p:nvPr>
        </p:nvSpPr>
        <p:spPr>
          <a:xfrm>
            <a:off x="539552" y="642594"/>
            <a:ext cx="7872928" cy="1371600"/>
          </a:xfrm>
          <a:ln>
            <a:solidFill>
              <a:schemeClr val="accent1"/>
            </a:solidFill>
          </a:ln>
        </p:spPr>
        <p:txBody>
          <a:bodyPr/>
          <a:lstStyle/>
          <a:p>
            <a:r>
              <a:rPr lang="es-EC" dirty="0"/>
              <a:t>Resultados De La Realidad</a:t>
            </a:r>
          </a:p>
        </p:txBody>
      </p:sp>
      <p:sp>
        <p:nvSpPr>
          <p:cNvPr id="3" name="Marcador de texto 2">
            <a:extLst>
              <a:ext uri="{FF2B5EF4-FFF2-40B4-BE49-F238E27FC236}">
                <a16:creationId xmlns:a16="http://schemas.microsoft.com/office/drawing/2014/main" xmlns="" id="{34E9D2F2-2AE5-6172-B103-4621D5729C1E}"/>
              </a:ext>
            </a:extLst>
          </p:cNvPr>
          <p:cNvSpPr>
            <a:spLocks noGrp="1"/>
          </p:cNvSpPr>
          <p:nvPr>
            <p:ph type="body" idx="1"/>
          </p:nvPr>
        </p:nvSpPr>
        <p:spPr>
          <a:xfrm>
            <a:off x="539552" y="2074334"/>
            <a:ext cx="3849568" cy="640080"/>
          </a:xfrm>
          <a:ln>
            <a:solidFill>
              <a:schemeClr val="accent1"/>
            </a:solidFill>
          </a:ln>
        </p:spPr>
        <p:txBody>
          <a:bodyPr/>
          <a:lstStyle/>
          <a:p>
            <a:r>
              <a:rPr lang="es-EC" b="1" dirty="0">
                <a:solidFill>
                  <a:srgbClr val="C00000"/>
                </a:solidFill>
                <a:effectLst>
                  <a:outerShdw blurRad="38100" dist="38100" dir="2700000" algn="tl">
                    <a:srgbClr val="000000">
                      <a:alpha val="43137"/>
                    </a:srgbClr>
                  </a:outerShdw>
                </a:effectLst>
              </a:rPr>
              <a:t>COSMOVISIÓN ANDINA</a:t>
            </a:r>
          </a:p>
          <a:p>
            <a:endParaRPr lang="es-EC" dirty="0"/>
          </a:p>
        </p:txBody>
      </p:sp>
      <p:sp>
        <p:nvSpPr>
          <p:cNvPr id="4" name="Marcador de contenido 3">
            <a:extLst>
              <a:ext uri="{FF2B5EF4-FFF2-40B4-BE49-F238E27FC236}">
                <a16:creationId xmlns:a16="http://schemas.microsoft.com/office/drawing/2014/main" xmlns="" id="{4D5B8D48-5B7A-D1C8-DBD8-0D51EC4747C0}"/>
              </a:ext>
            </a:extLst>
          </p:cNvPr>
          <p:cNvSpPr>
            <a:spLocks noGrp="1"/>
          </p:cNvSpPr>
          <p:nvPr>
            <p:ph sz="half" idx="2"/>
          </p:nvPr>
        </p:nvSpPr>
        <p:spPr>
          <a:xfrm>
            <a:off x="539552" y="2755898"/>
            <a:ext cx="3849567" cy="3200400"/>
          </a:xfrm>
          <a:solidFill>
            <a:schemeClr val="tx1"/>
          </a:solidFill>
          <a:ln>
            <a:solidFill>
              <a:schemeClr val="accent1"/>
            </a:solidFill>
          </a:ln>
        </p:spPr>
        <p:txBody>
          <a:bodyPr>
            <a:normAutofit fontScale="92500" lnSpcReduction="20000"/>
          </a:bodyPr>
          <a:lstStyle/>
          <a:p>
            <a:r>
              <a:rPr lang="es-EC" b="1" dirty="0">
                <a:solidFill>
                  <a:schemeClr val="bg1"/>
                </a:solidFill>
                <a:effectLst>
                  <a:outerShdw blurRad="38100" dist="38100" dir="2700000" algn="tl">
                    <a:srgbClr val="000000">
                      <a:alpha val="43137"/>
                    </a:srgbClr>
                  </a:outerShdw>
                </a:effectLst>
              </a:rPr>
              <a:t>Armonía del Ser Humano – Cosmos.</a:t>
            </a:r>
          </a:p>
          <a:p>
            <a:r>
              <a:rPr lang="es-EC" b="1" dirty="0">
                <a:solidFill>
                  <a:schemeClr val="bg1"/>
                </a:solidFill>
                <a:effectLst>
                  <a:outerShdw blurRad="38100" dist="38100" dir="2700000" algn="tl">
                    <a:srgbClr val="000000">
                      <a:alpha val="43137"/>
                    </a:srgbClr>
                  </a:outerShdw>
                </a:effectLst>
              </a:rPr>
              <a:t>Relacionalidad – Complementariedad.</a:t>
            </a:r>
          </a:p>
          <a:p>
            <a:r>
              <a:rPr lang="es-EC" b="1" dirty="0">
                <a:solidFill>
                  <a:schemeClr val="bg1"/>
                </a:solidFill>
                <a:effectLst>
                  <a:outerShdw blurRad="38100" dist="38100" dir="2700000" algn="tl">
                    <a:srgbClr val="000000">
                      <a:alpha val="43137"/>
                    </a:srgbClr>
                  </a:outerShdw>
                </a:effectLst>
              </a:rPr>
              <a:t>Integración holística del ser humano.</a:t>
            </a:r>
          </a:p>
          <a:p>
            <a:r>
              <a:rPr lang="es-EC" b="1" dirty="0">
                <a:solidFill>
                  <a:schemeClr val="bg1"/>
                </a:solidFill>
                <a:effectLst>
                  <a:outerShdw blurRad="38100" dist="38100" dir="2700000" algn="tl">
                    <a:srgbClr val="000000">
                      <a:alpha val="43137"/>
                    </a:srgbClr>
                  </a:outerShdw>
                </a:effectLst>
              </a:rPr>
              <a:t>Evolución humana.</a:t>
            </a:r>
          </a:p>
          <a:p>
            <a:r>
              <a:rPr lang="es-EC" b="1" dirty="0">
                <a:solidFill>
                  <a:schemeClr val="bg1"/>
                </a:solidFill>
                <a:effectLst>
                  <a:outerShdw blurRad="38100" dist="38100" dir="2700000" algn="tl">
                    <a:srgbClr val="000000">
                      <a:alpha val="43137"/>
                    </a:srgbClr>
                  </a:outerShdw>
                </a:effectLst>
              </a:rPr>
              <a:t>Valores constructivos solidarios.</a:t>
            </a:r>
          </a:p>
          <a:p>
            <a:r>
              <a:rPr lang="es-EC" b="1" dirty="0">
                <a:solidFill>
                  <a:schemeClr val="bg1"/>
                </a:solidFill>
                <a:effectLst>
                  <a:outerShdw blurRad="38100" dist="38100" dir="2700000" algn="tl">
                    <a:srgbClr val="000000">
                      <a:alpha val="43137"/>
                    </a:srgbClr>
                  </a:outerShdw>
                </a:effectLst>
              </a:rPr>
              <a:t>Ser humano al servicio de la naturaleza.</a:t>
            </a:r>
          </a:p>
          <a:p>
            <a:r>
              <a:rPr lang="es-EC" b="1" dirty="0">
                <a:solidFill>
                  <a:schemeClr val="bg1"/>
                </a:solidFill>
                <a:effectLst>
                  <a:outerShdw blurRad="38100" dist="38100" dir="2700000" algn="tl">
                    <a:srgbClr val="000000">
                      <a:alpha val="43137"/>
                    </a:srgbClr>
                  </a:outerShdw>
                </a:effectLst>
              </a:rPr>
              <a:t>VIDA.</a:t>
            </a:r>
          </a:p>
          <a:p>
            <a:endParaRPr lang="es-EC" dirty="0"/>
          </a:p>
        </p:txBody>
      </p:sp>
      <p:sp>
        <p:nvSpPr>
          <p:cNvPr id="5" name="Marcador de texto 4">
            <a:extLst>
              <a:ext uri="{FF2B5EF4-FFF2-40B4-BE49-F238E27FC236}">
                <a16:creationId xmlns:a16="http://schemas.microsoft.com/office/drawing/2014/main" xmlns="" id="{D2E6E637-03AC-8D4B-7AF1-9E75BD59239E}"/>
              </a:ext>
            </a:extLst>
          </p:cNvPr>
          <p:cNvSpPr>
            <a:spLocks noGrp="1"/>
          </p:cNvSpPr>
          <p:nvPr>
            <p:ph type="body" sz="quarter" idx="3"/>
          </p:nvPr>
        </p:nvSpPr>
        <p:spPr>
          <a:ln>
            <a:solidFill>
              <a:schemeClr val="accent1"/>
            </a:solidFill>
          </a:ln>
        </p:spPr>
        <p:txBody>
          <a:bodyPr/>
          <a:lstStyle/>
          <a:p>
            <a:r>
              <a:rPr lang="es-EC" dirty="0"/>
              <a:t>COSMOVISIÓN OCCIDENTAL</a:t>
            </a:r>
          </a:p>
          <a:p>
            <a:endParaRPr lang="es-EC" dirty="0"/>
          </a:p>
        </p:txBody>
      </p:sp>
      <p:sp>
        <p:nvSpPr>
          <p:cNvPr id="6" name="Marcador de contenido 5">
            <a:extLst>
              <a:ext uri="{FF2B5EF4-FFF2-40B4-BE49-F238E27FC236}">
                <a16:creationId xmlns:a16="http://schemas.microsoft.com/office/drawing/2014/main" xmlns="" id="{094E554C-7673-0018-85BF-318C303A7CC6}"/>
              </a:ext>
            </a:extLst>
          </p:cNvPr>
          <p:cNvSpPr>
            <a:spLocks noGrp="1"/>
          </p:cNvSpPr>
          <p:nvPr>
            <p:ph sz="quarter" idx="4"/>
          </p:nvPr>
        </p:nvSpPr>
        <p:spPr>
          <a:ln>
            <a:solidFill>
              <a:schemeClr val="accent1"/>
            </a:solidFill>
          </a:ln>
        </p:spPr>
        <p:txBody>
          <a:bodyPr>
            <a:normAutofit fontScale="92500" lnSpcReduction="20000"/>
          </a:bodyPr>
          <a:lstStyle/>
          <a:p>
            <a:r>
              <a:rPr lang="es-EC" dirty="0"/>
              <a:t>Desarmonía – desintegradora humana</a:t>
            </a:r>
          </a:p>
          <a:p>
            <a:r>
              <a:rPr lang="es-EC" dirty="0"/>
              <a:t>Divisionismo Trilogía divisora.</a:t>
            </a:r>
          </a:p>
          <a:p>
            <a:r>
              <a:rPr lang="es-EC" dirty="0"/>
              <a:t>Subjetivo Objetivo Absoluto</a:t>
            </a:r>
          </a:p>
          <a:p>
            <a:r>
              <a:rPr lang="es-EC" dirty="0"/>
              <a:t>Sufrimiento del ser humano.</a:t>
            </a:r>
          </a:p>
          <a:p>
            <a:r>
              <a:rPr lang="es-EC" dirty="0"/>
              <a:t>Involución del ser humano.</a:t>
            </a:r>
          </a:p>
          <a:p>
            <a:r>
              <a:rPr lang="es-EC" dirty="0"/>
              <a:t>Valores egocéntricos.</a:t>
            </a:r>
          </a:p>
          <a:p>
            <a:r>
              <a:rPr lang="es-EC" dirty="0"/>
              <a:t>La naturaleza al servicio del ser humano.</a:t>
            </a:r>
          </a:p>
          <a:p>
            <a:r>
              <a:rPr lang="es-EC" dirty="0"/>
              <a:t>NO VIDA.</a:t>
            </a:r>
          </a:p>
        </p:txBody>
      </p:sp>
    </p:spTree>
    <p:extLst>
      <p:ext uri="{BB962C8B-B14F-4D97-AF65-F5344CB8AC3E}">
        <p14:creationId xmlns:p14="http://schemas.microsoft.com/office/powerpoint/2010/main" val="303202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3931DB-4C60-D444-45ED-688EF9981384}"/>
              </a:ext>
            </a:extLst>
          </p:cNvPr>
          <p:cNvSpPr>
            <a:spLocks noGrp="1"/>
          </p:cNvSpPr>
          <p:nvPr>
            <p:ph type="title"/>
          </p:nvPr>
        </p:nvSpPr>
        <p:spPr/>
        <p:txBody>
          <a:bodyPr/>
          <a:lstStyle/>
          <a:p>
            <a:r>
              <a:rPr lang="es-EC" dirty="0"/>
              <a:t>COSMOVISIÓN ANDINA</a:t>
            </a:r>
          </a:p>
        </p:txBody>
      </p:sp>
      <p:pic>
        <p:nvPicPr>
          <p:cNvPr id="1026" name="Picture 2" descr="Orientación. La Cruz del Sur">
            <a:extLst>
              <a:ext uri="{FF2B5EF4-FFF2-40B4-BE49-F238E27FC236}">
                <a16:creationId xmlns:a16="http://schemas.microsoft.com/office/drawing/2014/main" xmlns="" id="{08154CCE-89DD-E5FF-05AC-8D71286393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924" y="1678678"/>
            <a:ext cx="3810000" cy="4198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uz joyero. La Cruz del Sur">
            <a:extLst>
              <a:ext uri="{FF2B5EF4-FFF2-40B4-BE49-F238E27FC236}">
                <a16:creationId xmlns:a16="http://schemas.microsoft.com/office/drawing/2014/main" xmlns="" id="{25A259EA-7629-EACD-A9F8-20B1FD5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553" y="1602630"/>
            <a:ext cx="3810000" cy="427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58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3F15C4-42F3-D630-5762-DD08EF197D51}"/>
              </a:ext>
            </a:extLst>
          </p:cNvPr>
          <p:cNvSpPr>
            <a:spLocks noGrp="1"/>
          </p:cNvSpPr>
          <p:nvPr>
            <p:ph type="title"/>
          </p:nvPr>
        </p:nvSpPr>
        <p:spPr/>
        <p:txBody>
          <a:bodyPr/>
          <a:lstStyle/>
          <a:p>
            <a:r>
              <a:rPr lang="es-EC" dirty="0"/>
              <a:t>CUADRATURA SAGRADA</a:t>
            </a:r>
          </a:p>
        </p:txBody>
      </p:sp>
      <p:pic>
        <p:nvPicPr>
          <p:cNvPr id="2050" name="Picture 2">
            <a:extLst>
              <a:ext uri="{FF2B5EF4-FFF2-40B4-BE49-F238E27FC236}">
                <a16:creationId xmlns:a16="http://schemas.microsoft.com/office/drawing/2014/main" xmlns="" id="{A4484232-C340-F6DB-7F95-E489F5281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5002" y="2103438"/>
            <a:ext cx="5173996"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21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A3B88A-A43B-57CC-8756-C65D152E0BF3}"/>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xmlns="" id="{EAD9E0F3-81AB-6EAA-E96E-ECE2EFA1BC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1696"/>
            <a:ext cx="6300192" cy="6546304"/>
          </a:xfrm>
        </p:spPr>
      </p:pic>
      <p:pic>
        <p:nvPicPr>
          <p:cNvPr id="7" name="Imagen 6">
            <a:extLst>
              <a:ext uri="{FF2B5EF4-FFF2-40B4-BE49-F238E27FC236}">
                <a16:creationId xmlns:a16="http://schemas.microsoft.com/office/drawing/2014/main" xmlns="" id="{8AAB231F-DCAD-4EBE-3A7E-62D860419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0"/>
            <a:ext cx="3240360" cy="6858000"/>
          </a:xfrm>
          <a:prstGeom prst="rect">
            <a:avLst/>
          </a:prstGeom>
        </p:spPr>
      </p:pic>
    </p:spTree>
    <p:extLst>
      <p:ext uri="{BB962C8B-B14F-4D97-AF65-F5344CB8AC3E}">
        <p14:creationId xmlns:p14="http://schemas.microsoft.com/office/powerpoint/2010/main" val="1131463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7BD587-E0BE-C5B9-19E6-06AB4D2772D6}"/>
              </a:ext>
            </a:extLst>
          </p:cNvPr>
          <p:cNvSpPr>
            <a:spLocks noGrp="1"/>
          </p:cNvSpPr>
          <p:nvPr>
            <p:ph type="title"/>
          </p:nvPr>
        </p:nvSpPr>
        <p:spPr>
          <a:xfrm>
            <a:off x="3275856" y="0"/>
            <a:ext cx="7680960" cy="1371600"/>
          </a:xfrm>
        </p:spPr>
        <p:txBody>
          <a:bodyPr/>
          <a:lstStyle/>
          <a:p>
            <a:r>
              <a:rPr lang="es-EC" dirty="0"/>
              <a:t>LA CHAKANA</a:t>
            </a:r>
          </a:p>
        </p:txBody>
      </p:sp>
      <p:pic>
        <p:nvPicPr>
          <p:cNvPr id="5" name="Marcador de contenido 4">
            <a:extLst>
              <a:ext uri="{FF2B5EF4-FFF2-40B4-BE49-F238E27FC236}">
                <a16:creationId xmlns:a16="http://schemas.microsoft.com/office/drawing/2014/main" xmlns="" id="{9E213155-B262-396C-22A8-AE6690B9B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667" y="935806"/>
            <a:ext cx="6190319" cy="5609105"/>
          </a:xfrm>
        </p:spPr>
      </p:pic>
      <p:sp>
        <p:nvSpPr>
          <p:cNvPr id="6" name="Rectángulo 5">
            <a:extLst>
              <a:ext uri="{FF2B5EF4-FFF2-40B4-BE49-F238E27FC236}">
                <a16:creationId xmlns:a16="http://schemas.microsoft.com/office/drawing/2014/main" xmlns="" id="{B40C02DF-2E56-ADD5-F25E-313EB5894022}"/>
              </a:ext>
            </a:extLst>
          </p:cNvPr>
          <p:cNvSpPr/>
          <p:nvPr/>
        </p:nvSpPr>
        <p:spPr>
          <a:xfrm>
            <a:off x="797286" y="2231941"/>
            <a:ext cx="1542466" cy="155709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xmlns="" id="{A99AD396-B849-809C-A4D0-A3B4370FE883}"/>
              </a:ext>
            </a:extLst>
          </p:cNvPr>
          <p:cNvSpPr txBox="1"/>
          <p:nvPr/>
        </p:nvSpPr>
        <p:spPr>
          <a:xfrm>
            <a:off x="359928" y="1070680"/>
            <a:ext cx="2304256" cy="1015663"/>
          </a:xfrm>
          <a:prstGeom prst="rect">
            <a:avLst/>
          </a:prstGeom>
          <a:noFill/>
        </p:spPr>
        <p:txBody>
          <a:bodyPr wrap="square" rtlCol="0">
            <a:spAutoFit/>
          </a:bodyPr>
          <a:lstStyle/>
          <a:p>
            <a:pPr algn="ctr"/>
            <a:r>
              <a:rPr lang="es-EC" b="1" dirty="0">
                <a:solidFill>
                  <a:schemeClr val="accent1">
                    <a:lumMod val="50000"/>
                  </a:schemeClr>
                </a:solidFill>
              </a:rPr>
              <a:t>Cuadratura Sagrada</a:t>
            </a:r>
          </a:p>
          <a:p>
            <a:pPr algn="ctr"/>
            <a:r>
              <a:rPr lang="es-EC" sz="1200" dirty="0"/>
              <a:t>Constelación de la Cruz del Sur</a:t>
            </a:r>
          </a:p>
        </p:txBody>
      </p:sp>
      <p:cxnSp>
        <p:nvCxnSpPr>
          <p:cNvPr id="9" name="Conector recto 8">
            <a:extLst>
              <a:ext uri="{FF2B5EF4-FFF2-40B4-BE49-F238E27FC236}">
                <a16:creationId xmlns:a16="http://schemas.microsoft.com/office/drawing/2014/main" xmlns="" id="{079A55CA-99A0-EDB6-0C87-17FAB718DBCA}"/>
              </a:ext>
            </a:extLst>
          </p:cNvPr>
          <p:cNvCxnSpPr>
            <a:cxnSpLocks/>
          </p:cNvCxnSpPr>
          <p:nvPr/>
        </p:nvCxnSpPr>
        <p:spPr>
          <a:xfrm flipH="1">
            <a:off x="797286" y="2231941"/>
            <a:ext cx="1542466" cy="1557099"/>
          </a:xfrm>
          <a:prstGeom prst="line">
            <a:avLst/>
          </a:prstGeom>
        </p:spPr>
        <p:style>
          <a:lnRef idx="3">
            <a:schemeClr val="accent1"/>
          </a:lnRef>
          <a:fillRef idx="0">
            <a:schemeClr val="accent1"/>
          </a:fillRef>
          <a:effectRef idx="2">
            <a:schemeClr val="accent1"/>
          </a:effectRef>
          <a:fontRef idx="minor">
            <a:schemeClr val="tx1"/>
          </a:fontRef>
        </p:style>
      </p:cxnSp>
      <p:sp>
        <p:nvSpPr>
          <p:cNvPr id="13" name="CuadroTexto 12">
            <a:extLst>
              <a:ext uri="{FF2B5EF4-FFF2-40B4-BE49-F238E27FC236}">
                <a16:creationId xmlns:a16="http://schemas.microsoft.com/office/drawing/2014/main" xmlns="" id="{62E70E1D-69A5-E02B-CF23-3AC946F1798A}"/>
              </a:ext>
            </a:extLst>
          </p:cNvPr>
          <p:cNvSpPr txBox="1"/>
          <p:nvPr/>
        </p:nvSpPr>
        <p:spPr>
          <a:xfrm rot="18890214">
            <a:off x="689274" y="2748596"/>
            <a:ext cx="1758490" cy="646331"/>
          </a:xfrm>
          <a:prstGeom prst="rect">
            <a:avLst/>
          </a:prstGeom>
          <a:noFill/>
        </p:spPr>
        <p:txBody>
          <a:bodyPr wrap="square" rtlCol="0">
            <a:spAutoFit/>
          </a:bodyPr>
          <a:lstStyle/>
          <a:p>
            <a:pPr algn="ctr"/>
            <a:r>
              <a:rPr lang="es-EC" b="1" dirty="0">
                <a:solidFill>
                  <a:srgbClr val="7030A0"/>
                </a:solidFill>
              </a:rPr>
              <a:t>Proporción Sagrada</a:t>
            </a:r>
          </a:p>
        </p:txBody>
      </p:sp>
      <p:sp>
        <p:nvSpPr>
          <p:cNvPr id="14" name="CuadroTexto 13">
            <a:extLst>
              <a:ext uri="{FF2B5EF4-FFF2-40B4-BE49-F238E27FC236}">
                <a16:creationId xmlns:a16="http://schemas.microsoft.com/office/drawing/2014/main" xmlns="" id="{3318981A-B714-2C66-6AC2-40E42ED5ED33}"/>
              </a:ext>
            </a:extLst>
          </p:cNvPr>
          <p:cNvSpPr txBox="1"/>
          <p:nvPr/>
        </p:nvSpPr>
        <p:spPr>
          <a:xfrm>
            <a:off x="575952" y="5606620"/>
            <a:ext cx="1872208" cy="923330"/>
          </a:xfrm>
          <a:prstGeom prst="rect">
            <a:avLst/>
          </a:prstGeom>
          <a:noFill/>
        </p:spPr>
        <p:txBody>
          <a:bodyPr wrap="square" rtlCol="0">
            <a:spAutoFit/>
          </a:bodyPr>
          <a:lstStyle/>
          <a:p>
            <a:pPr algn="ctr"/>
            <a:r>
              <a:rPr lang="es-EC" dirty="0">
                <a:solidFill>
                  <a:schemeClr val="tx2">
                    <a:lumMod val="50000"/>
                  </a:schemeClr>
                </a:solidFill>
              </a:rPr>
              <a:t>Científicos</a:t>
            </a:r>
          </a:p>
          <a:p>
            <a:pPr algn="ctr"/>
            <a:r>
              <a:rPr lang="es-EC" dirty="0">
                <a:solidFill>
                  <a:schemeClr val="tx2">
                    <a:lumMod val="50000"/>
                  </a:schemeClr>
                </a:solidFill>
              </a:rPr>
              <a:t>Ancestrales</a:t>
            </a:r>
          </a:p>
          <a:p>
            <a:pPr algn="ctr"/>
            <a:r>
              <a:rPr lang="es-EC" dirty="0">
                <a:solidFill>
                  <a:schemeClr val="tx2">
                    <a:lumMod val="50000"/>
                  </a:schemeClr>
                </a:solidFill>
              </a:rPr>
              <a:t>Astronómicos</a:t>
            </a:r>
          </a:p>
        </p:txBody>
      </p:sp>
      <p:sp>
        <p:nvSpPr>
          <p:cNvPr id="15" name="Elipse 14">
            <a:extLst>
              <a:ext uri="{FF2B5EF4-FFF2-40B4-BE49-F238E27FC236}">
                <a16:creationId xmlns:a16="http://schemas.microsoft.com/office/drawing/2014/main" xmlns="" id="{6C906888-1B14-CD02-DFFB-2C37FF0508D2}"/>
              </a:ext>
            </a:extLst>
          </p:cNvPr>
          <p:cNvSpPr/>
          <p:nvPr/>
        </p:nvSpPr>
        <p:spPr>
          <a:xfrm>
            <a:off x="1371079" y="2163010"/>
            <a:ext cx="230720" cy="137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a:extLst>
              <a:ext uri="{FF2B5EF4-FFF2-40B4-BE49-F238E27FC236}">
                <a16:creationId xmlns:a16="http://schemas.microsoft.com/office/drawing/2014/main" xmlns="" id="{E8B82734-5460-D5F2-3FD7-DE893AAEDF60}"/>
              </a:ext>
            </a:extLst>
          </p:cNvPr>
          <p:cNvSpPr/>
          <p:nvPr/>
        </p:nvSpPr>
        <p:spPr>
          <a:xfrm>
            <a:off x="2222517" y="2886599"/>
            <a:ext cx="230720" cy="137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a:extLst>
              <a:ext uri="{FF2B5EF4-FFF2-40B4-BE49-F238E27FC236}">
                <a16:creationId xmlns:a16="http://schemas.microsoft.com/office/drawing/2014/main" xmlns="" id="{CC855EC8-42E6-BB41-369F-7F8D48B07E92}"/>
              </a:ext>
            </a:extLst>
          </p:cNvPr>
          <p:cNvSpPr/>
          <p:nvPr/>
        </p:nvSpPr>
        <p:spPr>
          <a:xfrm>
            <a:off x="681926" y="2933899"/>
            <a:ext cx="230720" cy="137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a:extLst>
              <a:ext uri="{FF2B5EF4-FFF2-40B4-BE49-F238E27FC236}">
                <a16:creationId xmlns:a16="http://schemas.microsoft.com/office/drawing/2014/main" xmlns="" id="{C908AEF3-D3F8-51F0-9967-84FD78222703}"/>
              </a:ext>
            </a:extLst>
          </p:cNvPr>
          <p:cNvSpPr/>
          <p:nvPr/>
        </p:nvSpPr>
        <p:spPr>
          <a:xfrm>
            <a:off x="1396696" y="5157192"/>
            <a:ext cx="230720" cy="137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xmlns="" id="{CC36ABED-C67E-C95A-1991-BA06F1A73E5D}"/>
              </a:ext>
            </a:extLst>
          </p:cNvPr>
          <p:cNvSpPr txBox="1"/>
          <p:nvPr/>
        </p:nvSpPr>
        <p:spPr>
          <a:xfrm>
            <a:off x="5244308" y="1831588"/>
            <a:ext cx="1247673" cy="646331"/>
          </a:xfrm>
          <a:prstGeom prst="rect">
            <a:avLst/>
          </a:prstGeom>
          <a:noFill/>
        </p:spPr>
        <p:txBody>
          <a:bodyPr wrap="square" rtlCol="0">
            <a:spAutoFit/>
          </a:bodyPr>
          <a:lstStyle/>
          <a:p>
            <a:r>
              <a:rPr lang="es-ES" dirty="0"/>
              <a:t>RECIEN NACIDO</a:t>
            </a:r>
            <a:endParaRPr lang="es-EC" dirty="0"/>
          </a:p>
        </p:txBody>
      </p:sp>
      <p:sp>
        <p:nvSpPr>
          <p:cNvPr id="4" name="CuadroTexto 3">
            <a:extLst>
              <a:ext uri="{FF2B5EF4-FFF2-40B4-BE49-F238E27FC236}">
                <a16:creationId xmlns:a16="http://schemas.microsoft.com/office/drawing/2014/main" xmlns="" id="{078828F1-EEDB-CF56-E786-6775047EFF8E}"/>
              </a:ext>
            </a:extLst>
          </p:cNvPr>
          <p:cNvSpPr txBox="1"/>
          <p:nvPr/>
        </p:nvSpPr>
        <p:spPr>
          <a:xfrm>
            <a:off x="5075871" y="1578511"/>
            <a:ext cx="936475" cy="369332"/>
          </a:xfrm>
          <a:prstGeom prst="rect">
            <a:avLst/>
          </a:prstGeom>
          <a:noFill/>
        </p:spPr>
        <p:txBody>
          <a:bodyPr wrap="none" rtlCol="0">
            <a:spAutoFit/>
          </a:bodyPr>
          <a:lstStyle/>
          <a:p>
            <a:r>
              <a:rPr lang="es-ES" dirty="0"/>
              <a:t>KAPAK</a:t>
            </a:r>
            <a:endParaRPr lang="es-EC" dirty="0"/>
          </a:p>
        </p:txBody>
      </p:sp>
      <p:sp>
        <p:nvSpPr>
          <p:cNvPr id="8" name="CuadroTexto 7">
            <a:extLst>
              <a:ext uri="{FF2B5EF4-FFF2-40B4-BE49-F238E27FC236}">
                <a16:creationId xmlns:a16="http://schemas.microsoft.com/office/drawing/2014/main" xmlns="" id="{0FDAE584-44C5-2426-109A-7E3D062B5C94}"/>
              </a:ext>
            </a:extLst>
          </p:cNvPr>
          <p:cNvSpPr txBox="1"/>
          <p:nvPr/>
        </p:nvSpPr>
        <p:spPr>
          <a:xfrm>
            <a:off x="5220073" y="5421954"/>
            <a:ext cx="648072" cy="369332"/>
          </a:xfrm>
          <a:prstGeom prst="rect">
            <a:avLst/>
          </a:prstGeom>
          <a:noFill/>
        </p:spPr>
        <p:txBody>
          <a:bodyPr wrap="square" rtlCol="0">
            <a:spAutoFit/>
          </a:bodyPr>
          <a:lstStyle/>
          <a:p>
            <a:r>
              <a:rPr lang="es-ES" dirty="0"/>
              <a:t>INTY</a:t>
            </a:r>
            <a:endParaRPr lang="es-EC" dirty="0"/>
          </a:p>
        </p:txBody>
      </p:sp>
      <p:sp>
        <p:nvSpPr>
          <p:cNvPr id="10" name="CuadroTexto 9">
            <a:extLst>
              <a:ext uri="{FF2B5EF4-FFF2-40B4-BE49-F238E27FC236}">
                <a16:creationId xmlns:a16="http://schemas.microsoft.com/office/drawing/2014/main" xmlns="" id="{F4ED6EC8-ABB7-36D4-BD3D-4DCD03B1A26B}"/>
              </a:ext>
            </a:extLst>
          </p:cNvPr>
          <p:cNvSpPr txBox="1"/>
          <p:nvPr/>
        </p:nvSpPr>
        <p:spPr>
          <a:xfrm>
            <a:off x="7524328" y="2955529"/>
            <a:ext cx="288032" cy="1569660"/>
          </a:xfrm>
          <a:prstGeom prst="rect">
            <a:avLst/>
          </a:prstGeom>
          <a:noFill/>
        </p:spPr>
        <p:txBody>
          <a:bodyPr wrap="square" rtlCol="0">
            <a:spAutoFit/>
          </a:bodyPr>
          <a:lstStyle/>
          <a:p>
            <a:r>
              <a:rPr lang="es-ES" sz="1600" dirty="0"/>
              <a:t>PAWKAR</a:t>
            </a:r>
            <a:endParaRPr lang="es-EC" sz="1600" dirty="0"/>
          </a:p>
        </p:txBody>
      </p:sp>
      <p:sp>
        <p:nvSpPr>
          <p:cNvPr id="11" name="CuadroTexto 10">
            <a:extLst>
              <a:ext uri="{FF2B5EF4-FFF2-40B4-BE49-F238E27FC236}">
                <a16:creationId xmlns:a16="http://schemas.microsoft.com/office/drawing/2014/main" xmlns="" id="{76A39ABB-7879-B200-C616-1717EE6C288B}"/>
              </a:ext>
            </a:extLst>
          </p:cNvPr>
          <p:cNvSpPr txBox="1"/>
          <p:nvPr/>
        </p:nvSpPr>
        <p:spPr>
          <a:xfrm>
            <a:off x="3903620" y="2971795"/>
            <a:ext cx="189735" cy="1477328"/>
          </a:xfrm>
          <a:prstGeom prst="rect">
            <a:avLst/>
          </a:prstGeom>
          <a:noFill/>
        </p:spPr>
        <p:txBody>
          <a:bodyPr wrap="square" rtlCol="0">
            <a:spAutoFit/>
          </a:bodyPr>
          <a:lstStyle/>
          <a:p>
            <a:r>
              <a:rPr lang="es-ES" dirty="0"/>
              <a:t>KUYAY</a:t>
            </a:r>
            <a:endParaRPr lang="es-EC" dirty="0"/>
          </a:p>
        </p:txBody>
      </p:sp>
      <p:sp>
        <p:nvSpPr>
          <p:cNvPr id="12" name="CuadroTexto 11">
            <a:extLst>
              <a:ext uri="{FF2B5EF4-FFF2-40B4-BE49-F238E27FC236}">
                <a16:creationId xmlns:a16="http://schemas.microsoft.com/office/drawing/2014/main" xmlns="" id="{CB1349F9-DF69-ACA2-9BA9-D17824D82E7E}"/>
              </a:ext>
            </a:extLst>
          </p:cNvPr>
          <p:cNvSpPr txBox="1"/>
          <p:nvPr/>
        </p:nvSpPr>
        <p:spPr>
          <a:xfrm>
            <a:off x="5735805" y="5295053"/>
            <a:ext cx="1206591" cy="646331"/>
          </a:xfrm>
          <a:prstGeom prst="rect">
            <a:avLst/>
          </a:prstGeom>
          <a:noFill/>
        </p:spPr>
        <p:txBody>
          <a:bodyPr wrap="square" rtlCol="0">
            <a:spAutoFit/>
          </a:bodyPr>
          <a:lstStyle/>
          <a:p>
            <a:r>
              <a:rPr lang="es-ES" dirty="0"/>
              <a:t>ADULTO MAYOR</a:t>
            </a:r>
            <a:endParaRPr lang="es-EC" dirty="0"/>
          </a:p>
        </p:txBody>
      </p:sp>
      <p:sp>
        <p:nvSpPr>
          <p:cNvPr id="19" name="CuadroTexto 18">
            <a:extLst>
              <a:ext uri="{FF2B5EF4-FFF2-40B4-BE49-F238E27FC236}">
                <a16:creationId xmlns:a16="http://schemas.microsoft.com/office/drawing/2014/main" xmlns="" id="{443061E5-5D65-6BF9-779F-8A08A6B6556C}"/>
              </a:ext>
            </a:extLst>
          </p:cNvPr>
          <p:cNvSpPr txBox="1"/>
          <p:nvPr/>
        </p:nvSpPr>
        <p:spPr>
          <a:xfrm>
            <a:off x="4093355" y="3419708"/>
            <a:ext cx="1449274" cy="369332"/>
          </a:xfrm>
          <a:prstGeom prst="rect">
            <a:avLst/>
          </a:prstGeom>
          <a:noFill/>
        </p:spPr>
        <p:txBody>
          <a:bodyPr wrap="square" rtlCol="0">
            <a:spAutoFit/>
          </a:bodyPr>
          <a:lstStyle/>
          <a:p>
            <a:r>
              <a:rPr lang="es-ES" dirty="0"/>
              <a:t>EMBARAZO</a:t>
            </a:r>
            <a:endParaRPr lang="es-EC" dirty="0"/>
          </a:p>
        </p:txBody>
      </p:sp>
      <p:sp>
        <p:nvSpPr>
          <p:cNvPr id="20" name="CuadroTexto 19">
            <a:extLst>
              <a:ext uri="{FF2B5EF4-FFF2-40B4-BE49-F238E27FC236}">
                <a16:creationId xmlns:a16="http://schemas.microsoft.com/office/drawing/2014/main" xmlns="" id="{EF8CA860-E439-DC72-00E9-CF1F95B08F23}"/>
              </a:ext>
            </a:extLst>
          </p:cNvPr>
          <p:cNvSpPr txBox="1"/>
          <p:nvPr/>
        </p:nvSpPr>
        <p:spPr>
          <a:xfrm>
            <a:off x="6026763" y="3410898"/>
            <a:ext cx="1569660" cy="307777"/>
          </a:xfrm>
          <a:prstGeom prst="rect">
            <a:avLst/>
          </a:prstGeom>
          <a:noFill/>
        </p:spPr>
        <p:txBody>
          <a:bodyPr wrap="none" rtlCol="0">
            <a:spAutoFit/>
          </a:bodyPr>
          <a:lstStyle/>
          <a:p>
            <a:r>
              <a:rPr lang="es-ES" sz="1400" dirty="0"/>
              <a:t>ADOLESCENCIA</a:t>
            </a:r>
            <a:endParaRPr lang="es-EC" sz="1400" dirty="0"/>
          </a:p>
        </p:txBody>
      </p:sp>
      <p:sp>
        <p:nvSpPr>
          <p:cNvPr id="21" name="CuadroTexto 20">
            <a:extLst>
              <a:ext uri="{FF2B5EF4-FFF2-40B4-BE49-F238E27FC236}">
                <a16:creationId xmlns:a16="http://schemas.microsoft.com/office/drawing/2014/main" xmlns="" id="{2D18AD31-D851-D233-7526-33777618CC90}"/>
              </a:ext>
            </a:extLst>
          </p:cNvPr>
          <p:cNvSpPr txBox="1"/>
          <p:nvPr/>
        </p:nvSpPr>
        <p:spPr>
          <a:xfrm>
            <a:off x="2701667" y="1763177"/>
            <a:ext cx="2422458" cy="369332"/>
          </a:xfrm>
          <a:prstGeom prst="rect">
            <a:avLst/>
          </a:prstGeom>
          <a:noFill/>
        </p:spPr>
        <p:txBody>
          <a:bodyPr wrap="none" rtlCol="0">
            <a:spAutoFit/>
          </a:bodyPr>
          <a:lstStyle/>
          <a:p>
            <a:r>
              <a:rPr lang="es-ES" b="1" dirty="0">
                <a:solidFill>
                  <a:schemeClr val="accent6">
                    <a:lumMod val="75000"/>
                  </a:schemeClr>
                </a:solidFill>
                <a:effectLst>
                  <a:outerShdw blurRad="38100" dist="38100" dir="2700000" algn="tl">
                    <a:srgbClr val="000000">
                      <a:alpha val="43137"/>
                    </a:srgbClr>
                  </a:outerShdw>
                </a:effectLst>
              </a:rPr>
              <a:t>VALORES HUMANOS</a:t>
            </a:r>
            <a:endParaRPr lang="es-EC" b="1" dirty="0">
              <a:solidFill>
                <a:schemeClr val="accent6">
                  <a:lumMod val="75000"/>
                </a:schemeClr>
              </a:solidFill>
              <a:effectLst>
                <a:outerShdw blurRad="38100" dist="38100" dir="2700000" algn="tl">
                  <a:srgbClr val="000000">
                    <a:alpha val="43137"/>
                  </a:srgbClr>
                </a:outerShdw>
              </a:effectLst>
            </a:endParaRPr>
          </a:p>
        </p:txBody>
      </p:sp>
      <p:sp>
        <p:nvSpPr>
          <p:cNvPr id="22" name="CuadroTexto 21">
            <a:extLst>
              <a:ext uri="{FF2B5EF4-FFF2-40B4-BE49-F238E27FC236}">
                <a16:creationId xmlns:a16="http://schemas.microsoft.com/office/drawing/2014/main" xmlns="" id="{B9D69ED8-6249-FE7F-6651-4BAAE6C7350C}"/>
              </a:ext>
            </a:extLst>
          </p:cNvPr>
          <p:cNvSpPr txBox="1"/>
          <p:nvPr/>
        </p:nvSpPr>
        <p:spPr>
          <a:xfrm>
            <a:off x="2640752" y="5312351"/>
            <a:ext cx="1762021" cy="369332"/>
          </a:xfrm>
          <a:prstGeom prst="rect">
            <a:avLst/>
          </a:prstGeom>
          <a:noFill/>
        </p:spPr>
        <p:txBody>
          <a:bodyPr wrap="none" rtlCol="0">
            <a:spAutoFit/>
          </a:bodyPr>
          <a:lstStyle/>
          <a:p>
            <a:r>
              <a:rPr lang="es-ES" b="1" smtClean="0">
                <a:solidFill>
                  <a:schemeClr val="accent6">
                    <a:lumMod val="75000"/>
                  </a:schemeClr>
                </a:solidFill>
                <a:effectLst>
                  <a:outerShdw blurRad="38100" dist="38100" dir="2700000" algn="tl">
                    <a:srgbClr val="000000">
                      <a:alpha val="43137"/>
                    </a:srgbClr>
                  </a:outerShdw>
                </a:effectLst>
              </a:rPr>
              <a:t>ÑAUPA RIMAY</a:t>
            </a:r>
            <a:endParaRPr lang="es-EC" b="1" dirty="0">
              <a:solidFill>
                <a:schemeClr val="accent6">
                  <a:lumMod val="75000"/>
                </a:schemeClr>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xmlns="" id="{450962E5-CDA8-DA9C-8E86-B217A86A0873}"/>
              </a:ext>
            </a:extLst>
          </p:cNvPr>
          <p:cNvSpPr txBox="1"/>
          <p:nvPr/>
        </p:nvSpPr>
        <p:spPr>
          <a:xfrm>
            <a:off x="6942395" y="5384309"/>
            <a:ext cx="2465323" cy="369332"/>
          </a:xfrm>
          <a:prstGeom prst="rect">
            <a:avLst/>
          </a:prstGeom>
          <a:noFill/>
        </p:spPr>
        <p:txBody>
          <a:bodyPr wrap="square" rtlCol="0">
            <a:spAutoFit/>
          </a:bodyPr>
          <a:lstStyle/>
          <a:p>
            <a:r>
              <a:rPr lang="es-ES" b="1" dirty="0">
                <a:solidFill>
                  <a:schemeClr val="accent6">
                    <a:lumMod val="75000"/>
                  </a:schemeClr>
                </a:solidFill>
                <a:effectLst>
                  <a:outerShdw blurRad="38100" dist="38100" dir="2700000" algn="tl">
                    <a:srgbClr val="000000">
                      <a:alpha val="43137"/>
                    </a:srgbClr>
                  </a:outerShdw>
                </a:effectLst>
              </a:rPr>
              <a:t>ENTIDADES MISTICAS</a:t>
            </a:r>
            <a:endParaRPr lang="es-EC" b="1" dirty="0">
              <a:solidFill>
                <a:schemeClr val="accent6">
                  <a:lumMod val="75000"/>
                </a:schemeClr>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xmlns="" id="{E1CB3F7C-381E-3540-68AF-E70A32709AE9}"/>
              </a:ext>
            </a:extLst>
          </p:cNvPr>
          <p:cNvSpPr txBox="1"/>
          <p:nvPr/>
        </p:nvSpPr>
        <p:spPr>
          <a:xfrm>
            <a:off x="6709947" y="1712019"/>
            <a:ext cx="2895344" cy="369332"/>
          </a:xfrm>
          <a:prstGeom prst="rect">
            <a:avLst/>
          </a:prstGeom>
          <a:noFill/>
        </p:spPr>
        <p:txBody>
          <a:bodyPr wrap="none" rtlCol="0">
            <a:spAutoFit/>
          </a:bodyPr>
          <a:lstStyle/>
          <a:p>
            <a:r>
              <a:rPr lang="es-ES" b="1" dirty="0">
                <a:solidFill>
                  <a:schemeClr val="accent6">
                    <a:lumMod val="75000"/>
                  </a:schemeClr>
                </a:solidFill>
                <a:effectLst>
                  <a:outerShdw blurRad="38100" dist="38100" dir="2700000" algn="tl">
                    <a:srgbClr val="000000">
                      <a:alpha val="43137"/>
                    </a:srgbClr>
                  </a:outerShdw>
                </a:effectLst>
              </a:rPr>
              <a:t>SISTEMAS ECONOMICOS</a:t>
            </a:r>
            <a:endParaRPr lang="es-EC"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25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572163"/>
          </a:xfrm>
        </p:spPr>
        <p:style>
          <a:lnRef idx="2">
            <a:schemeClr val="accent2"/>
          </a:lnRef>
          <a:fillRef idx="1">
            <a:schemeClr val="lt1"/>
          </a:fillRef>
          <a:effectRef idx="0">
            <a:schemeClr val="accent2"/>
          </a:effectRef>
          <a:fontRef idx="minor">
            <a:schemeClr val="dk1"/>
          </a:fontRef>
        </p:style>
        <p:txBody>
          <a:bodyPr/>
          <a:lstStyle/>
          <a:p>
            <a:pPr algn="just">
              <a:buNone/>
            </a:pPr>
            <a:endParaRPr lang="es-EC" sz="1000" b="1" dirty="0"/>
          </a:p>
          <a:p>
            <a:pPr algn="ctr">
              <a:buNone/>
            </a:pPr>
            <a:r>
              <a:rPr lang="es-EC" b="1" dirty="0"/>
              <a:t>    MARCO LEGAL:</a:t>
            </a:r>
          </a:p>
          <a:p>
            <a:pPr algn="just">
              <a:buNone/>
            </a:pPr>
            <a:endParaRPr lang="es-EC" b="1" dirty="0"/>
          </a:p>
          <a:p>
            <a:pPr algn="just">
              <a:buNone/>
            </a:pPr>
            <a:endParaRPr lang="es-EC" b="1" dirty="0"/>
          </a:p>
          <a:p>
            <a:pPr algn="just">
              <a:buNone/>
            </a:pPr>
            <a:r>
              <a:rPr lang="es-EC" b="1" dirty="0"/>
              <a:t>    NORMATIVA INTERNACIONAL</a:t>
            </a:r>
          </a:p>
          <a:p>
            <a:pPr algn="just">
              <a:buNone/>
            </a:pPr>
            <a:endParaRPr lang="es-EC" b="1" dirty="0"/>
          </a:p>
          <a:p>
            <a:pPr algn="just">
              <a:buNone/>
            </a:pPr>
            <a:endParaRPr lang="es-EC" b="1" dirty="0"/>
          </a:p>
          <a:p>
            <a:pPr algn="just">
              <a:buNone/>
            </a:pPr>
            <a:r>
              <a:rPr lang="es-EC" b="1" dirty="0"/>
              <a:t>    NORMATIVA NACIONAL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207690-2D54-A7F2-F85B-8C91485F6C86}"/>
              </a:ext>
            </a:extLst>
          </p:cNvPr>
          <p:cNvSpPr>
            <a:spLocks noGrp="1"/>
          </p:cNvSpPr>
          <p:nvPr>
            <p:ph type="title"/>
          </p:nvPr>
        </p:nvSpPr>
        <p:spPr>
          <a:xfrm>
            <a:off x="731520" y="260648"/>
            <a:ext cx="7680960" cy="1371600"/>
          </a:xfrm>
        </p:spPr>
        <p:txBody>
          <a:bodyPr/>
          <a:lstStyle/>
          <a:p>
            <a:r>
              <a:rPr lang="es-EC" dirty="0">
                <a:latin typeface="Ogg Roman" pitchFamily="2" charset="77"/>
                <a:ea typeface="Ogg Roman" pitchFamily="2" charset="77"/>
                <a:cs typeface="Ogg Roman" pitchFamily="2" charset="77"/>
              </a:rPr>
              <a:t>BENURA fusión.</a:t>
            </a:r>
          </a:p>
        </p:txBody>
      </p:sp>
      <p:pic>
        <p:nvPicPr>
          <p:cNvPr id="3074" name="Picture 2">
            <a:extLst>
              <a:ext uri="{FF2B5EF4-FFF2-40B4-BE49-F238E27FC236}">
                <a16:creationId xmlns:a16="http://schemas.microsoft.com/office/drawing/2014/main" xmlns="" id="{8C6554B5-07BF-AC3C-B66F-8E6030EE3B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4"/>
            <a:ext cx="8964488"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672C9A8F-5510-C2FB-F27E-13C3E8A9F2D0}"/>
              </a:ext>
            </a:extLst>
          </p:cNvPr>
          <p:cNvSpPr txBox="1"/>
          <p:nvPr/>
        </p:nvSpPr>
        <p:spPr>
          <a:xfrm>
            <a:off x="7295190" y="2173178"/>
            <a:ext cx="1669298" cy="923330"/>
          </a:xfrm>
          <a:prstGeom prst="rect">
            <a:avLst/>
          </a:prstGeom>
          <a:noFill/>
          <a:ln>
            <a:solidFill>
              <a:schemeClr val="accent5">
                <a:lumMod val="40000"/>
                <a:lumOff val="60000"/>
              </a:schemeClr>
            </a:solidFill>
          </a:ln>
        </p:spPr>
        <p:txBody>
          <a:bodyPr wrap="square" rtlCol="0">
            <a:spAutoFit/>
          </a:bodyPr>
          <a:lstStyle/>
          <a:p>
            <a:pPr algn="ctr"/>
            <a:r>
              <a:rPr lang="es-EC" b="1" dirty="0">
                <a:solidFill>
                  <a:schemeClr val="accent5">
                    <a:lumMod val="60000"/>
                    <a:lumOff val="40000"/>
                  </a:schemeClr>
                </a:solidFill>
                <a:latin typeface="OGG ROMAN" pitchFamily="2" charset="77"/>
                <a:ea typeface="OGG ROMAN" pitchFamily="2" charset="77"/>
                <a:cs typeface="OGG ROMAN" pitchFamily="2" charset="77"/>
              </a:rPr>
              <a:t>INTI RAYMI</a:t>
            </a:r>
          </a:p>
          <a:p>
            <a:pPr algn="ctr"/>
            <a:r>
              <a:rPr lang="es-EC" b="1" dirty="0">
                <a:solidFill>
                  <a:schemeClr val="accent5">
                    <a:lumMod val="60000"/>
                    <a:lumOff val="40000"/>
                  </a:schemeClr>
                </a:solidFill>
                <a:latin typeface="OGG ROMAN" pitchFamily="2" charset="77"/>
                <a:ea typeface="OGG ROMAN" pitchFamily="2" charset="77"/>
                <a:cs typeface="OGG ROMAN" pitchFamily="2" charset="77"/>
              </a:rPr>
              <a:t>Adulto Mayor</a:t>
            </a:r>
          </a:p>
          <a:p>
            <a:pPr algn="ctr"/>
            <a:r>
              <a:rPr lang="es-EC" b="1" dirty="0">
                <a:solidFill>
                  <a:schemeClr val="accent5">
                    <a:lumMod val="60000"/>
                    <a:lumOff val="40000"/>
                  </a:schemeClr>
                </a:solidFill>
                <a:latin typeface="OGG ROMAN" pitchFamily="2" charset="77"/>
                <a:ea typeface="OGG ROMAN" pitchFamily="2" charset="77"/>
                <a:cs typeface="OGG ROMAN" pitchFamily="2" charset="77"/>
              </a:rPr>
              <a:t>21 Junio</a:t>
            </a:r>
          </a:p>
        </p:txBody>
      </p:sp>
      <p:sp>
        <p:nvSpPr>
          <p:cNvPr id="5" name="CuadroTexto 4">
            <a:extLst>
              <a:ext uri="{FF2B5EF4-FFF2-40B4-BE49-F238E27FC236}">
                <a16:creationId xmlns:a16="http://schemas.microsoft.com/office/drawing/2014/main" xmlns="" id="{E6C984B5-1F46-0DD9-849A-58DBD3BA66BA}"/>
              </a:ext>
            </a:extLst>
          </p:cNvPr>
          <p:cNvSpPr txBox="1"/>
          <p:nvPr/>
        </p:nvSpPr>
        <p:spPr>
          <a:xfrm>
            <a:off x="6876256" y="4797152"/>
            <a:ext cx="1944216" cy="1200329"/>
          </a:xfrm>
          <a:prstGeom prst="rect">
            <a:avLst/>
          </a:prstGeom>
          <a:noFill/>
          <a:ln>
            <a:solidFill>
              <a:srgbClr val="00B050"/>
            </a:solidFill>
          </a:ln>
        </p:spPr>
        <p:txBody>
          <a:bodyPr wrap="square" rtlCol="0">
            <a:spAutoFit/>
          </a:bodyPr>
          <a:lstStyle/>
          <a:p>
            <a:pPr algn="ctr"/>
            <a:r>
              <a:rPr lang="es-EC" b="1" dirty="0">
                <a:solidFill>
                  <a:srgbClr val="00B050"/>
                </a:solidFill>
                <a:latin typeface="OGG ROMAN" pitchFamily="2" charset="77"/>
                <a:ea typeface="OGG ROMAN" pitchFamily="2" charset="77"/>
                <a:cs typeface="OGG ROMAN" pitchFamily="2" charset="77"/>
              </a:rPr>
              <a:t>PAUCAR RAYMI</a:t>
            </a:r>
          </a:p>
          <a:p>
            <a:pPr algn="ctr"/>
            <a:r>
              <a:rPr lang="es-EC" b="1" dirty="0">
                <a:solidFill>
                  <a:srgbClr val="00B050"/>
                </a:solidFill>
                <a:latin typeface="OGG ROMAN" pitchFamily="2" charset="77"/>
                <a:ea typeface="OGG ROMAN" pitchFamily="2" charset="77"/>
                <a:cs typeface="OGG ROMAN" pitchFamily="2" charset="77"/>
              </a:rPr>
              <a:t>Adolescencia</a:t>
            </a:r>
          </a:p>
          <a:p>
            <a:pPr algn="ctr"/>
            <a:r>
              <a:rPr lang="es-EC" b="1" dirty="0">
                <a:solidFill>
                  <a:srgbClr val="00B050"/>
                </a:solidFill>
                <a:latin typeface="OGG ROMAN" pitchFamily="2" charset="77"/>
                <a:ea typeface="OGG ROMAN" pitchFamily="2" charset="77"/>
                <a:cs typeface="OGG ROMAN" pitchFamily="2" charset="77"/>
              </a:rPr>
              <a:t>22 Marzo</a:t>
            </a:r>
          </a:p>
        </p:txBody>
      </p:sp>
      <p:sp>
        <p:nvSpPr>
          <p:cNvPr id="6" name="CuadroTexto 5">
            <a:extLst>
              <a:ext uri="{FF2B5EF4-FFF2-40B4-BE49-F238E27FC236}">
                <a16:creationId xmlns:a16="http://schemas.microsoft.com/office/drawing/2014/main" xmlns="" id="{5E8602F0-5D11-70FF-BA97-12E8A6ABD190}"/>
              </a:ext>
            </a:extLst>
          </p:cNvPr>
          <p:cNvSpPr txBox="1"/>
          <p:nvPr/>
        </p:nvSpPr>
        <p:spPr>
          <a:xfrm>
            <a:off x="539552" y="1988840"/>
            <a:ext cx="2376264" cy="923330"/>
          </a:xfrm>
          <a:prstGeom prst="rect">
            <a:avLst/>
          </a:prstGeom>
          <a:noFill/>
          <a:ln>
            <a:solidFill>
              <a:srgbClr val="FFC000"/>
            </a:solidFill>
          </a:ln>
        </p:spPr>
        <p:txBody>
          <a:bodyPr wrap="square" rtlCol="0">
            <a:spAutoFit/>
          </a:bodyPr>
          <a:lstStyle/>
          <a:p>
            <a:pPr algn="ctr"/>
            <a:r>
              <a:rPr lang="es-EC" b="1" dirty="0">
                <a:solidFill>
                  <a:srgbClr val="FFC000"/>
                </a:solidFill>
                <a:latin typeface="OGG ROMAN" pitchFamily="2" charset="77"/>
                <a:ea typeface="OGG ROMAN" pitchFamily="2" charset="77"/>
                <a:cs typeface="OGG ROMAN" pitchFamily="2" charset="77"/>
              </a:rPr>
              <a:t>KUYAY RAYMI</a:t>
            </a:r>
          </a:p>
          <a:p>
            <a:pPr algn="ctr"/>
            <a:r>
              <a:rPr lang="es-EC" b="1" dirty="0">
                <a:solidFill>
                  <a:srgbClr val="FFC000"/>
                </a:solidFill>
                <a:latin typeface="OGG ROMAN" pitchFamily="2" charset="77"/>
                <a:ea typeface="OGG ROMAN" pitchFamily="2" charset="77"/>
                <a:cs typeface="OGG ROMAN" pitchFamily="2" charset="77"/>
              </a:rPr>
              <a:t>Embarazo</a:t>
            </a:r>
          </a:p>
          <a:p>
            <a:pPr algn="ctr"/>
            <a:r>
              <a:rPr lang="es-EC" b="1" dirty="0">
                <a:solidFill>
                  <a:srgbClr val="FFC000"/>
                </a:solidFill>
                <a:latin typeface="OGG ROMAN" pitchFamily="2" charset="77"/>
                <a:ea typeface="OGG ROMAN" pitchFamily="2" charset="77"/>
                <a:cs typeface="OGG ROMAN" pitchFamily="2" charset="77"/>
              </a:rPr>
              <a:t>22 Septiembre</a:t>
            </a:r>
          </a:p>
        </p:txBody>
      </p:sp>
      <p:sp>
        <p:nvSpPr>
          <p:cNvPr id="7" name="CuadroTexto 6">
            <a:extLst>
              <a:ext uri="{FF2B5EF4-FFF2-40B4-BE49-F238E27FC236}">
                <a16:creationId xmlns:a16="http://schemas.microsoft.com/office/drawing/2014/main" xmlns="" id="{7FB5C1F0-7AA9-35F8-E353-13ECB458C6D7}"/>
              </a:ext>
            </a:extLst>
          </p:cNvPr>
          <p:cNvSpPr txBox="1"/>
          <p:nvPr/>
        </p:nvSpPr>
        <p:spPr>
          <a:xfrm>
            <a:off x="1943708" y="5720482"/>
            <a:ext cx="1944216" cy="923330"/>
          </a:xfrm>
          <a:prstGeom prst="rect">
            <a:avLst/>
          </a:prstGeom>
          <a:noFill/>
          <a:ln>
            <a:solidFill>
              <a:srgbClr val="FF0000"/>
            </a:solidFill>
          </a:ln>
        </p:spPr>
        <p:txBody>
          <a:bodyPr wrap="square" rtlCol="0">
            <a:spAutoFit/>
          </a:bodyPr>
          <a:lstStyle/>
          <a:p>
            <a:pPr algn="ctr"/>
            <a:r>
              <a:rPr lang="es-EC" b="1" dirty="0">
                <a:solidFill>
                  <a:srgbClr val="FF0000"/>
                </a:solidFill>
                <a:latin typeface="OGG ROMAN" pitchFamily="2" charset="77"/>
                <a:ea typeface="OGG ROMAN" pitchFamily="2" charset="77"/>
                <a:cs typeface="OGG ROMAN" pitchFamily="2" charset="77"/>
              </a:rPr>
              <a:t>KAPAC RAYMI</a:t>
            </a:r>
          </a:p>
          <a:p>
            <a:pPr algn="ctr"/>
            <a:r>
              <a:rPr lang="es-EC" b="1" dirty="0">
                <a:solidFill>
                  <a:srgbClr val="FF0000"/>
                </a:solidFill>
                <a:latin typeface="OGG ROMAN" pitchFamily="2" charset="77"/>
                <a:ea typeface="OGG ROMAN" pitchFamily="2" charset="77"/>
                <a:cs typeface="OGG ROMAN" pitchFamily="2" charset="77"/>
              </a:rPr>
              <a:t>Recién Nacido</a:t>
            </a:r>
          </a:p>
          <a:p>
            <a:pPr algn="ctr"/>
            <a:r>
              <a:rPr lang="es-EC" b="1" dirty="0">
                <a:solidFill>
                  <a:srgbClr val="FF0000"/>
                </a:solidFill>
                <a:latin typeface="OGG ROMAN" pitchFamily="2" charset="77"/>
                <a:ea typeface="OGG ROMAN" pitchFamily="2" charset="77"/>
                <a:cs typeface="OGG ROMAN" pitchFamily="2" charset="77"/>
              </a:rPr>
              <a:t>21 Diciembre</a:t>
            </a:r>
          </a:p>
        </p:txBody>
      </p:sp>
    </p:spTree>
    <p:extLst>
      <p:ext uri="{BB962C8B-B14F-4D97-AF65-F5344CB8AC3E}">
        <p14:creationId xmlns:p14="http://schemas.microsoft.com/office/powerpoint/2010/main" val="1037614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886CA5-CB59-79BE-243B-0A5D6D6C7BE2}"/>
              </a:ext>
            </a:extLst>
          </p:cNvPr>
          <p:cNvSpPr>
            <a:spLocks noGrp="1"/>
          </p:cNvSpPr>
          <p:nvPr>
            <p:ph type="title"/>
          </p:nvPr>
        </p:nvSpPr>
        <p:spPr/>
        <p:txBody>
          <a:bodyPr/>
          <a:lstStyle/>
          <a:p>
            <a:r>
              <a:rPr lang="es-EC" dirty="0"/>
              <a:t>COSMOVISIÓN </a:t>
            </a:r>
            <a:br>
              <a:rPr lang="es-EC" dirty="0"/>
            </a:br>
            <a:r>
              <a:rPr lang="es-EC" dirty="0"/>
              <a:t>OCCIDENTAL</a:t>
            </a:r>
          </a:p>
        </p:txBody>
      </p:sp>
      <p:pic>
        <p:nvPicPr>
          <p:cNvPr id="5" name="Marcador de contenido 4">
            <a:extLst>
              <a:ext uri="{FF2B5EF4-FFF2-40B4-BE49-F238E27FC236}">
                <a16:creationId xmlns:a16="http://schemas.microsoft.com/office/drawing/2014/main" xmlns="" id="{9BCD0C1C-E33D-54F4-4F7C-3AB7C7F073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52120" y="116632"/>
            <a:ext cx="3491880" cy="6741368"/>
          </a:xfrm>
        </p:spPr>
      </p:pic>
      <p:sp>
        <p:nvSpPr>
          <p:cNvPr id="6" name="Título 1">
            <a:extLst>
              <a:ext uri="{FF2B5EF4-FFF2-40B4-BE49-F238E27FC236}">
                <a16:creationId xmlns:a16="http://schemas.microsoft.com/office/drawing/2014/main" xmlns="" id="{1B762169-3A9E-5818-A86E-CC012105D859}"/>
              </a:ext>
            </a:extLst>
          </p:cNvPr>
          <p:cNvSpPr txBox="1">
            <a:spLocks/>
          </p:cNvSpPr>
          <p:nvPr/>
        </p:nvSpPr>
        <p:spPr>
          <a:xfrm>
            <a:off x="323528" y="2801516"/>
            <a:ext cx="768096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endParaRPr lang="es-EC" dirty="0"/>
          </a:p>
        </p:txBody>
      </p:sp>
      <p:sp>
        <p:nvSpPr>
          <p:cNvPr id="3" name="Triángulo isósceles 2">
            <a:extLst>
              <a:ext uri="{FF2B5EF4-FFF2-40B4-BE49-F238E27FC236}">
                <a16:creationId xmlns:a16="http://schemas.microsoft.com/office/drawing/2014/main" xmlns="" id="{F56E0A5B-09AD-0FBB-42D2-FC44346CC105}"/>
              </a:ext>
            </a:extLst>
          </p:cNvPr>
          <p:cNvSpPr/>
          <p:nvPr/>
        </p:nvSpPr>
        <p:spPr>
          <a:xfrm>
            <a:off x="1259632" y="2611558"/>
            <a:ext cx="2664296" cy="30496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a:extLst>
              <a:ext uri="{FF2B5EF4-FFF2-40B4-BE49-F238E27FC236}">
                <a16:creationId xmlns:a16="http://schemas.microsoft.com/office/drawing/2014/main" xmlns="" id="{FFEEF554-D957-9D73-8FBC-753E6F758BAC}"/>
              </a:ext>
            </a:extLst>
          </p:cNvPr>
          <p:cNvSpPr txBox="1"/>
          <p:nvPr/>
        </p:nvSpPr>
        <p:spPr>
          <a:xfrm>
            <a:off x="1926373" y="2147247"/>
            <a:ext cx="1330814" cy="369332"/>
          </a:xfrm>
          <a:prstGeom prst="rect">
            <a:avLst/>
          </a:prstGeom>
          <a:noFill/>
        </p:spPr>
        <p:txBody>
          <a:bodyPr wrap="none" rtlCol="0">
            <a:spAutoFit/>
          </a:bodyPr>
          <a:lstStyle/>
          <a:p>
            <a:r>
              <a:rPr lang="es-ES" dirty="0"/>
              <a:t>SUBJETIVO</a:t>
            </a:r>
            <a:endParaRPr lang="es-EC" dirty="0"/>
          </a:p>
        </p:txBody>
      </p:sp>
      <p:sp>
        <p:nvSpPr>
          <p:cNvPr id="7" name="CuadroTexto 6">
            <a:extLst>
              <a:ext uri="{FF2B5EF4-FFF2-40B4-BE49-F238E27FC236}">
                <a16:creationId xmlns:a16="http://schemas.microsoft.com/office/drawing/2014/main" xmlns="" id="{C4050CC4-6A73-FAF1-DDA9-9F1E0413439C}"/>
              </a:ext>
            </a:extLst>
          </p:cNvPr>
          <p:cNvSpPr txBox="1"/>
          <p:nvPr/>
        </p:nvSpPr>
        <p:spPr>
          <a:xfrm>
            <a:off x="323528" y="5690985"/>
            <a:ext cx="1265090" cy="369332"/>
          </a:xfrm>
          <a:prstGeom prst="rect">
            <a:avLst/>
          </a:prstGeom>
          <a:noFill/>
        </p:spPr>
        <p:txBody>
          <a:bodyPr wrap="none" rtlCol="0">
            <a:spAutoFit/>
          </a:bodyPr>
          <a:lstStyle/>
          <a:p>
            <a:r>
              <a:rPr lang="es-ES" dirty="0"/>
              <a:t>OBJETIVO</a:t>
            </a:r>
            <a:endParaRPr lang="es-EC" dirty="0"/>
          </a:p>
        </p:txBody>
      </p:sp>
      <p:sp>
        <p:nvSpPr>
          <p:cNvPr id="8" name="CuadroTexto 7">
            <a:extLst>
              <a:ext uri="{FF2B5EF4-FFF2-40B4-BE49-F238E27FC236}">
                <a16:creationId xmlns:a16="http://schemas.microsoft.com/office/drawing/2014/main" xmlns="" id="{67EFD5E6-99D3-246C-2470-F7F536CEE81F}"/>
              </a:ext>
            </a:extLst>
          </p:cNvPr>
          <p:cNvSpPr txBox="1"/>
          <p:nvPr/>
        </p:nvSpPr>
        <p:spPr>
          <a:xfrm>
            <a:off x="3482546" y="5714597"/>
            <a:ext cx="1449494" cy="369332"/>
          </a:xfrm>
          <a:prstGeom prst="rect">
            <a:avLst/>
          </a:prstGeom>
          <a:noFill/>
        </p:spPr>
        <p:txBody>
          <a:bodyPr wrap="square" rtlCol="0">
            <a:spAutoFit/>
          </a:bodyPr>
          <a:lstStyle/>
          <a:p>
            <a:r>
              <a:rPr lang="es-ES" dirty="0"/>
              <a:t>ABSOLUTO</a:t>
            </a:r>
            <a:endParaRPr lang="es-EC" dirty="0"/>
          </a:p>
        </p:txBody>
      </p:sp>
    </p:spTree>
    <p:extLst>
      <p:ext uri="{BB962C8B-B14F-4D97-AF65-F5344CB8AC3E}">
        <p14:creationId xmlns:p14="http://schemas.microsoft.com/office/powerpoint/2010/main" val="2081254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normAutofit/>
          </a:bodyPr>
          <a:lstStyle/>
          <a:p>
            <a:r>
              <a:rPr lang="es-ES" sz="3200" b="1" dirty="0"/>
              <a:t>PRINCIPIO SINTÉTICO Y PRIORITARIO</a:t>
            </a:r>
            <a:endParaRPr lang="es-ES" sz="3200" dirty="0"/>
          </a:p>
        </p:txBody>
      </p:sp>
      <p:sp>
        <p:nvSpPr>
          <p:cNvPr id="3" name="2 Marcador de contenido"/>
          <p:cNvSpPr>
            <a:spLocks noGrp="1"/>
          </p:cNvSpPr>
          <p:nvPr>
            <p:ph idx="1"/>
          </p:nvPr>
        </p:nvSpPr>
        <p:spPr>
          <a:xfrm>
            <a:off x="179512" y="620688"/>
            <a:ext cx="8784976" cy="6048672"/>
          </a:xfrm>
        </p:spPr>
        <p:txBody>
          <a:bodyPr>
            <a:normAutofit/>
          </a:bodyPr>
          <a:lstStyle/>
          <a:p>
            <a:endParaRPr lang="es-ES" sz="900" dirty="0"/>
          </a:p>
          <a:p>
            <a:pPr marL="0" indent="0" algn="just">
              <a:buNone/>
            </a:pPr>
            <a:r>
              <a:rPr lang="es-ES" dirty="0"/>
              <a:t>La visión de la vida de la </a:t>
            </a:r>
            <a:r>
              <a:rPr lang="es-ES" b="1" dirty="0">
                <a:solidFill>
                  <a:schemeClr val="accent4">
                    <a:lumMod val="75000"/>
                  </a:schemeClr>
                </a:solidFill>
                <a:effectLst>
                  <a:outerShdw blurRad="38100" dist="38100" dir="2700000" algn="tl">
                    <a:srgbClr val="000000">
                      <a:alpha val="43137"/>
                    </a:srgbClr>
                  </a:outerShdw>
                </a:effectLst>
              </a:rPr>
              <a:t>cultura indígena </a:t>
            </a:r>
            <a:r>
              <a:rPr lang="es-ES" dirty="0"/>
              <a:t>es </a:t>
            </a:r>
            <a:r>
              <a:rPr lang="es-ES" b="1" dirty="0">
                <a:solidFill>
                  <a:srgbClr val="C00000"/>
                </a:solidFill>
                <a:effectLst>
                  <a:outerShdw blurRad="38100" dist="38100" dir="2700000" algn="tl">
                    <a:srgbClr val="000000">
                      <a:alpha val="43137"/>
                    </a:srgbClr>
                  </a:outerShdw>
                </a:effectLst>
              </a:rPr>
              <a:t>sintética y no analítica.</a:t>
            </a:r>
            <a:r>
              <a:rPr lang="es-ES" dirty="0"/>
              <a:t> El hombre es una unidad (multidimensional) pero hay una jerarquía:</a:t>
            </a:r>
          </a:p>
          <a:p>
            <a:pPr algn="just">
              <a:buNone/>
            </a:pPr>
            <a:endParaRPr lang="es-ES" sz="1000" dirty="0"/>
          </a:p>
          <a:p>
            <a:pPr marL="0" indent="0" algn="just"/>
            <a:r>
              <a:rPr lang="es-ES" dirty="0"/>
              <a:t>  La mayoría de los problemas son causados por problemas espirituales propios (no respetar leyes o principios morales, culturales) o por otros espíritus. Se manifiestan en problemas materiales, pérdidas de objetos, cosechas, económicos, emocionales y dolencias (enfermedades). </a:t>
            </a:r>
          </a:p>
          <a:p>
            <a:pPr marL="0" indent="0" algn="just"/>
            <a:endParaRPr lang="es-ES" sz="1000" dirty="0"/>
          </a:p>
          <a:p>
            <a:pPr marL="0" indent="0" algn="just"/>
            <a:r>
              <a:rPr lang="es-ES" dirty="0"/>
              <a:t> Le siguen las enfermedades causadas por elementos energéticos y finalmente las físicas que se manifiestan a través de síntomas.</a:t>
            </a:r>
          </a:p>
          <a:p>
            <a:pPr marL="0" indent="0" algn="just"/>
            <a:endParaRPr lang="es-ES" sz="1000" dirty="0"/>
          </a:p>
          <a:p>
            <a:pPr marL="0" indent="0" algn="just"/>
            <a:r>
              <a:rPr lang="es-ES" dirty="0"/>
              <a:t>  La persona tiene un desequilibrio y se encuentra débil (su Sinchi) y tiene que ser recuperado (con medios energéticos) y después tratado con medicina natural. La curación es un proceso integral de recuperación del equilibrio.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200A0C-DDE5-8AC0-83AE-D493F86FBC4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xmlns="" id="{05D3FD03-4939-DBCB-2776-97ABAFFA48CF}"/>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4009383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648072"/>
          </a:xfrm>
        </p:spPr>
        <p:txBody>
          <a:bodyPr>
            <a:normAutofit fontScale="90000"/>
          </a:bodyPr>
          <a:lstStyle/>
          <a:p>
            <a:r>
              <a:rPr lang="es-ES_tradnl" sz="2800" b="1" dirty="0"/>
              <a:t>DIFERENCIAS CONCEPTUALES ENTRE LAS DOS MEDICINAS</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32180986"/>
              </p:ext>
            </p:extLst>
          </p:nvPr>
        </p:nvGraphicFramePr>
        <p:xfrm>
          <a:off x="251520" y="864447"/>
          <a:ext cx="8661648" cy="7709764"/>
        </p:xfrm>
        <a:graphic>
          <a:graphicData uri="http://schemas.openxmlformats.org/drawingml/2006/table">
            <a:tbl>
              <a:tblPr firstRow="1" bandRow="1">
                <a:tableStyleId>{BC89EF96-8CEA-46FF-86C4-4CE0E7609802}</a:tableStyleId>
              </a:tblPr>
              <a:tblGrid>
                <a:gridCol w="2208750">
                  <a:extLst>
                    <a:ext uri="{9D8B030D-6E8A-4147-A177-3AD203B41FA5}">
                      <a16:colId xmlns:a16="http://schemas.microsoft.com/office/drawing/2014/main" xmlns="" val="20000"/>
                    </a:ext>
                  </a:extLst>
                </a:gridCol>
                <a:gridCol w="3565682">
                  <a:extLst>
                    <a:ext uri="{9D8B030D-6E8A-4147-A177-3AD203B41FA5}">
                      <a16:colId xmlns:a16="http://schemas.microsoft.com/office/drawing/2014/main" xmlns="" val="20001"/>
                    </a:ext>
                  </a:extLst>
                </a:gridCol>
                <a:gridCol w="2887216">
                  <a:extLst>
                    <a:ext uri="{9D8B030D-6E8A-4147-A177-3AD203B41FA5}">
                      <a16:colId xmlns:a16="http://schemas.microsoft.com/office/drawing/2014/main" xmlns="" val="20002"/>
                    </a:ext>
                  </a:extLst>
                </a:gridCol>
              </a:tblGrid>
              <a:tr h="632906">
                <a:tc>
                  <a:txBody>
                    <a:bodyPr/>
                    <a:lstStyle/>
                    <a:p>
                      <a:pPr algn="ctr"/>
                      <a:r>
                        <a:rPr lang="es-ES_tradnl" sz="2800" dirty="0"/>
                        <a:t>Proceso</a:t>
                      </a:r>
                      <a:endParaRPr lang="es-ES" sz="2800" dirty="0"/>
                    </a:p>
                  </a:txBody>
                  <a:tcPr/>
                </a:tc>
                <a:tc>
                  <a:txBody>
                    <a:bodyPr/>
                    <a:lstStyle/>
                    <a:p>
                      <a:pPr algn="ctr"/>
                      <a:r>
                        <a:rPr lang="es-ES_tradnl" sz="2800" dirty="0"/>
                        <a:t>Medicina  Tradicional</a:t>
                      </a:r>
                      <a:endParaRPr lang="es-ES" sz="2800" dirty="0"/>
                    </a:p>
                  </a:txBody>
                  <a:tcPr/>
                </a:tc>
                <a:tc>
                  <a:txBody>
                    <a:bodyPr/>
                    <a:lstStyle/>
                    <a:p>
                      <a:pPr algn="ctr"/>
                      <a:r>
                        <a:rPr lang="es-ES_tradnl" sz="2800" dirty="0"/>
                        <a:t>M. Convencional</a:t>
                      </a:r>
                      <a:endParaRPr lang="es-ES" sz="2800" dirty="0"/>
                    </a:p>
                  </a:txBody>
                  <a:tcPr/>
                </a:tc>
                <a:extLst>
                  <a:ext uri="{0D108BD9-81ED-4DB2-BD59-A6C34878D82A}">
                    <a16:rowId xmlns:a16="http://schemas.microsoft.com/office/drawing/2014/main" xmlns="" val="10000"/>
                  </a:ext>
                </a:extLst>
              </a:tr>
              <a:tr h="528658">
                <a:tc>
                  <a:txBody>
                    <a:bodyPr/>
                    <a:lstStyle/>
                    <a:p>
                      <a:pPr algn="ctr"/>
                      <a:r>
                        <a:rPr lang="es-ES" sz="2800" b="1" kern="1200" dirty="0">
                          <a:solidFill>
                            <a:schemeClr val="dk1"/>
                          </a:solidFill>
                          <a:latin typeface="+mn-lt"/>
                          <a:ea typeface="+mn-ea"/>
                          <a:cs typeface="+mn-cs"/>
                        </a:rPr>
                        <a:t>Prevención</a:t>
                      </a:r>
                      <a:r>
                        <a:rPr lang="es-ES" sz="2800" kern="1200" dirty="0">
                          <a:solidFill>
                            <a:schemeClr val="dk1"/>
                          </a:solidFill>
                          <a:latin typeface="+mn-lt"/>
                          <a:ea typeface="+mn-ea"/>
                          <a:cs typeface="+mn-cs"/>
                        </a:rPr>
                        <a:t>  </a:t>
                      </a:r>
                      <a:endParaRPr lang="es-ES" sz="2800" dirty="0"/>
                    </a:p>
                  </a:txBody>
                  <a:tcPr/>
                </a:tc>
                <a:tc>
                  <a:txBody>
                    <a:bodyPr/>
                    <a:lstStyle/>
                    <a:p>
                      <a:pPr algn="just"/>
                      <a:r>
                        <a:rPr lang="es-ES" sz="2800" kern="1200" dirty="0">
                          <a:solidFill>
                            <a:schemeClr val="dk1"/>
                          </a:solidFill>
                          <a:latin typeface="+mn-lt"/>
                          <a:ea typeface="+mn-ea"/>
                          <a:cs typeface="+mn-cs"/>
                        </a:rPr>
                        <a:t>Culto a las divinidades </a:t>
                      </a:r>
                      <a:endParaRPr lang="es-ES" sz="2800" dirty="0"/>
                    </a:p>
                  </a:txBody>
                  <a:tcPr/>
                </a:tc>
                <a:tc>
                  <a:txBody>
                    <a:bodyPr/>
                    <a:lstStyle/>
                    <a:p>
                      <a:pPr algn="just"/>
                      <a:r>
                        <a:rPr lang="es-ES" sz="2800" kern="1200" dirty="0">
                          <a:solidFill>
                            <a:schemeClr val="dk1"/>
                          </a:solidFill>
                          <a:latin typeface="+mn-lt"/>
                          <a:ea typeface="+mn-ea"/>
                          <a:cs typeface="+mn-cs"/>
                        </a:rPr>
                        <a:t> Vacunas</a:t>
                      </a:r>
                      <a:endParaRPr lang="es-ES" sz="2800" dirty="0"/>
                    </a:p>
                  </a:txBody>
                  <a:tcPr/>
                </a:tc>
                <a:extLst>
                  <a:ext uri="{0D108BD9-81ED-4DB2-BD59-A6C34878D82A}">
                    <a16:rowId xmlns:a16="http://schemas.microsoft.com/office/drawing/2014/main" xmlns="" val="10001"/>
                  </a:ext>
                </a:extLst>
              </a:tr>
              <a:tr h="964024">
                <a:tc>
                  <a:txBody>
                    <a:bodyPr/>
                    <a:lstStyle/>
                    <a:p>
                      <a:pPr algn="just"/>
                      <a:endParaRPr lang="es-ES" sz="2800" dirty="0"/>
                    </a:p>
                  </a:txBody>
                  <a:tcPr/>
                </a:tc>
                <a:tc>
                  <a:txBody>
                    <a:bodyPr/>
                    <a:lstStyle/>
                    <a:p>
                      <a:pPr algn="just"/>
                      <a:r>
                        <a:rPr lang="es-ES" sz="2800" kern="1200" dirty="0">
                          <a:solidFill>
                            <a:schemeClr val="dk1"/>
                          </a:solidFill>
                          <a:latin typeface="+mn-lt"/>
                          <a:ea typeface="+mn-ea"/>
                          <a:cs typeface="+mn-cs"/>
                        </a:rPr>
                        <a:t>Observación de la normas </a:t>
                      </a:r>
                      <a:endParaRPr lang="es-ES" sz="2800" dirty="0"/>
                    </a:p>
                  </a:txBody>
                  <a:tcPr/>
                </a:tc>
                <a:tc>
                  <a:txBody>
                    <a:bodyPr/>
                    <a:lstStyle/>
                    <a:p>
                      <a:pPr algn="just"/>
                      <a:r>
                        <a:rPr lang="es-ES" sz="2800" kern="1200" dirty="0">
                          <a:solidFill>
                            <a:schemeClr val="dk1"/>
                          </a:solidFill>
                          <a:latin typeface="+mn-lt"/>
                          <a:ea typeface="+mn-ea"/>
                          <a:cs typeface="+mn-cs"/>
                        </a:rPr>
                        <a:t>Profilaxis</a:t>
                      </a:r>
                      <a:endParaRPr lang="es-ES" sz="2800" dirty="0"/>
                    </a:p>
                  </a:txBody>
                  <a:tcPr/>
                </a:tc>
                <a:extLst>
                  <a:ext uri="{0D108BD9-81ED-4DB2-BD59-A6C34878D82A}">
                    <a16:rowId xmlns:a16="http://schemas.microsoft.com/office/drawing/2014/main" xmlns="" val="10002"/>
                  </a:ext>
                </a:extLst>
              </a:tr>
              <a:tr h="528658">
                <a:tc>
                  <a:txBody>
                    <a:bodyPr/>
                    <a:lstStyle/>
                    <a:p>
                      <a:pPr algn="just"/>
                      <a:endParaRPr lang="es-ES" sz="2800" dirty="0"/>
                    </a:p>
                  </a:txBody>
                  <a:tcPr/>
                </a:tc>
                <a:tc>
                  <a:txBody>
                    <a:bodyPr/>
                    <a:lstStyle/>
                    <a:p>
                      <a:pPr algn="just"/>
                      <a:r>
                        <a:rPr lang="es-ES" sz="2800" kern="1200" dirty="0">
                          <a:solidFill>
                            <a:schemeClr val="dk1"/>
                          </a:solidFill>
                          <a:latin typeface="+mn-lt"/>
                          <a:ea typeface="+mn-ea"/>
                          <a:cs typeface="+mn-cs"/>
                        </a:rPr>
                        <a:t>Ofrendas                         </a:t>
                      </a:r>
                      <a:endParaRPr lang="es-ES" sz="2800" dirty="0"/>
                    </a:p>
                  </a:txBody>
                  <a:tcPr/>
                </a:tc>
                <a:tc>
                  <a:txBody>
                    <a:bodyPr/>
                    <a:lstStyle/>
                    <a:p>
                      <a:pPr algn="just"/>
                      <a:r>
                        <a:rPr lang="es-ES" sz="2800" kern="1200" dirty="0">
                          <a:solidFill>
                            <a:schemeClr val="dk1"/>
                          </a:solidFill>
                          <a:latin typeface="+mn-lt"/>
                          <a:ea typeface="+mn-ea"/>
                          <a:cs typeface="+mn-cs"/>
                        </a:rPr>
                        <a:t>Nutrición</a:t>
                      </a:r>
                      <a:endParaRPr lang="es-ES" sz="2800" dirty="0"/>
                    </a:p>
                  </a:txBody>
                  <a:tcPr/>
                </a:tc>
                <a:extLst>
                  <a:ext uri="{0D108BD9-81ED-4DB2-BD59-A6C34878D82A}">
                    <a16:rowId xmlns:a16="http://schemas.microsoft.com/office/drawing/2014/main" xmlns="" val="10003"/>
                  </a:ext>
                </a:extLst>
              </a:tr>
              <a:tr h="528658">
                <a:tc>
                  <a:txBody>
                    <a:bodyPr/>
                    <a:lstStyle/>
                    <a:p>
                      <a:pPr algn="just"/>
                      <a:endParaRPr lang="es-ES" sz="2800" dirty="0"/>
                    </a:p>
                  </a:txBody>
                  <a:tcPr/>
                </a:tc>
                <a:tc>
                  <a:txBody>
                    <a:bodyPr/>
                    <a:lstStyle/>
                    <a:p>
                      <a:pPr algn="just"/>
                      <a:r>
                        <a:rPr lang="es-ES" sz="2800" kern="1200" dirty="0">
                          <a:solidFill>
                            <a:schemeClr val="dk1"/>
                          </a:solidFill>
                          <a:latin typeface="+mn-lt"/>
                          <a:ea typeface="+mn-ea"/>
                          <a:cs typeface="+mn-cs"/>
                        </a:rPr>
                        <a:t>Contras (wisqa)</a:t>
                      </a:r>
                      <a:endParaRPr lang="es-ES" sz="2800" dirty="0"/>
                    </a:p>
                  </a:txBody>
                  <a:tcPr/>
                </a:tc>
                <a:tc>
                  <a:txBody>
                    <a:bodyPr/>
                    <a:lstStyle/>
                    <a:p>
                      <a:pPr algn="just"/>
                      <a:r>
                        <a:rPr lang="es-ES" sz="2800" dirty="0"/>
                        <a:t>Ejercicio</a:t>
                      </a:r>
                    </a:p>
                  </a:txBody>
                  <a:tcPr/>
                </a:tc>
                <a:extLst>
                  <a:ext uri="{0D108BD9-81ED-4DB2-BD59-A6C34878D82A}">
                    <a16:rowId xmlns:a16="http://schemas.microsoft.com/office/drawing/2014/main" xmlns="" val="10004"/>
                  </a:ext>
                </a:extLst>
              </a:tr>
              <a:tr h="528658">
                <a:tc>
                  <a:txBody>
                    <a:bodyPr/>
                    <a:lstStyle/>
                    <a:p>
                      <a:pPr algn="just"/>
                      <a:endParaRPr lang="es-ES" sz="2800" dirty="0"/>
                    </a:p>
                  </a:txBody>
                  <a:tcPr/>
                </a:tc>
                <a:tc>
                  <a:txBody>
                    <a:bodyPr/>
                    <a:lstStyle/>
                    <a:p>
                      <a:pPr algn="just"/>
                      <a:r>
                        <a:rPr lang="es-ES" sz="2800" kern="1200" dirty="0">
                          <a:solidFill>
                            <a:schemeClr val="dk1"/>
                          </a:solidFill>
                          <a:latin typeface="+mn-lt"/>
                          <a:ea typeface="+mn-ea"/>
                          <a:cs typeface="+mn-cs"/>
                        </a:rPr>
                        <a:t>Amuletos y talismanes</a:t>
                      </a:r>
                      <a:endParaRPr lang="es-ES" sz="2800" dirty="0"/>
                    </a:p>
                  </a:txBody>
                  <a:tcPr/>
                </a:tc>
                <a:tc>
                  <a:txBody>
                    <a:bodyPr/>
                    <a:lstStyle/>
                    <a:p>
                      <a:pPr algn="just"/>
                      <a:endParaRPr lang="es-ES" sz="2800" dirty="0"/>
                    </a:p>
                  </a:txBody>
                  <a:tcPr/>
                </a:tc>
                <a:extLst>
                  <a:ext uri="{0D108BD9-81ED-4DB2-BD59-A6C34878D82A}">
                    <a16:rowId xmlns:a16="http://schemas.microsoft.com/office/drawing/2014/main" xmlns="" val="10005"/>
                  </a:ext>
                </a:extLst>
              </a:tr>
              <a:tr h="528658">
                <a:tc>
                  <a:txBody>
                    <a:bodyPr/>
                    <a:lstStyle/>
                    <a:p>
                      <a:pPr algn="ctr"/>
                      <a:r>
                        <a:rPr lang="es-ES" sz="2800" b="1" kern="1200">
                          <a:solidFill>
                            <a:schemeClr val="dk1"/>
                          </a:solidFill>
                          <a:latin typeface="+mn-lt"/>
                          <a:ea typeface="+mn-ea"/>
                          <a:cs typeface="+mn-cs"/>
                        </a:rPr>
                        <a:t>Etiología</a:t>
                      </a:r>
                      <a:endParaRPr lang="es-ES" sz="2800" dirty="0"/>
                    </a:p>
                  </a:txBody>
                  <a:tcPr/>
                </a:tc>
                <a:tc>
                  <a:txBody>
                    <a:bodyPr/>
                    <a:lstStyle/>
                    <a:p>
                      <a:pPr algn="just"/>
                      <a:r>
                        <a:rPr lang="es-ES" sz="2800" kern="1200" dirty="0">
                          <a:solidFill>
                            <a:schemeClr val="dk1"/>
                          </a:solidFill>
                          <a:latin typeface="+mn-lt"/>
                          <a:ea typeface="+mn-ea"/>
                          <a:cs typeface="+mn-cs"/>
                        </a:rPr>
                        <a:t>Pecado – enfermedad</a:t>
                      </a:r>
                      <a:endParaRPr lang="es-ES" sz="2800" dirty="0"/>
                    </a:p>
                  </a:txBody>
                  <a:tcPr/>
                </a:tc>
                <a:tc>
                  <a:txBody>
                    <a:bodyPr/>
                    <a:lstStyle/>
                    <a:p>
                      <a:pPr algn="just"/>
                      <a:r>
                        <a:rPr lang="es-ES" sz="2800" kern="1200" dirty="0">
                          <a:solidFill>
                            <a:schemeClr val="dk1"/>
                          </a:solidFill>
                          <a:latin typeface="+mn-lt"/>
                          <a:ea typeface="+mn-ea"/>
                          <a:cs typeface="+mn-cs"/>
                        </a:rPr>
                        <a:t>A. patógenos</a:t>
                      </a:r>
                      <a:endParaRPr lang="es-ES" sz="2800" dirty="0"/>
                    </a:p>
                  </a:txBody>
                  <a:tcPr/>
                </a:tc>
                <a:extLst>
                  <a:ext uri="{0D108BD9-81ED-4DB2-BD59-A6C34878D82A}">
                    <a16:rowId xmlns:a16="http://schemas.microsoft.com/office/drawing/2014/main" xmlns="" val="10006"/>
                  </a:ext>
                </a:extLst>
              </a:tr>
              <a:tr h="528658">
                <a:tc>
                  <a:txBody>
                    <a:bodyPr/>
                    <a:lstStyle/>
                    <a:p>
                      <a:pPr algn="just"/>
                      <a:endParaRPr lang="es-ES" sz="2800" dirty="0"/>
                    </a:p>
                  </a:txBody>
                  <a:tcPr/>
                </a:tc>
                <a:tc>
                  <a:txBody>
                    <a:bodyPr/>
                    <a:lstStyle/>
                    <a:p>
                      <a:pPr algn="just"/>
                      <a:r>
                        <a:rPr lang="es-ES" sz="2800" kern="1200" dirty="0">
                          <a:solidFill>
                            <a:schemeClr val="dk1"/>
                          </a:solidFill>
                          <a:latin typeface="+mn-lt"/>
                          <a:ea typeface="+mn-ea"/>
                          <a:cs typeface="+mn-cs"/>
                        </a:rPr>
                        <a:t>Agentes naturales  </a:t>
                      </a:r>
                      <a:endParaRPr lang="es-ES" sz="2800" dirty="0"/>
                    </a:p>
                  </a:txBody>
                  <a:tcPr/>
                </a:tc>
                <a:tc>
                  <a:txBody>
                    <a:bodyPr/>
                    <a:lstStyle/>
                    <a:p>
                      <a:pPr algn="just"/>
                      <a:r>
                        <a:rPr lang="es-ES" sz="2800" kern="1200" dirty="0">
                          <a:solidFill>
                            <a:schemeClr val="dk1"/>
                          </a:solidFill>
                          <a:latin typeface="+mn-lt"/>
                          <a:ea typeface="+mn-ea"/>
                          <a:cs typeface="+mn-cs"/>
                        </a:rPr>
                        <a:t>A. psicológicos</a:t>
                      </a:r>
                      <a:endParaRPr lang="es-ES" sz="2800" dirty="0"/>
                    </a:p>
                  </a:txBody>
                  <a:tcPr/>
                </a:tc>
                <a:extLst>
                  <a:ext uri="{0D108BD9-81ED-4DB2-BD59-A6C34878D82A}">
                    <a16:rowId xmlns:a16="http://schemas.microsoft.com/office/drawing/2014/main" xmlns="" val="10007"/>
                  </a:ext>
                </a:extLst>
              </a:tr>
              <a:tr h="964024">
                <a:tc>
                  <a:txBody>
                    <a:bodyPr/>
                    <a:lstStyle/>
                    <a:p>
                      <a:pPr algn="just"/>
                      <a:endParaRPr lang="es-ES" sz="2800" dirty="0"/>
                    </a:p>
                  </a:txBody>
                  <a:tcPr/>
                </a:tc>
                <a:tc>
                  <a:txBody>
                    <a:bodyPr/>
                    <a:lstStyle/>
                    <a:p>
                      <a:pPr algn="just"/>
                      <a:r>
                        <a:rPr lang="es-ES" sz="2800" kern="1200" dirty="0">
                          <a:solidFill>
                            <a:schemeClr val="dk1"/>
                          </a:solidFill>
                          <a:latin typeface="+mn-lt"/>
                          <a:ea typeface="+mn-ea"/>
                          <a:cs typeface="+mn-cs"/>
                        </a:rPr>
                        <a:t>Aspectos congénitos  </a:t>
                      </a:r>
                      <a:endParaRPr lang="es-ES" sz="2800" dirty="0"/>
                    </a:p>
                  </a:txBody>
                  <a:tcPr/>
                </a:tc>
                <a:tc>
                  <a:txBody>
                    <a:bodyPr/>
                    <a:lstStyle/>
                    <a:p>
                      <a:pPr algn="just"/>
                      <a:r>
                        <a:rPr lang="es-ES" sz="2800" kern="1200" dirty="0">
                          <a:solidFill>
                            <a:schemeClr val="dk1"/>
                          </a:solidFill>
                          <a:latin typeface="+mn-lt"/>
                          <a:ea typeface="+mn-ea"/>
                          <a:cs typeface="+mn-cs"/>
                        </a:rPr>
                        <a:t>Desarreglos Orgánicos</a:t>
                      </a:r>
                      <a:endParaRPr lang="es-ES" sz="2800" dirty="0"/>
                    </a:p>
                  </a:txBody>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12968" cy="792088"/>
          </a:xfrm>
        </p:spPr>
        <p:txBody>
          <a:bodyPr>
            <a:normAutofit fontScale="90000"/>
          </a:bodyPr>
          <a:lstStyle/>
          <a:p>
            <a:r>
              <a:rPr lang="es-ES_tradnl" sz="2800" b="1" dirty="0"/>
              <a:t>DIFERENCIAS CONCEPTUALES ENTRE LAS DOS MEDICINAS</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49662019"/>
              </p:ext>
            </p:extLst>
          </p:nvPr>
        </p:nvGraphicFramePr>
        <p:xfrm>
          <a:off x="323528" y="980726"/>
          <a:ext cx="8568952" cy="6236230"/>
        </p:xfrm>
        <a:graphic>
          <a:graphicData uri="http://schemas.openxmlformats.org/drawingml/2006/table">
            <a:tbl>
              <a:tblPr firstRow="1" bandRow="1">
                <a:tableStyleId>{8A107856-5554-42FB-B03E-39F5DBC370BA}</a:tableStyleId>
              </a:tblPr>
              <a:tblGrid>
                <a:gridCol w="2324296">
                  <a:extLst>
                    <a:ext uri="{9D8B030D-6E8A-4147-A177-3AD203B41FA5}">
                      <a16:colId xmlns:a16="http://schemas.microsoft.com/office/drawing/2014/main" xmlns="" val="20000"/>
                    </a:ext>
                  </a:extLst>
                </a:gridCol>
                <a:gridCol w="3102707">
                  <a:extLst>
                    <a:ext uri="{9D8B030D-6E8A-4147-A177-3AD203B41FA5}">
                      <a16:colId xmlns:a16="http://schemas.microsoft.com/office/drawing/2014/main" xmlns="" val="20001"/>
                    </a:ext>
                  </a:extLst>
                </a:gridCol>
                <a:gridCol w="3141949">
                  <a:extLst>
                    <a:ext uri="{9D8B030D-6E8A-4147-A177-3AD203B41FA5}">
                      <a16:colId xmlns:a16="http://schemas.microsoft.com/office/drawing/2014/main" xmlns="" val="20002"/>
                    </a:ext>
                  </a:extLst>
                </a:gridCol>
              </a:tblGrid>
              <a:tr h="680318">
                <a:tc>
                  <a:txBody>
                    <a:bodyPr/>
                    <a:lstStyle/>
                    <a:p>
                      <a:pPr algn="ctr"/>
                      <a:r>
                        <a:rPr lang="es-ES_tradnl" sz="2800" dirty="0"/>
                        <a:t>Proceso</a:t>
                      </a:r>
                      <a:endParaRPr lang="es-ES" sz="2800" dirty="0"/>
                    </a:p>
                  </a:txBody>
                  <a:tcPr/>
                </a:tc>
                <a:tc>
                  <a:txBody>
                    <a:bodyPr/>
                    <a:lstStyle/>
                    <a:p>
                      <a:pPr algn="ctr"/>
                      <a:r>
                        <a:rPr lang="es-ES_tradnl" sz="2800" dirty="0"/>
                        <a:t>M.   Tradicional</a:t>
                      </a:r>
                      <a:endParaRPr lang="es-ES" sz="2800" dirty="0"/>
                    </a:p>
                  </a:txBody>
                  <a:tcPr/>
                </a:tc>
                <a:tc>
                  <a:txBody>
                    <a:bodyPr/>
                    <a:lstStyle/>
                    <a:p>
                      <a:pPr algn="ctr"/>
                      <a:r>
                        <a:rPr lang="es-ES_tradnl" sz="2800" dirty="0"/>
                        <a:t>M.  Convencional</a:t>
                      </a:r>
                      <a:endParaRPr lang="es-ES" sz="2800" dirty="0"/>
                    </a:p>
                  </a:txBody>
                  <a:tcPr/>
                </a:tc>
                <a:extLst>
                  <a:ext uri="{0D108BD9-81ED-4DB2-BD59-A6C34878D82A}">
                    <a16:rowId xmlns:a16="http://schemas.microsoft.com/office/drawing/2014/main" xmlns="" val="10000"/>
                  </a:ext>
                </a:extLst>
              </a:tr>
              <a:tr h="741242">
                <a:tc>
                  <a:txBody>
                    <a:bodyPr/>
                    <a:lstStyle/>
                    <a:p>
                      <a:pPr algn="ctr"/>
                      <a:r>
                        <a:rPr lang="es-ES" sz="2800" kern="1200" dirty="0"/>
                        <a:t>Diagnóstico   </a:t>
                      </a:r>
                      <a:endParaRPr lang="es-ES" sz="2800" dirty="0"/>
                    </a:p>
                  </a:txBody>
                  <a:tcPr/>
                </a:tc>
                <a:tc>
                  <a:txBody>
                    <a:bodyPr/>
                    <a:lstStyle/>
                    <a:p>
                      <a:pPr algn="just"/>
                      <a:r>
                        <a:rPr lang="es-ES" sz="2800" kern="1200" dirty="0"/>
                        <a:t>Hichuri                       </a:t>
                      </a:r>
                      <a:endParaRPr lang="es-ES" sz="2800" dirty="0"/>
                    </a:p>
                  </a:txBody>
                  <a:tcPr/>
                </a:tc>
                <a:tc>
                  <a:txBody>
                    <a:bodyPr/>
                    <a:lstStyle/>
                    <a:p>
                      <a:pPr algn="just"/>
                      <a:r>
                        <a:rPr lang="es-ES" sz="2800" kern="1200" dirty="0"/>
                        <a:t>Estetoscopio</a:t>
                      </a:r>
                      <a:endParaRPr lang="es-ES" sz="2800" dirty="0"/>
                    </a:p>
                  </a:txBody>
                  <a:tcPr/>
                </a:tc>
                <a:extLst>
                  <a:ext uri="{0D108BD9-81ED-4DB2-BD59-A6C34878D82A}">
                    <a16:rowId xmlns:a16="http://schemas.microsoft.com/office/drawing/2014/main" xmlns="" val="10001"/>
                  </a:ext>
                </a:extLst>
              </a:tr>
              <a:tr h="680318">
                <a:tc>
                  <a:txBody>
                    <a:bodyPr/>
                    <a:lstStyle/>
                    <a:p>
                      <a:pPr algn="ctr"/>
                      <a:endParaRPr lang="es-ES" sz="2800" dirty="0"/>
                    </a:p>
                  </a:txBody>
                  <a:tcPr/>
                </a:tc>
                <a:tc>
                  <a:txBody>
                    <a:bodyPr/>
                    <a:lstStyle/>
                    <a:p>
                      <a:pPr algn="just"/>
                      <a:r>
                        <a:rPr lang="es-ES" sz="2800" kern="1200" dirty="0"/>
                        <a:t>Coca   / Ayahuasca      </a:t>
                      </a:r>
                      <a:endParaRPr lang="es-ES" sz="2800" dirty="0"/>
                    </a:p>
                  </a:txBody>
                  <a:tcPr/>
                </a:tc>
                <a:tc>
                  <a:txBody>
                    <a:bodyPr/>
                    <a:lstStyle/>
                    <a:p>
                      <a:pPr algn="just"/>
                      <a:r>
                        <a:rPr lang="es-ES" sz="2800" kern="1200" dirty="0"/>
                        <a:t>Psicoanálisis</a:t>
                      </a:r>
                      <a:endParaRPr lang="es-ES" sz="2800" dirty="0"/>
                    </a:p>
                  </a:txBody>
                  <a:tcPr/>
                </a:tc>
                <a:extLst>
                  <a:ext uri="{0D108BD9-81ED-4DB2-BD59-A6C34878D82A}">
                    <a16:rowId xmlns:a16="http://schemas.microsoft.com/office/drawing/2014/main" xmlns="" val="10002"/>
                  </a:ext>
                </a:extLst>
              </a:tr>
              <a:tr h="680318">
                <a:tc>
                  <a:txBody>
                    <a:bodyPr/>
                    <a:lstStyle/>
                    <a:p>
                      <a:pPr algn="ctr"/>
                      <a:endParaRPr lang="es-ES"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800" kern="1200" dirty="0"/>
                        <a:t>Sebo    </a:t>
                      </a:r>
                      <a:endParaRPr lang="es-ES" sz="2800" dirty="0"/>
                    </a:p>
                  </a:txBody>
                  <a:tcPr/>
                </a:tc>
                <a:tc>
                  <a:txBody>
                    <a:bodyPr/>
                    <a:lstStyle/>
                    <a:p>
                      <a:pPr algn="just"/>
                      <a:r>
                        <a:rPr lang="es-ES" sz="2800" kern="1200" dirty="0"/>
                        <a:t>Tensiómetro</a:t>
                      </a:r>
                      <a:endParaRPr lang="es-ES" sz="2800" dirty="0"/>
                    </a:p>
                  </a:txBody>
                  <a:tcPr/>
                </a:tc>
                <a:extLst>
                  <a:ext uri="{0D108BD9-81ED-4DB2-BD59-A6C34878D82A}">
                    <a16:rowId xmlns:a16="http://schemas.microsoft.com/office/drawing/2014/main" xmlns="" val="10003"/>
                  </a:ext>
                </a:extLst>
              </a:tr>
              <a:tr h="680318">
                <a:tc>
                  <a:txBody>
                    <a:bodyPr/>
                    <a:lstStyle/>
                    <a:p>
                      <a:pPr algn="ctr"/>
                      <a:endParaRPr lang="es-ES"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800" kern="1200" dirty="0"/>
                        <a:t>Plomo                 </a:t>
                      </a:r>
                      <a:endParaRPr lang="es-ES" sz="2800" dirty="0"/>
                    </a:p>
                  </a:txBody>
                  <a:tcPr/>
                </a:tc>
                <a:tc>
                  <a:txBody>
                    <a:bodyPr/>
                    <a:lstStyle/>
                    <a:p>
                      <a:pPr algn="just"/>
                      <a:r>
                        <a:rPr lang="es-ES" sz="2800" kern="1200" dirty="0"/>
                        <a:t>Ecografía</a:t>
                      </a:r>
                      <a:endParaRPr lang="es-ES" sz="2800" dirty="0"/>
                    </a:p>
                  </a:txBody>
                  <a:tcPr/>
                </a:tc>
                <a:extLst>
                  <a:ext uri="{0D108BD9-81ED-4DB2-BD59-A6C34878D82A}">
                    <a16:rowId xmlns:a16="http://schemas.microsoft.com/office/drawing/2014/main" xmlns="" val="10004"/>
                  </a:ext>
                </a:extLst>
              </a:tr>
              <a:tr h="680318">
                <a:tc>
                  <a:txBody>
                    <a:bodyPr/>
                    <a:lstStyle/>
                    <a:p>
                      <a:pPr algn="ctr"/>
                      <a:endParaRPr lang="es-ES"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800" kern="1200" dirty="0"/>
                        <a:t> Sueños        </a:t>
                      </a:r>
                      <a:endParaRPr lang="es-ES" sz="2800" dirty="0"/>
                    </a:p>
                  </a:txBody>
                  <a:tcPr/>
                </a:tc>
                <a:tc>
                  <a:txBody>
                    <a:bodyPr/>
                    <a:lstStyle/>
                    <a:p>
                      <a:pPr algn="just"/>
                      <a:r>
                        <a:rPr lang="es-ES" sz="2800" kern="1200" dirty="0"/>
                        <a:t>A. de laboratorio</a:t>
                      </a:r>
                      <a:endParaRPr lang="es-ES" sz="2800" dirty="0"/>
                    </a:p>
                  </a:txBody>
                  <a:tcPr/>
                </a:tc>
                <a:extLst>
                  <a:ext uri="{0D108BD9-81ED-4DB2-BD59-A6C34878D82A}">
                    <a16:rowId xmlns:a16="http://schemas.microsoft.com/office/drawing/2014/main" xmlns="" val="10005"/>
                  </a:ext>
                </a:extLst>
              </a:tr>
              <a:tr h="680318">
                <a:tc>
                  <a:txBody>
                    <a:bodyPr/>
                    <a:lstStyle/>
                    <a:p>
                      <a:pPr algn="ctr"/>
                      <a:endParaRPr lang="es-ES"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800" kern="1200" dirty="0"/>
                        <a:t>Fuego   </a:t>
                      </a:r>
                      <a:endParaRPr lang="es-ES" sz="2800" dirty="0"/>
                    </a:p>
                  </a:txBody>
                  <a:tcPr/>
                </a:tc>
                <a:tc>
                  <a:txBody>
                    <a:bodyPr/>
                    <a:lstStyle/>
                    <a:p>
                      <a:pPr algn="just"/>
                      <a:r>
                        <a:rPr lang="es-ES" sz="2800" kern="1200" dirty="0"/>
                        <a:t>Rayos x</a:t>
                      </a:r>
                      <a:endParaRPr lang="es-ES" sz="2800" dirty="0"/>
                    </a:p>
                  </a:txBody>
                  <a:tcPr/>
                </a:tc>
                <a:extLst>
                  <a:ext uri="{0D108BD9-81ED-4DB2-BD59-A6C34878D82A}">
                    <a16:rowId xmlns:a16="http://schemas.microsoft.com/office/drawing/2014/main" xmlns="" val="10006"/>
                  </a:ext>
                </a:extLst>
              </a:tr>
              <a:tr h="680318">
                <a:tc>
                  <a:txBody>
                    <a:bodyPr/>
                    <a:lstStyle/>
                    <a:p>
                      <a:pPr algn="ctr"/>
                      <a:endParaRPr lang="es-ES"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800" kern="1200" dirty="0"/>
                        <a:t>Cuy / huevo </a:t>
                      </a:r>
                      <a:endParaRPr lang="es-ES" sz="2800" dirty="0"/>
                    </a:p>
                  </a:txBody>
                  <a:tcPr/>
                </a:tc>
                <a:tc>
                  <a:txBody>
                    <a:bodyPr/>
                    <a:lstStyle/>
                    <a:p>
                      <a:pPr algn="just"/>
                      <a:r>
                        <a:rPr lang="es-ES" sz="2800" kern="1200" dirty="0"/>
                        <a:t>Tomografía</a:t>
                      </a:r>
                      <a:endParaRPr lang="es-ES" sz="2800" dirty="0"/>
                    </a:p>
                  </a:txBody>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79208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S_tradnl" sz="2800" b="1" dirty="0"/>
              <a:t>DIFERENCIAS CONCEPTUALES ENTRE LAS DOS MEDICINAS</a:t>
            </a:r>
            <a:endParaRPr lang="es-ES"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69250725"/>
              </p:ext>
            </p:extLst>
          </p:nvPr>
        </p:nvGraphicFramePr>
        <p:xfrm>
          <a:off x="395536" y="980729"/>
          <a:ext cx="8229600" cy="8115400"/>
        </p:xfrm>
        <a:graphic>
          <a:graphicData uri="http://schemas.openxmlformats.org/drawingml/2006/table">
            <a:tbl>
              <a:tblPr firstRow="1" bandRow="1">
                <a:tableStyleId>{0505E3EF-67EA-436B-97B2-0124C06EBD24}</a:tableStyleId>
              </a:tblPr>
              <a:tblGrid>
                <a:gridCol w="2098576">
                  <a:extLst>
                    <a:ext uri="{9D8B030D-6E8A-4147-A177-3AD203B41FA5}">
                      <a16:colId xmlns:a16="http://schemas.microsoft.com/office/drawing/2014/main" xmlns="" val="20000"/>
                    </a:ext>
                  </a:extLst>
                </a:gridCol>
                <a:gridCol w="3384376">
                  <a:extLst>
                    <a:ext uri="{9D8B030D-6E8A-4147-A177-3AD203B41FA5}">
                      <a16:colId xmlns:a16="http://schemas.microsoft.com/office/drawing/2014/main" xmlns="" val="20001"/>
                    </a:ext>
                  </a:extLst>
                </a:gridCol>
                <a:gridCol w="2746648">
                  <a:extLst>
                    <a:ext uri="{9D8B030D-6E8A-4147-A177-3AD203B41FA5}">
                      <a16:colId xmlns:a16="http://schemas.microsoft.com/office/drawing/2014/main" xmlns="" val="20002"/>
                    </a:ext>
                  </a:extLst>
                </a:gridCol>
              </a:tblGrid>
              <a:tr h="589252">
                <a:tc>
                  <a:txBody>
                    <a:bodyPr/>
                    <a:lstStyle/>
                    <a:p>
                      <a:pPr algn="ctr"/>
                      <a:r>
                        <a:rPr lang="es-ES_tradnl" sz="2800" dirty="0"/>
                        <a:t>Proceso</a:t>
                      </a:r>
                      <a:endParaRPr lang="es-ES" sz="2800" dirty="0"/>
                    </a:p>
                  </a:txBody>
                  <a:tcPr/>
                </a:tc>
                <a:tc>
                  <a:txBody>
                    <a:bodyPr/>
                    <a:lstStyle/>
                    <a:p>
                      <a:pPr algn="ctr"/>
                      <a:r>
                        <a:rPr lang="es-ES_tradnl" sz="2800" dirty="0"/>
                        <a:t>M.   Tradicional</a:t>
                      </a:r>
                      <a:endParaRPr lang="es-ES" sz="2800" dirty="0"/>
                    </a:p>
                  </a:txBody>
                  <a:tcPr/>
                </a:tc>
                <a:tc>
                  <a:txBody>
                    <a:bodyPr/>
                    <a:lstStyle/>
                    <a:p>
                      <a:pPr algn="ctr"/>
                      <a:r>
                        <a:rPr lang="es-ES_tradnl" sz="2800" dirty="0"/>
                        <a:t>M.  Convencional</a:t>
                      </a:r>
                      <a:endParaRPr lang="es-ES" sz="2800" dirty="0"/>
                    </a:p>
                  </a:txBody>
                  <a:tcPr/>
                </a:tc>
                <a:extLst>
                  <a:ext uri="{0D108BD9-81ED-4DB2-BD59-A6C34878D82A}">
                    <a16:rowId xmlns:a16="http://schemas.microsoft.com/office/drawing/2014/main" xmlns="" val="10000"/>
                  </a:ext>
                </a:extLst>
              </a:tr>
              <a:tr h="589252">
                <a:tc>
                  <a:txBody>
                    <a:bodyPr/>
                    <a:lstStyle/>
                    <a:p>
                      <a:r>
                        <a:rPr lang="es-ES" sz="2800" b="1" kern="1200" dirty="0">
                          <a:solidFill>
                            <a:schemeClr val="dk1"/>
                          </a:solidFill>
                          <a:latin typeface="+mn-lt"/>
                          <a:ea typeface="+mn-ea"/>
                          <a:cs typeface="+mn-cs"/>
                        </a:rPr>
                        <a:t>Tratamiento </a:t>
                      </a:r>
                      <a:endParaRPr lang="es-ES" sz="2800" dirty="0"/>
                    </a:p>
                  </a:txBody>
                  <a:tcPr/>
                </a:tc>
                <a:tc>
                  <a:txBody>
                    <a:bodyPr/>
                    <a:lstStyle/>
                    <a:p>
                      <a:r>
                        <a:rPr lang="es-ES" sz="2800" kern="1200" dirty="0">
                          <a:solidFill>
                            <a:schemeClr val="dk1"/>
                          </a:solidFill>
                          <a:latin typeface="+mn-lt"/>
                          <a:ea typeface="+mn-ea"/>
                          <a:cs typeface="+mn-cs"/>
                        </a:rPr>
                        <a:t>Ceremonias Rituales</a:t>
                      </a:r>
                      <a:endParaRPr lang="es-ES" sz="2800" dirty="0"/>
                    </a:p>
                  </a:txBody>
                  <a:tcPr/>
                </a:tc>
                <a:tc>
                  <a:txBody>
                    <a:bodyPr/>
                    <a:lstStyle/>
                    <a:p>
                      <a:r>
                        <a:rPr lang="es-ES" sz="2800" kern="1200" dirty="0">
                          <a:solidFill>
                            <a:schemeClr val="dk1"/>
                          </a:solidFill>
                          <a:latin typeface="+mn-lt"/>
                          <a:ea typeface="+mn-ea"/>
                          <a:cs typeface="+mn-cs"/>
                        </a:rPr>
                        <a:t>Fármacos</a:t>
                      </a:r>
                      <a:endParaRPr lang="es-ES" sz="2800" dirty="0"/>
                    </a:p>
                  </a:txBody>
                  <a:tcPr/>
                </a:tc>
                <a:extLst>
                  <a:ext uri="{0D108BD9-81ED-4DB2-BD59-A6C34878D82A}">
                    <a16:rowId xmlns:a16="http://schemas.microsoft.com/office/drawing/2014/main" xmlns="" val="10001"/>
                  </a:ext>
                </a:extLst>
              </a:tr>
              <a:tr h="589252">
                <a:tc>
                  <a:txBody>
                    <a:bodyPr/>
                    <a:lstStyle/>
                    <a:p>
                      <a:endParaRPr lang="es-ES" sz="2800"/>
                    </a:p>
                  </a:txBody>
                  <a:tcPr/>
                </a:tc>
                <a:tc>
                  <a:txBody>
                    <a:bodyPr/>
                    <a:lstStyle/>
                    <a:p>
                      <a:r>
                        <a:rPr lang="es-ES" sz="2800" kern="1200" dirty="0">
                          <a:solidFill>
                            <a:schemeClr val="dk1"/>
                          </a:solidFill>
                          <a:latin typeface="+mn-lt"/>
                          <a:ea typeface="+mn-ea"/>
                          <a:cs typeface="+mn-cs"/>
                        </a:rPr>
                        <a:t>Limpia del pecado</a:t>
                      </a:r>
                      <a:r>
                        <a:rPr lang="es-ES" sz="2800" kern="1200" baseline="0" dirty="0">
                          <a:solidFill>
                            <a:schemeClr val="dk1"/>
                          </a:solidFill>
                          <a:latin typeface="+mn-lt"/>
                          <a:ea typeface="+mn-ea"/>
                          <a:cs typeface="+mn-cs"/>
                        </a:rPr>
                        <a:t> </a:t>
                      </a:r>
                      <a:endParaRPr lang="es-ES" sz="2800" dirty="0"/>
                    </a:p>
                  </a:txBody>
                  <a:tcPr/>
                </a:tc>
                <a:tc>
                  <a:txBody>
                    <a:bodyPr/>
                    <a:lstStyle/>
                    <a:p>
                      <a:r>
                        <a:rPr lang="es-ES" sz="2800" kern="1200" dirty="0">
                          <a:solidFill>
                            <a:schemeClr val="dk1"/>
                          </a:solidFill>
                          <a:latin typeface="+mn-lt"/>
                          <a:ea typeface="+mn-ea"/>
                          <a:cs typeface="+mn-cs"/>
                        </a:rPr>
                        <a:t> Dietas</a:t>
                      </a:r>
                      <a:endParaRPr lang="es-ES" sz="2800" dirty="0"/>
                    </a:p>
                  </a:txBody>
                  <a:tcPr/>
                </a:tc>
                <a:extLst>
                  <a:ext uri="{0D108BD9-81ED-4DB2-BD59-A6C34878D82A}">
                    <a16:rowId xmlns:a16="http://schemas.microsoft.com/office/drawing/2014/main" xmlns="" val="10002"/>
                  </a:ext>
                </a:extLst>
              </a:tr>
              <a:tr h="1074520">
                <a:tc>
                  <a:txBody>
                    <a:bodyPr/>
                    <a:lstStyle/>
                    <a:p>
                      <a:endParaRPr lang="es-ES" sz="2800" dirty="0"/>
                    </a:p>
                  </a:txBody>
                  <a:tcPr/>
                </a:tc>
                <a:tc>
                  <a:txBody>
                    <a:bodyPr/>
                    <a:lstStyle/>
                    <a:p>
                      <a:r>
                        <a:rPr lang="es-ES" sz="2800" kern="1200" dirty="0">
                          <a:solidFill>
                            <a:schemeClr val="dk1"/>
                          </a:solidFill>
                          <a:latin typeface="+mn-lt"/>
                          <a:ea typeface="+mn-ea"/>
                          <a:cs typeface="+mn-cs"/>
                        </a:rPr>
                        <a:t>Traslado de la enfermedad  </a:t>
                      </a:r>
                      <a:endParaRPr lang="es-ES" sz="2800" dirty="0"/>
                    </a:p>
                  </a:txBody>
                  <a:tcPr/>
                </a:tc>
                <a:tc>
                  <a:txBody>
                    <a:bodyPr/>
                    <a:lstStyle/>
                    <a:p>
                      <a:r>
                        <a:rPr lang="es-ES" sz="2800" kern="1200" dirty="0">
                          <a:solidFill>
                            <a:schemeClr val="dk1"/>
                          </a:solidFill>
                          <a:latin typeface="+mn-lt"/>
                          <a:ea typeface="+mn-ea"/>
                          <a:cs typeface="+mn-cs"/>
                        </a:rPr>
                        <a:t> Inyecciones</a:t>
                      </a:r>
                      <a:endParaRPr lang="es-ES" sz="2800" dirty="0"/>
                    </a:p>
                  </a:txBody>
                  <a:tcPr/>
                </a:tc>
                <a:extLst>
                  <a:ext uri="{0D108BD9-81ED-4DB2-BD59-A6C34878D82A}">
                    <a16:rowId xmlns:a16="http://schemas.microsoft.com/office/drawing/2014/main" xmlns="" val="10003"/>
                  </a:ext>
                </a:extLst>
              </a:tr>
              <a:tr h="589252">
                <a:tc>
                  <a:txBody>
                    <a:bodyPr/>
                    <a:lstStyle/>
                    <a:p>
                      <a:endParaRPr lang="es-ES" sz="2800"/>
                    </a:p>
                  </a:txBody>
                  <a:tcPr/>
                </a:tc>
                <a:tc>
                  <a:txBody>
                    <a:bodyPr/>
                    <a:lstStyle/>
                    <a:p>
                      <a:r>
                        <a:rPr lang="es-ES_tradnl" sz="2800" dirty="0"/>
                        <a:t>Llamado de espíritus ( alma)</a:t>
                      </a:r>
                      <a:endParaRPr lang="es-ES" sz="2800" dirty="0"/>
                    </a:p>
                  </a:txBody>
                  <a:tcPr/>
                </a:tc>
                <a:tc>
                  <a:txBody>
                    <a:bodyPr/>
                    <a:lstStyle/>
                    <a:p>
                      <a:r>
                        <a:rPr lang="es-ES" sz="2800" kern="1200" dirty="0">
                          <a:solidFill>
                            <a:schemeClr val="dk1"/>
                          </a:solidFill>
                          <a:latin typeface="+mn-lt"/>
                          <a:ea typeface="+mn-ea"/>
                          <a:cs typeface="+mn-cs"/>
                        </a:rPr>
                        <a:t>Cirugía</a:t>
                      </a:r>
                      <a:endParaRPr lang="es-ES" sz="2800" dirty="0"/>
                    </a:p>
                  </a:txBody>
                  <a:tcPr/>
                </a:tc>
                <a:extLst>
                  <a:ext uri="{0D108BD9-81ED-4DB2-BD59-A6C34878D82A}">
                    <a16:rowId xmlns:a16="http://schemas.microsoft.com/office/drawing/2014/main" xmlns="" val="10004"/>
                  </a:ext>
                </a:extLst>
              </a:tr>
              <a:tr h="589252">
                <a:tc>
                  <a:txBody>
                    <a:bodyPr/>
                    <a:lstStyle/>
                    <a:p>
                      <a:endParaRPr lang="es-ES" sz="2800"/>
                    </a:p>
                  </a:txBody>
                  <a:tcPr/>
                </a:tc>
                <a:tc>
                  <a:txBody>
                    <a:bodyPr/>
                    <a:lstStyle/>
                    <a:p>
                      <a:r>
                        <a:rPr lang="es-ES" sz="2800" kern="1200" dirty="0">
                          <a:solidFill>
                            <a:schemeClr val="dk1"/>
                          </a:solidFill>
                          <a:latin typeface="+mn-lt"/>
                          <a:ea typeface="+mn-ea"/>
                          <a:cs typeface="+mn-cs"/>
                        </a:rPr>
                        <a:t>Devolviendo el mal</a:t>
                      </a:r>
                      <a:r>
                        <a:rPr lang="es-ES" sz="2800" kern="1200" baseline="0" dirty="0">
                          <a:solidFill>
                            <a:schemeClr val="dk1"/>
                          </a:solidFill>
                          <a:latin typeface="+mn-lt"/>
                          <a:ea typeface="+mn-ea"/>
                          <a:cs typeface="+mn-cs"/>
                        </a:rPr>
                        <a:t> </a:t>
                      </a:r>
                      <a:endParaRPr lang="es-ES" sz="2800" dirty="0"/>
                    </a:p>
                  </a:txBody>
                  <a:tcPr/>
                </a:tc>
                <a:tc>
                  <a:txBody>
                    <a:bodyPr/>
                    <a:lstStyle/>
                    <a:p>
                      <a:r>
                        <a:rPr lang="es-ES" sz="2800" kern="1200" dirty="0">
                          <a:solidFill>
                            <a:schemeClr val="dk1"/>
                          </a:solidFill>
                          <a:latin typeface="+mn-lt"/>
                          <a:ea typeface="+mn-ea"/>
                          <a:cs typeface="+mn-cs"/>
                        </a:rPr>
                        <a:t> Quimioterapia</a:t>
                      </a:r>
                      <a:endParaRPr lang="es-ES" sz="2800" dirty="0"/>
                    </a:p>
                  </a:txBody>
                  <a:tcPr/>
                </a:tc>
                <a:extLst>
                  <a:ext uri="{0D108BD9-81ED-4DB2-BD59-A6C34878D82A}">
                    <a16:rowId xmlns:a16="http://schemas.microsoft.com/office/drawing/2014/main" xmlns="" val="10005"/>
                  </a:ext>
                </a:extLst>
              </a:tr>
              <a:tr h="589252">
                <a:tc>
                  <a:txBody>
                    <a:bodyPr/>
                    <a:lstStyle/>
                    <a:p>
                      <a:endParaRPr lang="es-ES" sz="2800"/>
                    </a:p>
                  </a:txBody>
                  <a:tcPr/>
                </a:tc>
                <a:tc>
                  <a:txBody>
                    <a:bodyPr/>
                    <a:lstStyle/>
                    <a:p>
                      <a:r>
                        <a:rPr lang="es-ES_tradnl" sz="2800" dirty="0"/>
                        <a:t>Medicinas</a:t>
                      </a:r>
                      <a:r>
                        <a:rPr lang="es-ES_tradnl" sz="2800" baseline="0" dirty="0"/>
                        <a:t> naturales</a:t>
                      </a:r>
                      <a:endParaRPr lang="es-ES" sz="2800" dirty="0"/>
                    </a:p>
                  </a:txBody>
                  <a:tcPr/>
                </a:tc>
                <a:tc>
                  <a:txBody>
                    <a:bodyPr/>
                    <a:lstStyle/>
                    <a:p>
                      <a:r>
                        <a:rPr lang="es-ES" sz="2800" kern="1200" dirty="0">
                          <a:solidFill>
                            <a:schemeClr val="dk1"/>
                          </a:solidFill>
                          <a:latin typeface="+mn-lt"/>
                          <a:ea typeface="+mn-ea"/>
                          <a:cs typeface="+mn-cs"/>
                        </a:rPr>
                        <a:t> Rayos de cobalto</a:t>
                      </a:r>
                      <a:endParaRPr lang="es-ES" sz="2800" dirty="0"/>
                    </a:p>
                  </a:txBody>
                  <a:tcPr/>
                </a:tc>
                <a:extLst>
                  <a:ext uri="{0D108BD9-81ED-4DB2-BD59-A6C34878D82A}">
                    <a16:rowId xmlns:a16="http://schemas.microsoft.com/office/drawing/2014/main" xmlns="" val="10006"/>
                  </a:ext>
                </a:extLst>
              </a:tr>
              <a:tr h="934581">
                <a:tc>
                  <a:txBody>
                    <a:bodyPr/>
                    <a:lstStyle/>
                    <a:p>
                      <a:endParaRPr lang="es-ES" sz="2800"/>
                    </a:p>
                  </a:txBody>
                  <a:tcPr/>
                </a:tc>
                <a:tc>
                  <a:txBody>
                    <a:bodyPr/>
                    <a:lstStyle/>
                    <a:p>
                      <a:r>
                        <a:rPr lang="es-ES" sz="2800" kern="1200" dirty="0">
                          <a:solidFill>
                            <a:schemeClr val="dk1"/>
                          </a:solidFill>
                          <a:latin typeface="+mn-lt"/>
                          <a:ea typeface="+mn-ea"/>
                          <a:cs typeface="+mn-cs"/>
                        </a:rPr>
                        <a:t>Medios mecánicos (sobadores)</a:t>
                      </a:r>
                      <a:endParaRPr lang="es-ES" sz="2800" dirty="0"/>
                    </a:p>
                  </a:txBody>
                  <a:tcPr/>
                </a:tc>
                <a:tc>
                  <a:txBody>
                    <a:bodyPr/>
                    <a:lstStyle/>
                    <a:p>
                      <a:r>
                        <a:rPr lang="es-ES" sz="2800" kern="1200" dirty="0">
                          <a:solidFill>
                            <a:schemeClr val="dk1"/>
                          </a:solidFill>
                          <a:latin typeface="+mn-lt"/>
                          <a:ea typeface="+mn-ea"/>
                          <a:cs typeface="+mn-cs"/>
                        </a:rPr>
                        <a:t>Fisioterapia</a:t>
                      </a:r>
                      <a:endParaRPr lang="es-ES" sz="2800" dirty="0"/>
                    </a:p>
                  </a:txBody>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noAutofit/>
          </a:bodyPr>
          <a:lstStyle/>
          <a:p>
            <a:r>
              <a:rPr lang="es-ES_tradnl" sz="2800" b="1" dirty="0"/>
              <a:t>MEDICINA TRADICIONAL ECUATORIANA. </a:t>
            </a:r>
            <a:r>
              <a:rPr lang="es-ES" sz="2800" b="1" dirty="0"/>
              <a:t>FLUJOGRAMA DE ATENCIÓN DENTRO DE LA FAMILIA</a:t>
            </a:r>
            <a:r>
              <a:rPr lang="es-ES_tradnl" sz="2800" b="1" dirty="0"/>
              <a:t>.</a:t>
            </a:r>
            <a:endParaRPr lang="es-ES" sz="2800"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827584" y="1340768"/>
            <a:ext cx="7632847" cy="489654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2">
            <a:schemeClr val="accent2"/>
          </a:lnRef>
          <a:fillRef idx="1">
            <a:schemeClr val="lt1"/>
          </a:fillRef>
          <a:effectRef idx="0">
            <a:schemeClr val="accent2"/>
          </a:effectRef>
          <a:fontRef idx="minor">
            <a:schemeClr val="dk1"/>
          </a:fontRef>
        </p:style>
        <p:txBody>
          <a:bodyPr>
            <a:normAutofit/>
          </a:bodyPr>
          <a:lstStyle/>
          <a:p>
            <a:r>
              <a:rPr lang="pt-BR" sz="3200" b="1" dirty="0"/>
              <a:t>AGENTES DE MEDICINA TRADICIONAL </a:t>
            </a:r>
            <a:endParaRPr lang="es-ES" sz="3200" dirty="0"/>
          </a:p>
        </p:txBody>
      </p:sp>
      <p:sp>
        <p:nvSpPr>
          <p:cNvPr id="3" name="2 Marcador de contenido"/>
          <p:cNvSpPr>
            <a:spLocks noGrp="1"/>
          </p:cNvSpPr>
          <p:nvPr>
            <p:ph idx="1"/>
          </p:nvPr>
        </p:nvSpPr>
        <p:spPr>
          <a:xfrm>
            <a:off x="611560" y="1600200"/>
            <a:ext cx="7560840" cy="4525963"/>
          </a:xfrm>
        </p:spPr>
        <p:style>
          <a:lnRef idx="2">
            <a:schemeClr val="accent2"/>
          </a:lnRef>
          <a:fillRef idx="1">
            <a:schemeClr val="lt1"/>
          </a:fillRef>
          <a:effectRef idx="0">
            <a:schemeClr val="accent2"/>
          </a:effectRef>
          <a:fontRef idx="minor">
            <a:schemeClr val="dk1"/>
          </a:fontRef>
        </p:style>
        <p:txBody>
          <a:bodyPr/>
          <a:lstStyle/>
          <a:p>
            <a:pPr marL="514350" indent="-514350">
              <a:buFont typeface="+mj-lt"/>
              <a:buAutoNum type="arabicPeriod"/>
            </a:pPr>
            <a:endParaRPr lang="es-ES" sz="1000" dirty="0"/>
          </a:p>
          <a:p>
            <a:pPr marL="514350" indent="-514350">
              <a:buFont typeface="+mj-lt"/>
              <a:buAutoNum type="arabicPeriod"/>
            </a:pPr>
            <a:r>
              <a:rPr lang="es-ES" dirty="0"/>
              <a:t>Hierbatero</a:t>
            </a:r>
          </a:p>
          <a:p>
            <a:pPr marL="514350" indent="-514350">
              <a:buFont typeface="+mj-lt"/>
              <a:buAutoNum type="arabicPeriod"/>
            </a:pPr>
            <a:endParaRPr lang="es-ES" sz="1000" dirty="0"/>
          </a:p>
          <a:p>
            <a:pPr marL="514350" indent="-514350">
              <a:buFont typeface="+mj-lt"/>
              <a:buAutoNum type="arabicPeriod"/>
            </a:pPr>
            <a:r>
              <a:rPr lang="es-ES" dirty="0"/>
              <a:t>Curador de espanto</a:t>
            </a:r>
          </a:p>
          <a:p>
            <a:pPr marL="514350" indent="-514350">
              <a:buFont typeface="+mj-lt"/>
              <a:buAutoNum type="arabicPeriod"/>
            </a:pPr>
            <a:endParaRPr lang="es-ES" sz="1000" dirty="0"/>
          </a:p>
          <a:p>
            <a:pPr marL="514350" indent="-514350">
              <a:buFont typeface="+mj-lt"/>
              <a:buAutoNum type="arabicPeriod"/>
            </a:pPr>
            <a:r>
              <a:rPr lang="es-ES" dirty="0"/>
              <a:t>Curador del mal aire</a:t>
            </a:r>
          </a:p>
          <a:p>
            <a:pPr marL="514350" indent="-514350">
              <a:buFont typeface="+mj-lt"/>
              <a:buAutoNum type="arabicPeriod"/>
            </a:pPr>
            <a:endParaRPr lang="es-ES" sz="1000" dirty="0"/>
          </a:p>
          <a:p>
            <a:pPr marL="514350" indent="-514350">
              <a:buFont typeface="+mj-lt"/>
              <a:buAutoNum type="arabicPeriod"/>
            </a:pPr>
            <a:r>
              <a:rPr lang="es-ES" dirty="0"/>
              <a:t>Curador de lisiados</a:t>
            </a:r>
          </a:p>
          <a:p>
            <a:pPr marL="514350" indent="-514350">
              <a:buFont typeface="+mj-lt"/>
              <a:buAutoNum type="arabicPeriod"/>
            </a:pPr>
            <a:endParaRPr lang="es-ES" sz="1000" dirty="0"/>
          </a:p>
          <a:p>
            <a:pPr marL="514350" indent="-514350">
              <a:buFont typeface="+mj-lt"/>
              <a:buAutoNum type="arabicPeriod"/>
            </a:pPr>
            <a:r>
              <a:rPr lang="es-ES" dirty="0"/>
              <a:t>Shamán (Chamán – Yachag)</a:t>
            </a:r>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style>
          <a:lnRef idx="2">
            <a:schemeClr val="accent2"/>
          </a:lnRef>
          <a:fillRef idx="1">
            <a:schemeClr val="lt1"/>
          </a:fillRef>
          <a:effectRef idx="0">
            <a:schemeClr val="accent2"/>
          </a:effectRef>
          <a:fontRef idx="minor">
            <a:schemeClr val="dk1"/>
          </a:fontRef>
        </p:style>
        <p:txBody>
          <a:bodyPr>
            <a:normAutofit/>
          </a:bodyPr>
          <a:lstStyle/>
          <a:p>
            <a:r>
              <a:rPr lang="pt-BR" sz="3200" b="1" dirty="0"/>
              <a:t>AGENTES DE MEDICINA TRADICIONAL </a:t>
            </a:r>
            <a:endParaRPr lang="es-ES" sz="3200" b="1" dirty="0"/>
          </a:p>
        </p:txBody>
      </p:sp>
      <p:sp>
        <p:nvSpPr>
          <p:cNvPr id="3" name="2 Marcador de contenido"/>
          <p:cNvSpPr>
            <a:spLocks noGrp="1"/>
          </p:cNvSpPr>
          <p:nvPr>
            <p:ph idx="1"/>
          </p:nvPr>
        </p:nvSpPr>
        <p:spPr>
          <a:xfrm>
            <a:off x="179512" y="764704"/>
            <a:ext cx="8784976" cy="5544616"/>
          </a:xfrm>
        </p:spPr>
        <p:style>
          <a:lnRef idx="2">
            <a:schemeClr val="accent2"/>
          </a:lnRef>
          <a:fillRef idx="1">
            <a:schemeClr val="lt1"/>
          </a:fillRef>
          <a:effectRef idx="0">
            <a:schemeClr val="accent2"/>
          </a:effectRef>
          <a:fontRef idx="minor">
            <a:schemeClr val="dk1"/>
          </a:fontRef>
        </p:style>
        <p:txBody>
          <a:bodyPr>
            <a:normAutofit/>
          </a:bodyPr>
          <a:lstStyle/>
          <a:p>
            <a:endParaRPr lang="es-ES" sz="900" dirty="0"/>
          </a:p>
          <a:p>
            <a:pPr algn="just"/>
            <a:r>
              <a:rPr lang="es-ES" b="1" i="1" dirty="0"/>
              <a:t>Hierbatero</a:t>
            </a:r>
            <a:r>
              <a:rPr lang="es-ES" dirty="0"/>
              <a:t>.- Llamado también </a:t>
            </a:r>
            <a:r>
              <a:rPr lang="es-ES" b="1" i="1" dirty="0"/>
              <a:t>curandero</a:t>
            </a:r>
            <a:r>
              <a:rPr lang="es-ES" dirty="0"/>
              <a:t>. Utilizan hierbas medicinales, y a veces medicinas científicas populares para curar males, excepto el mal blanco o brujería y muchas "enfermedades de Dios".</a:t>
            </a:r>
          </a:p>
          <a:p>
            <a:pPr algn="just"/>
            <a:r>
              <a:rPr lang="es-ES" b="1" i="1" dirty="0"/>
              <a:t>Curador del espanto</a:t>
            </a:r>
            <a:r>
              <a:rPr lang="es-ES" dirty="0"/>
              <a:t>.- Cura el espanto, en niños y otros para los adultos. </a:t>
            </a:r>
          </a:p>
          <a:p>
            <a:pPr algn="just"/>
            <a:r>
              <a:rPr lang="es-ES" b="1" i="1" dirty="0"/>
              <a:t>Curador del mal aire</a:t>
            </a:r>
            <a:r>
              <a:rPr lang="es-ES" dirty="0"/>
              <a:t>.  Cura en curar el mal aire, en muchos casos el mismo agente es quien cura el espanto y el mal aire.</a:t>
            </a:r>
          </a:p>
          <a:p>
            <a:pPr algn="just"/>
            <a:r>
              <a:rPr lang="es-ES" b="1" i="1" dirty="0"/>
              <a:t>Curador de lisiados</a:t>
            </a:r>
            <a:r>
              <a:rPr lang="es-ES" dirty="0"/>
              <a:t>.- Denominado también </a:t>
            </a:r>
            <a:r>
              <a:rPr lang="es-ES" b="1" i="1" dirty="0"/>
              <a:t>sobador o fregador</a:t>
            </a:r>
            <a:r>
              <a:rPr lang="es-ES" dirty="0"/>
              <a:t>. Atienden problemas de huesos, articulaciones y músculos,  por traumatismos.</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C" dirty="0"/>
              <a:t/>
            </a:r>
            <a:br>
              <a:rPr lang="es-EC" dirty="0"/>
            </a:br>
            <a:r>
              <a:rPr lang="es-EC" sz="4000" b="1" dirty="0"/>
              <a:t>DECLARACION DE ALMA-ATTA</a:t>
            </a:r>
            <a:br>
              <a:rPr lang="es-EC" sz="4000" b="1" dirty="0"/>
            </a:br>
            <a:endParaRPr lang="es-EC" sz="4000" b="1" dirty="0"/>
          </a:p>
        </p:txBody>
      </p:sp>
      <p:sp>
        <p:nvSpPr>
          <p:cNvPr id="3" name="2 Marcador de contenido"/>
          <p:cNvSpPr>
            <a:spLocks noGrp="1"/>
          </p:cNvSpPr>
          <p:nvPr>
            <p:ph idx="1"/>
          </p:nvPr>
        </p:nvSpPr>
        <p:spPr>
          <a:xfrm>
            <a:off x="179512" y="908720"/>
            <a:ext cx="8784976" cy="576064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s-EC" sz="800" dirty="0"/>
          </a:p>
          <a:p>
            <a:pPr marL="0" indent="0" algn="just">
              <a:buNone/>
            </a:pPr>
            <a:r>
              <a:rPr lang="es-EC" b="1" dirty="0"/>
              <a:t>Conferencia Internacional sobre Atención Primaria de Salud, Alma-Ata, Kazajistán, URSS, 6-12 de septiembre de 1978.</a:t>
            </a:r>
          </a:p>
          <a:p>
            <a:pPr algn="just"/>
            <a:r>
              <a:rPr lang="es-EC" u="sng" dirty="0"/>
              <a:t>La atención primaria de salud: </a:t>
            </a:r>
          </a:p>
          <a:p>
            <a:pPr algn="just"/>
            <a:endParaRPr lang="es-EC" sz="900" u="sng" dirty="0"/>
          </a:p>
          <a:p>
            <a:pPr marL="0" indent="0" algn="just">
              <a:buNone/>
            </a:pPr>
            <a:r>
              <a:rPr lang="es-EC" dirty="0"/>
              <a:t> 4. se basa, tanto en el plano local como en el de referencia y consulta de casos, en personal de salud, con inclusión según proceda, de médicos, enfermeras,  parteras, auxiliares y trabajadores de la comunidad,  así como de </a:t>
            </a:r>
            <a:r>
              <a:rPr lang="es-EC" b="1" dirty="0"/>
              <a:t>personas que practican la medicina tradicional</a:t>
            </a:r>
            <a:r>
              <a:rPr lang="es-EC" dirty="0"/>
              <a:t>, en la medida que se necesiten, con el adiestramiento debido en lo social y en lo técnico, para trabajar como un equipo de salud y atender las necesidades de salud expresas de la comunidad. </a:t>
            </a:r>
          </a:p>
        </p:txBody>
      </p:sp>
    </p:spTree>
    <p:extLst>
      <p:ext uri="{BB962C8B-B14F-4D97-AF65-F5344CB8AC3E}">
        <p14:creationId xmlns:p14="http://schemas.microsoft.com/office/powerpoint/2010/main" val="2888054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style>
          <a:lnRef idx="2">
            <a:schemeClr val="accent2"/>
          </a:lnRef>
          <a:fillRef idx="1">
            <a:schemeClr val="lt1"/>
          </a:fillRef>
          <a:effectRef idx="0">
            <a:schemeClr val="accent2"/>
          </a:effectRef>
          <a:fontRef idx="minor">
            <a:schemeClr val="dk1"/>
          </a:fontRef>
        </p:style>
        <p:txBody>
          <a:bodyPr>
            <a:normAutofit/>
          </a:bodyPr>
          <a:lstStyle/>
          <a:p>
            <a:r>
              <a:rPr lang="pt-BR" sz="3200" b="1" dirty="0"/>
              <a:t>AGENTES DE MEDICINA TRADICIONAL </a:t>
            </a:r>
            <a:endParaRPr lang="es-ES" sz="3200" dirty="0"/>
          </a:p>
        </p:txBody>
      </p:sp>
      <p:sp>
        <p:nvSpPr>
          <p:cNvPr id="3" name="2 Marcador de contenido"/>
          <p:cNvSpPr>
            <a:spLocks noGrp="1"/>
          </p:cNvSpPr>
          <p:nvPr>
            <p:ph idx="1"/>
          </p:nvPr>
        </p:nvSpPr>
        <p:spPr>
          <a:xfrm>
            <a:off x="323528" y="836712"/>
            <a:ext cx="8568952" cy="5544616"/>
          </a:xfrm>
        </p:spPr>
        <p:style>
          <a:lnRef idx="2">
            <a:schemeClr val="accent2"/>
          </a:lnRef>
          <a:fillRef idx="1">
            <a:schemeClr val="lt1"/>
          </a:fillRef>
          <a:effectRef idx="0">
            <a:schemeClr val="accent2"/>
          </a:effectRef>
          <a:fontRef idx="minor">
            <a:schemeClr val="dk1"/>
          </a:fontRef>
        </p:style>
        <p:txBody>
          <a:bodyPr>
            <a:normAutofit/>
          </a:bodyPr>
          <a:lstStyle/>
          <a:p>
            <a:endParaRPr lang="es-ES" sz="1100" b="1" i="1" dirty="0"/>
          </a:p>
          <a:p>
            <a:pPr algn="just"/>
            <a:r>
              <a:rPr lang="es-ES" b="1" i="1" dirty="0"/>
              <a:t>Shamán</a:t>
            </a:r>
            <a:endParaRPr lang="es-ES" dirty="0"/>
          </a:p>
          <a:p>
            <a:pPr algn="just">
              <a:buNone/>
            </a:pPr>
            <a:r>
              <a:rPr lang="es-ES" dirty="0"/>
              <a:t>    - Tienen </a:t>
            </a:r>
            <a:r>
              <a:rPr lang="es-ES" b="1" dirty="0"/>
              <a:t>poder </a:t>
            </a:r>
            <a:r>
              <a:rPr lang="es-ES" dirty="0"/>
              <a:t>para actuar sobre las personas u objetos. </a:t>
            </a:r>
          </a:p>
          <a:p>
            <a:pPr algn="just">
              <a:buNone/>
            </a:pPr>
            <a:r>
              <a:rPr lang="es-ES" dirty="0"/>
              <a:t>    -  Tiene un poder (maligno o benigno) y lo utiliza para hacer </a:t>
            </a:r>
            <a:r>
              <a:rPr lang="es-ES" b="1" i="1" dirty="0"/>
              <a:t>daño o curar </a:t>
            </a:r>
            <a:r>
              <a:rPr lang="es-ES" dirty="0"/>
              <a:t>a otras personas. </a:t>
            </a:r>
          </a:p>
          <a:p>
            <a:pPr algn="just">
              <a:buNone/>
            </a:pPr>
            <a:r>
              <a:rPr lang="es-ES" dirty="0"/>
              <a:t>    -  Puede adivinar la suerte, tiene el poder de conocer el futuro de las personas, sus éxitos y fracasos, sus amores y enfermedades. </a:t>
            </a:r>
          </a:p>
          <a:p>
            <a:pPr algn="just">
              <a:buNone/>
            </a:pPr>
            <a:r>
              <a:rPr lang="es-ES" dirty="0"/>
              <a:t>    - Cura todos los males, siendo su especialidad las enfermedades del campo y de ellas la brujería. </a:t>
            </a:r>
          </a:p>
          <a:p>
            <a:pPr algn="just">
              <a:buNone/>
            </a:pPr>
            <a:r>
              <a:rPr lang="es-ES" dirty="0"/>
              <a:t>    -  Es un agente especial que </a:t>
            </a:r>
            <a:r>
              <a:rPr lang="es-ES" b="1" i="1" dirty="0"/>
              <a:t>impone por sí solo respeto</a:t>
            </a:r>
            <a:r>
              <a:rPr lang="es-ES" dirty="0"/>
              <a:t>, recelo y temor en la comunidad.</a:t>
            </a:r>
          </a:p>
          <a:p>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S" sz="3200" b="1" dirty="0"/>
              <a:t/>
            </a:r>
            <a:br>
              <a:rPr lang="es-ES" sz="3200" b="1" dirty="0"/>
            </a:br>
            <a:r>
              <a:rPr lang="es-ES" sz="3600" b="1" dirty="0"/>
              <a:t>LOS AGENTES DE SALUD</a:t>
            </a:r>
            <a:br>
              <a:rPr lang="es-ES" sz="3600" b="1" dirty="0"/>
            </a:br>
            <a:endParaRPr lang="es-ES" sz="3600" dirty="0"/>
          </a:p>
        </p:txBody>
      </p:sp>
      <p:sp>
        <p:nvSpPr>
          <p:cNvPr id="3" name="2 Marcador de contenido"/>
          <p:cNvSpPr>
            <a:spLocks noGrp="1"/>
          </p:cNvSpPr>
          <p:nvPr>
            <p:ph idx="1"/>
          </p:nvPr>
        </p:nvSpPr>
        <p:spPr>
          <a:xfrm>
            <a:off x="323528" y="836712"/>
            <a:ext cx="8568952" cy="5688632"/>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ES" sz="900" dirty="0"/>
          </a:p>
          <a:p>
            <a:pPr algn="just"/>
            <a:r>
              <a:rPr lang="es-ES" dirty="0"/>
              <a:t>En el sistema andino contemporáneo </a:t>
            </a:r>
            <a:r>
              <a:rPr lang="es-ES" dirty="0" err="1"/>
              <a:t>co</a:t>
            </a:r>
            <a:r>
              <a:rPr lang="es-ES" dirty="0"/>
              <a:t>-existen de manera armónica, tanto los </a:t>
            </a:r>
            <a:r>
              <a:rPr lang="es-ES" b="1" dirty="0"/>
              <a:t>agentes endógenos </a:t>
            </a:r>
            <a:r>
              <a:rPr lang="es-ES" dirty="0"/>
              <a:t>(yachag, sobadores, hierbateros/naturistas,  parteras, ), con los </a:t>
            </a:r>
            <a:r>
              <a:rPr lang="es-ES" b="1" dirty="0"/>
              <a:t>exógenos </a:t>
            </a:r>
            <a:r>
              <a:rPr lang="es-ES" dirty="0"/>
              <a:t>(médicos, enfermeros, auxiliares de salud).</a:t>
            </a:r>
          </a:p>
          <a:p>
            <a:pPr algn="just"/>
            <a:endParaRPr lang="es-ES" sz="1000" dirty="0"/>
          </a:p>
          <a:p>
            <a:pPr algn="just"/>
            <a:r>
              <a:rPr lang="es-ES" dirty="0"/>
              <a:t>El sistema permite, un </a:t>
            </a:r>
            <a:r>
              <a:rPr lang="es-ES" b="1" dirty="0"/>
              <a:t>pre-diagnóstico</a:t>
            </a:r>
            <a:r>
              <a:rPr lang="es-ES" dirty="0"/>
              <a:t> por parte del propio enfermo y su entorno familiar inmediato, y decidir a cuál agente se deba acudir.</a:t>
            </a:r>
          </a:p>
          <a:p>
            <a:pPr algn="just"/>
            <a:endParaRPr lang="es-ES" sz="1000" dirty="0"/>
          </a:p>
          <a:p>
            <a:pPr algn="just"/>
            <a:r>
              <a:rPr lang="es-ES" dirty="0"/>
              <a:t>El agente elegido realiza un </a:t>
            </a:r>
            <a:r>
              <a:rPr lang="es-ES" b="1" dirty="0"/>
              <a:t>diagnóstico preciso </a:t>
            </a:r>
            <a:r>
              <a:rPr lang="es-ES" dirty="0"/>
              <a:t>y establece el procedimiento a seguir, incluyendo la referencia a otro agente. Lo importante es que el agente endógeno puede –y de hecho lo hacen con relativa frecuencia – remitir el paciente al agente exógeno, cuando considera que la enfermedad puede ser tratada de mejor manera por ellos. </a:t>
            </a:r>
          </a:p>
          <a:p>
            <a:pPr algn="just">
              <a:buNone/>
            </a:pP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76064"/>
          </a:xfrm>
        </p:spPr>
        <p:txBody>
          <a:bodyPr>
            <a:normAutofit/>
          </a:bodyPr>
          <a:lstStyle/>
          <a:p>
            <a:r>
              <a:rPr lang="es-MX" sz="3200" b="1" dirty="0"/>
              <a:t>COSMOVISION SALUD-ENFERMEDAD</a:t>
            </a:r>
          </a:p>
        </p:txBody>
      </p:sp>
      <p:sp>
        <p:nvSpPr>
          <p:cNvPr id="3" name="Marcador de contenido 2"/>
          <p:cNvSpPr>
            <a:spLocks noGrp="1"/>
          </p:cNvSpPr>
          <p:nvPr>
            <p:ph idx="1"/>
          </p:nvPr>
        </p:nvSpPr>
        <p:spPr>
          <a:xfrm>
            <a:off x="107504" y="692696"/>
            <a:ext cx="8928992" cy="6048672"/>
          </a:xfrm>
        </p:spPr>
        <p:txBody>
          <a:bodyPr>
            <a:normAutofit fontScale="77500" lnSpcReduction="20000"/>
          </a:bodyPr>
          <a:lstStyle/>
          <a:p>
            <a:endParaRPr lang="es-MX" sz="1500" dirty="0">
              <a:solidFill>
                <a:srgbClr val="000000"/>
              </a:solidFill>
              <a:latin typeface="Verdana" panose="020B0604030504040204" pitchFamily="34" charset="0"/>
            </a:endParaRPr>
          </a:p>
          <a:p>
            <a:pPr marL="0" indent="0" algn="just">
              <a:buNone/>
            </a:pPr>
            <a:r>
              <a:rPr lang="es-MX" dirty="0">
                <a:solidFill>
                  <a:srgbClr val="000000"/>
                </a:solidFill>
                <a:latin typeface="Verdana" panose="020B0604030504040204" pitchFamily="34" charset="0"/>
              </a:rPr>
              <a:t>En primer lugar constatan que en las comunidades rurales los indígenas solo consultan al médico convencional si el curandero o el chamán lo recomiendan. </a:t>
            </a:r>
          </a:p>
          <a:p>
            <a:pPr marL="0" indent="0" algn="just">
              <a:buNone/>
            </a:pPr>
            <a:r>
              <a:rPr lang="es-MX" dirty="0">
                <a:solidFill>
                  <a:srgbClr val="000000"/>
                </a:solidFill>
                <a:latin typeface="Verdana" panose="020B0604030504040204" pitchFamily="34" charset="0"/>
              </a:rPr>
              <a:t>En segundo lugar, argumentan que los proveedores de salud tradicionales distinguen entre lo que ellos llaman "enfermedades de la naturaleza o del campo" y "enfermedades de Dios". </a:t>
            </a:r>
          </a:p>
          <a:p>
            <a:pPr marL="0" indent="0" algn="just">
              <a:buNone/>
            </a:pPr>
            <a:endParaRPr lang="es-MX" sz="1700" dirty="0">
              <a:solidFill>
                <a:srgbClr val="000000"/>
              </a:solidFill>
              <a:latin typeface="Verdana" panose="020B0604030504040204" pitchFamily="34" charset="0"/>
            </a:endParaRPr>
          </a:p>
          <a:p>
            <a:pPr marL="0" indent="0" algn="just">
              <a:buNone/>
            </a:pPr>
            <a:r>
              <a:rPr lang="es-MX" dirty="0">
                <a:solidFill>
                  <a:srgbClr val="000000"/>
                </a:solidFill>
                <a:latin typeface="Verdana" panose="020B0604030504040204" pitchFamily="34" charset="0"/>
              </a:rPr>
              <a:t>Según su cosmovisión ancestral, las causas del primer tipo de enfermedades se encuentran en un estorbo de la relación del paciente consigo mismo o su entorno. Se trata entonces de enfermedades desconocidas en la medicina occidental, con denominaciones como espanto, mal viento, mal de ojo, mal blanco. </a:t>
            </a:r>
          </a:p>
          <a:p>
            <a:pPr marL="0" indent="0" algn="just">
              <a:buNone/>
            </a:pPr>
            <a:endParaRPr lang="es-MX" sz="1700" dirty="0">
              <a:solidFill>
                <a:srgbClr val="000000"/>
              </a:solidFill>
              <a:latin typeface="Verdana" panose="020B0604030504040204" pitchFamily="34" charset="0"/>
            </a:endParaRPr>
          </a:p>
          <a:p>
            <a:pPr marL="0" indent="0" algn="just">
              <a:buNone/>
            </a:pPr>
            <a:r>
              <a:rPr lang="es-MX" dirty="0">
                <a:solidFill>
                  <a:srgbClr val="000000"/>
                </a:solidFill>
                <a:latin typeface="Verdana" panose="020B0604030504040204" pitchFamily="34" charset="0"/>
              </a:rPr>
              <a:t>El segundo tipo se debe a otras causas, desconocidas para el proveedor de salud tradicional. </a:t>
            </a:r>
          </a:p>
          <a:p>
            <a:pPr marL="0" indent="0" algn="just">
              <a:buNone/>
            </a:pPr>
            <a:endParaRPr lang="es-MX" sz="1700" dirty="0">
              <a:solidFill>
                <a:srgbClr val="000000"/>
              </a:solidFill>
              <a:latin typeface="Verdana" panose="020B0604030504040204" pitchFamily="34" charset="0"/>
            </a:endParaRPr>
          </a:p>
          <a:p>
            <a:pPr marL="0" indent="0" algn="just">
              <a:buNone/>
            </a:pPr>
            <a:r>
              <a:rPr lang="es-MX" dirty="0">
                <a:solidFill>
                  <a:srgbClr val="000000"/>
                </a:solidFill>
                <a:latin typeface="Verdana" panose="020B0604030504040204" pitchFamily="34" charset="0"/>
              </a:rPr>
              <a:t>La distinción entre los dos tipos suele hacerse de manera pragmática: si el tratamiento ancestral no surte el efecto deseado, es una enfermedad de Dios, que debe ser examinada y tratada por la medicina convencional.</a:t>
            </a:r>
          </a:p>
          <a:p>
            <a:pPr marL="0" indent="0" algn="just">
              <a:buNone/>
            </a:pPr>
            <a:endParaRPr lang="es-MX" sz="1700" dirty="0">
              <a:solidFill>
                <a:srgbClr val="000000"/>
              </a:solidFill>
              <a:latin typeface="Verdana" panose="020B0604030504040204" pitchFamily="34" charset="0"/>
            </a:endParaRPr>
          </a:p>
          <a:p>
            <a:pPr algn="just"/>
            <a:r>
              <a:rPr lang="es-MX" sz="2500" i="1" dirty="0">
                <a:solidFill>
                  <a:srgbClr val="000000"/>
                </a:solidFill>
                <a:latin typeface="Verdana" panose="020B0604030504040204" pitchFamily="34" charset="0"/>
              </a:rPr>
              <a:t>(Morales Juma CN, Pineda Cáceres NM. Métodos y técnicas aplicados por los </a:t>
            </a:r>
            <a:r>
              <a:rPr lang="es-MX" sz="2500" i="1" dirty="0" err="1">
                <a:solidFill>
                  <a:srgbClr val="000000"/>
                </a:solidFill>
                <a:latin typeface="Verdana" panose="020B0604030504040204" pitchFamily="34" charset="0"/>
              </a:rPr>
              <a:t>Yachacs</a:t>
            </a:r>
            <a:r>
              <a:rPr lang="es-MX" sz="2500" i="1" dirty="0">
                <a:solidFill>
                  <a:srgbClr val="000000"/>
                </a:solidFill>
                <a:latin typeface="Verdana" panose="020B0604030504040204" pitchFamily="34" charset="0"/>
              </a:rPr>
              <a:t> del sector de </a:t>
            </a:r>
            <a:r>
              <a:rPr lang="es-MX" sz="2500" i="1" dirty="0" err="1">
                <a:solidFill>
                  <a:srgbClr val="000000"/>
                </a:solidFill>
                <a:latin typeface="Verdana" panose="020B0604030504040204" pitchFamily="34" charset="0"/>
              </a:rPr>
              <a:t>Ilumán</a:t>
            </a:r>
            <a:r>
              <a:rPr lang="es-MX" sz="2500" i="1" dirty="0">
                <a:solidFill>
                  <a:srgbClr val="000000"/>
                </a:solidFill>
                <a:latin typeface="Verdana" panose="020B0604030504040204" pitchFamily="34" charset="0"/>
              </a:rPr>
              <a:t> en el diagnóstico y tratamiento de las enfermedades que presentan los usuarios que asisten a sus consultas de noviembre del 2010 a julio del 2011 [Tesis de Maestría]. Universidad Técnica del Norte, Ecuador; 2013).</a:t>
            </a:r>
            <a:endParaRPr lang="es-MX" sz="2500" i="1" dirty="0"/>
          </a:p>
        </p:txBody>
      </p:sp>
    </p:spTree>
    <p:extLst>
      <p:ext uri="{BB962C8B-B14F-4D97-AF65-F5344CB8AC3E}">
        <p14:creationId xmlns:p14="http://schemas.microsoft.com/office/powerpoint/2010/main" val="2904896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S_tradnl" sz="3600" b="1" dirty="0"/>
              <a:t>M.T.E. PATOLOGIA TRADICIONAL</a:t>
            </a:r>
            <a:endParaRPr lang="es-ES" sz="3600" dirty="0"/>
          </a:p>
        </p:txBody>
      </p:sp>
      <p:sp>
        <p:nvSpPr>
          <p:cNvPr id="3" name="2 Marcador de contenido"/>
          <p:cNvSpPr>
            <a:spLocks noGrp="1"/>
          </p:cNvSpPr>
          <p:nvPr>
            <p:ph idx="1"/>
          </p:nvPr>
        </p:nvSpPr>
        <p:spPr>
          <a:xfrm>
            <a:off x="395536" y="908720"/>
            <a:ext cx="8424936" cy="5616624"/>
          </a:xfrm>
        </p:spPr>
        <p:txBody>
          <a:bodyPr>
            <a:normAutofit/>
          </a:bodyPr>
          <a:lstStyle/>
          <a:p>
            <a:pPr algn="just">
              <a:buNone/>
            </a:pPr>
            <a:r>
              <a:rPr lang="es-ES_tradnl" b="1" i="1" dirty="0"/>
              <a:t>Concepciones mágicas o sobrenaturales</a:t>
            </a:r>
          </a:p>
          <a:p>
            <a:pPr algn="just">
              <a:buFont typeface="Wingdings" pitchFamily="2" charset="2"/>
              <a:buChar char="ü"/>
            </a:pPr>
            <a:r>
              <a:rPr lang="es-ES_tradnl" dirty="0">
                <a:cs typeface="Times New Roman" pitchFamily="18" charset="0"/>
              </a:rPr>
              <a:t>El ojeado</a:t>
            </a:r>
          </a:p>
          <a:p>
            <a:pPr algn="just">
              <a:buFont typeface="Wingdings" pitchFamily="2" charset="2"/>
              <a:buChar char="ü"/>
            </a:pPr>
            <a:r>
              <a:rPr lang="es-ES_tradnl" dirty="0">
                <a:cs typeface="Times New Roman" pitchFamily="18" charset="0"/>
              </a:rPr>
              <a:t>El susto</a:t>
            </a:r>
          </a:p>
          <a:p>
            <a:pPr algn="just">
              <a:buFont typeface="Wingdings" pitchFamily="2" charset="2"/>
              <a:buChar char="ü"/>
            </a:pPr>
            <a:r>
              <a:rPr lang="es-ES_tradnl" dirty="0">
                <a:cs typeface="Times New Roman" pitchFamily="18" charset="0"/>
              </a:rPr>
              <a:t>El mal viento</a:t>
            </a:r>
          </a:p>
          <a:p>
            <a:pPr algn="just">
              <a:buFont typeface="Wingdings" pitchFamily="2" charset="2"/>
              <a:buChar char="ü"/>
            </a:pPr>
            <a:r>
              <a:rPr lang="es-ES_tradnl" dirty="0">
                <a:cs typeface="Times New Roman" pitchFamily="18" charset="0"/>
              </a:rPr>
              <a:t>El cuychi o cuichi</a:t>
            </a:r>
          </a:p>
          <a:p>
            <a:pPr algn="just">
              <a:buFont typeface="Wingdings" pitchFamily="2" charset="2"/>
              <a:buChar char="ü"/>
            </a:pPr>
            <a:r>
              <a:rPr lang="es-ES_tradnl" dirty="0">
                <a:cs typeface="Times New Roman" pitchFamily="18" charset="0"/>
              </a:rPr>
              <a:t>El huicho</a:t>
            </a:r>
          </a:p>
          <a:p>
            <a:pPr algn="just">
              <a:buFont typeface="Wingdings" pitchFamily="2" charset="2"/>
              <a:buChar char="ü"/>
            </a:pPr>
            <a:r>
              <a:rPr lang="es-ES_tradnl" dirty="0">
                <a:cs typeface="Times New Roman" pitchFamily="18" charset="0"/>
              </a:rPr>
              <a:t>La calentura de la sangre</a:t>
            </a:r>
          </a:p>
          <a:p>
            <a:pPr algn="just">
              <a:buFont typeface="Wingdings" pitchFamily="2" charset="2"/>
              <a:buChar char="ü"/>
            </a:pPr>
            <a:r>
              <a:rPr lang="es-ES_tradnl" dirty="0">
                <a:cs typeface="Times New Roman" pitchFamily="18" charset="0"/>
              </a:rPr>
              <a:t>El colerín</a:t>
            </a:r>
          </a:p>
          <a:p>
            <a:pPr algn="just">
              <a:buFont typeface="Wingdings" pitchFamily="2" charset="2"/>
              <a:buChar char="ü"/>
            </a:pPr>
            <a:r>
              <a:rPr lang="es-ES_tradnl" dirty="0">
                <a:cs typeface="Times New Roman" pitchFamily="18" charset="0"/>
              </a:rPr>
              <a:t>El pasmo o espasmo</a:t>
            </a:r>
          </a:p>
          <a:p>
            <a:pPr algn="just">
              <a:buNone/>
            </a:pPr>
            <a:r>
              <a:rPr lang="es-ES_tradnl" b="1" i="1" dirty="0"/>
              <a:t>Causas “naturales”</a:t>
            </a:r>
          </a:p>
          <a:p>
            <a:pPr algn="just">
              <a:buFont typeface="Wingdings" pitchFamily="2" charset="2"/>
              <a:buChar char="ü"/>
            </a:pPr>
            <a:r>
              <a:rPr lang="es-ES_tradnl" dirty="0"/>
              <a:t>Enfermedades eruptivas de la infancia</a:t>
            </a:r>
          </a:p>
          <a:p>
            <a:pPr algn="just">
              <a:buFont typeface="Wingdings" pitchFamily="2" charset="2"/>
              <a:buChar char="ü"/>
            </a:pPr>
            <a:r>
              <a:rPr lang="es-ES_tradnl" dirty="0"/>
              <a:t>P</a:t>
            </a:r>
            <a:r>
              <a:rPr lang="es-ES_tradnl"/>
              <a:t>arasitosis</a:t>
            </a:r>
            <a:endParaRPr lang="es-ES_tradnl" dirty="0"/>
          </a:p>
          <a:p>
            <a:pPr>
              <a:buFont typeface="Wingdings" pitchFamily="2" charset="2"/>
              <a:buChar char="ü"/>
            </a:pPr>
            <a:endParaRPr lang="es-ES" b="1"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_tradnl" sz="3600" b="1" dirty="0"/>
              <a:t>M.T.E. PATOLOGIA TRADICIONAL</a:t>
            </a:r>
            <a:endParaRPr lang="es-ES" sz="3600" dirty="0"/>
          </a:p>
        </p:txBody>
      </p:sp>
      <p:sp>
        <p:nvSpPr>
          <p:cNvPr id="3" name="2 Marcador de contenido"/>
          <p:cNvSpPr>
            <a:spLocks noGrp="1"/>
          </p:cNvSpPr>
          <p:nvPr>
            <p:ph idx="1"/>
          </p:nvPr>
        </p:nvSpPr>
        <p:spPr>
          <a:xfrm>
            <a:off x="323528" y="980728"/>
            <a:ext cx="8568952" cy="5472608"/>
          </a:xfrm>
        </p:spPr>
        <p:txBody>
          <a:bodyPr>
            <a:normAutofit/>
          </a:bodyPr>
          <a:lstStyle/>
          <a:p>
            <a:pPr algn="just">
              <a:buNone/>
            </a:pPr>
            <a:r>
              <a:rPr lang="es-ES_tradnl" b="1" i="1" dirty="0"/>
              <a:t>El ojeado</a:t>
            </a:r>
          </a:p>
          <a:p>
            <a:pPr algn="just">
              <a:buNone/>
            </a:pPr>
            <a:r>
              <a:rPr lang="es-ES_tradnl" i="1" u="sng" dirty="0"/>
              <a:t>Síntomas</a:t>
            </a:r>
            <a:r>
              <a:rPr lang="es-ES_tradnl" dirty="0"/>
              <a:t>: Especialmente en niños: Pérdida de apetito, malestar, llanto, a veces diarrea.</a:t>
            </a:r>
          </a:p>
          <a:p>
            <a:pPr algn="just">
              <a:buNone/>
            </a:pPr>
            <a:r>
              <a:rPr lang="es-ES_tradnl" i="1" u="sng" dirty="0"/>
              <a:t>Causa:</a:t>
            </a:r>
            <a:r>
              <a:rPr lang="es-ES_tradnl" dirty="0"/>
              <a:t> Persona con poderes y que desea hacer daño, ha mirado al niño.</a:t>
            </a:r>
          </a:p>
          <a:p>
            <a:pPr algn="just"/>
            <a:r>
              <a:rPr lang="es-ES" dirty="0"/>
              <a:t>Esta enfermedad se produce en personas débiles y cuando alguien les ha mirado fijamente con odio, venganza. Se manifiesta por que les queman las palmas de las manos y las plantas de los pies, no pueden dormir.</a:t>
            </a:r>
          </a:p>
          <a:p>
            <a:pPr algn="just"/>
            <a:endParaRPr lang="es-ES_tradnl" sz="900" dirty="0"/>
          </a:p>
          <a:p>
            <a:pPr algn="just">
              <a:buNone/>
            </a:pPr>
            <a:r>
              <a:rPr lang="es-ES_tradnl" b="1" i="1" dirty="0"/>
              <a:t>El susto</a:t>
            </a:r>
          </a:p>
          <a:p>
            <a:pPr algn="just">
              <a:buNone/>
            </a:pPr>
            <a:r>
              <a:rPr lang="es-ES_tradnl" i="1" u="sng" dirty="0"/>
              <a:t>Síntomas: </a:t>
            </a:r>
            <a:r>
              <a:rPr lang="es-ES_tradnl" dirty="0"/>
              <a:t>Especialmente en niños: Pérdida de apetito, malestar, llanto, a veces diarrea</a:t>
            </a:r>
            <a:endParaRPr lang="es-ES_tradnl" i="1" u="sng" dirty="0"/>
          </a:p>
          <a:p>
            <a:pPr algn="just">
              <a:buNone/>
            </a:pPr>
            <a:r>
              <a:rPr lang="es-ES_tradnl" i="1" u="sng" dirty="0"/>
              <a:t>Causa</a:t>
            </a:r>
            <a:r>
              <a:rPr lang="es-ES_tradnl" dirty="0"/>
              <a:t>: Expresión de susto o sorpresa intensa</a:t>
            </a:r>
          </a:p>
          <a:p>
            <a:pPr algn="just">
              <a:buNone/>
            </a:pP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576064"/>
          </a:xfrm>
        </p:spPr>
        <p:txBody>
          <a:bodyPr>
            <a:normAutofit fontScale="90000"/>
          </a:bodyPr>
          <a:lstStyle/>
          <a:p>
            <a:r>
              <a:rPr lang="es-ES_tradnl" sz="3600" b="1" dirty="0"/>
              <a:t>M.T.E. PATOLOGIA TRADICIONAL</a:t>
            </a:r>
            <a:endParaRPr lang="es-ES" sz="3600" dirty="0"/>
          </a:p>
        </p:txBody>
      </p:sp>
      <p:sp>
        <p:nvSpPr>
          <p:cNvPr id="3" name="2 Marcador de contenido"/>
          <p:cNvSpPr>
            <a:spLocks noGrp="1"/>
          </p:cNvSpPr>
          <p:nvPr>
            <p:ph idx="1"/>
          </p:nvPr>
        </p:nvSpPr>
        <p:spPr>
          <a:xfrm>
            <a:off x="323528" y="692696"/>
            <a:ext cx="8496944" cy="5760640"/>
          </a:xfrm>
        </p:spPr>
        <p:txBody>
          <a:bodyPr>
            <a:normAutofit/>
          </a:bodyPr>
          <a:lstStyle/>
          <a:p>
            <a:pPr algn="just">
              <a:buNone/>
            </a:pPr>
            <a:endParaRPr lang="es-ES_tradnl" sz="1100" b="1" i="1" dirty="0">
              <a:cs typeface="Times New Roman" pitchFamily="18" charset="0"/>
            </a:endParaRPr>
          </a:p>
          <a:p>
            <a:pPr algn="just">
              <a:buNone/>
            </a:pPr>
            <a:r>
              <a:rPr lang="es-ES_tradnl" b="1" i="1" dirty="0">
                <a:cs typeface="Times New Roman" pitchFamily="18" charset="0"/>
              </a:rPr>
              <a:t>El mal viento (Mal aire):</a:t>
            </a:r>
          </a:p>
          <a:p>
            <a:pPr algn="just">
              <a:buNone/>
            </a:pPr>
            <a:r>
              <a:rPr lang="es-ES" dirty="0"/>
              <a:t>El mal aire es el mayor asesino de los niños.</a:t>
            </a:r>
          </a:p>
          <a:p>
            <a:pPr algn="just">
              <a:buNone/>
            </a:pPr>
            <a:r>
              <a:rPr lang="es-ES_tradnl" u="sng" dirty="0">
                <a:cs typeface="Times New Roman" pitchFamily="18" charset="0"/>
              </a:rPr>
              <a:t>Síntomas</a:t>
            </a:r>
            <a:r>
              <a:rPr lang="es-ES_tradnl" dirty="0">
                <a:cs typeface="Times New Roman" pitchFamily="18" charset="0"/>
              </a:rPr>
              <a:t>: G</a:t>
            </a:r>
            <a:r>
              <a:rPr lang="es-ES" dirty="0"/>
              <a:t>ran debilidad, dolor de cabeza, fiebre, erupciones cutáneas, diarrea, náusea, vómito, mareos, convulsiones y escalofríos. Duele cualquier parte del cuerpo.</a:t>
            </a:r>
          </a:p>
          <a:p>
            <a:pPr algn="just">
              <a:buNone/>
            </a:pPr>
            <a:r>
              <a:rPr lang="es-ES_tradnl" u="sng" dirty="0">
                <a:cs typeface="Times New Roman" pitchFamily="18" charset="0"/>
              </a:rPr>
              <a:t>Causa: </a:t>
            </a:r>
            <a:r>
              <a:rPr lang="es-ES_tradnl" dirty="0">
                <a:cs typeface="Times New Roman" pitchFamily="18" charset="0"/>
              </a:rPr>
              <a:t> Viento de espíritus o antepasados.</a:t>
            </a:r>
          </a:p>
          <a:p>
            <a:pPr algn="just">
              <a:buNone/>
            </a:pPr>
            <a:endParaRPr lang="es-ES_tradnl" sz="1300" dirty="0">
              <a:cs typeface="Times New Roman" pitchFamily="18" charset="0"/>
            </a:endParaRPr>
          </a:p>
          <a:p>
            <a:pPr algn="just"/>
            <a:r>
              <a:rPr lang="es-ES" dirty="0"/>
              <a:t>Cuando la persona (adulto o niño) ha estado o permanece en ciertos lugares. EJ:. en quebradas, sitios  solitarios, tumbas.</a:t>
            </a:r>
          </a:p>
          <a:p>
            <a:pPr algn="just"/>
            <a:endParaRPr lang="es-ES" sz="1100" dirty="0"/>
          </a:p>
          <a:p>
            <a:pPr algn="just">
              <a:buNone/>
            </a:pPr>
            <a:r>
              <a:rPr lang="es-ES" dirty="0"/>
              <a:t>Existen diversos tipos de “mal vientos” :</a:t>
            </a:r>
          </a:p>
          <a:p>
            <a:pPr algn="just">
              <a:buNone/>
            </a:pPr>
            <a:r>
              <a:rPr lang="es-ES" dirty="0"/>
              <a:t> -  </a:t>
            </a:r>
            <a:r>
              <a:rPr lang="es-ES" b="1" i="1" dirty="0"/>
              <a:t>el soqa wayra</a:t>
            </a:r>
            <a:r>
              <a:rPr lang="es-ES" dirty="0"/>
              <a:t>: en tumbas de momias o entierros antiguos, esto produce granos en todo el cuerpo y los otros síntomas.</a:t>
            </a:r>
          </a:p>
          <a:p>
            <a:pPr algn="just">
              <a:buNone/>
            </a:pPr>
            <a:r>
              <a:rPr lang="es-ES" dirty="0"/>
              <a:t>-  el </a:t>
            </a:r>
            <a:r>
              <a:rPr lang="es-ES" b="1" dirty="0"/>
              <a:t>“Haya wayra”: </a:t>
            </a:r>
            <a:r>
              <a:rPr lang="es-ES" dirty="0"/>
              <a:t>en tumbas recientes, causa mareos.</a:t>
            </a:r>
          </a:p>
          <a:p>
            <a:pPr algn="just">
              <a:buNone/>
            </a:pPr>
            <a:r>
              <a:rPr lang="es-ES" dirty="0"/>
              <a:t>- el </a:t>
            </a:r>
            <a:r>
              <a:rPr lang="es-ES" b="1" dirty="0"/>
              <a:t>hiru wayra: </a:t>
            </a:r>
            <a:r>
              <a:rPr lang="es-ES" dirty="0"/>
              <a:t>altera el rostro al “voltearle la mejilla” causando una parálisis facial. </a:t>
            </a:r>
            <a:endParaRPr lang="es-ES_tradnl" b="1" i="1" dirty="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_tradnl" sz="3200" b="1" dirty="0"/>
              <a:t>M.T.E. PATOLOGIA TRADICIONAL</a:t>
            </a:r>
            <a:endParaRPr lang="es-ES" sz="3200" dirty="0"/>
          </a:p>
        </p:txBody>
      </p:sp>
      <p:sp>
        <p:nvSpPr>
          <p:cNvPr id="3" name="2 Marcador de contenido"/>
          <p:cNvSpPr>
            <a:spLocks noGrp="1"/>
          </p:cNvSpPr>
          <p:nvPr>
            <p:ph idx="1"/>
          </p:nvPr>
        </p:nvSpPr>
        <p:spPr>
          <a:xfrm>
            <a:off x="323528" y="980728"/>
            <a:ext cx="8496944" cy="5400600"/>
          </a:xfrm>
        </p:spPr>
        <p:txBody>
          <a:bodyPr>
            <a:normAutofit/>
          </a:bodyPr>
          <a:lstStyle/>
          <a:p>
            <a:pPr algn="just">
              <a:buNone/>
            </a:pPr>
            <a:r>
              <a:rPr lang="es-ES_tradnl" b="1" i="1" dirty="0">
                <a:cs typeface="Times New Roman" pitchFamily="18" charset="0"/>
              </a:rPr>
              <a:t>El cuychi o cuichi</a:t>
            </a:r>
          </a:p>
          <a:p>
            <a:pPr algn="just">
              <a:buNone/>
            </a:pPr>
            <a:r>
              <a:rPr lang="es-ES_tradnl" u="sng" dirty="0">
                <a:cs typeface="Times New Roman" pitchFamily="18" charset="0"/>
              </a:rPr>
              <a:t>Síntomas</a:t>
            </a:r>
            <a:r>
              <a:rPr lang="es-ES_tradnl" dirty="0">
                <a:cs typeface="Times New Roman" pitchFamily="18" charset="0"/>
              </a:rPr>
              <a:t>: </a:t>
            </a:r>
            <a:r>
              <a:rPr lang="es-ES_tradnl" b="1" dirty="0">
                <a:cs typeface="Times New Roman" pitchFamily="18" charset="0"/>
              </a:rPr>
              <a:t>1</a:t>
            </a:r>
            <a:r>
              <a:rPr lang="es-ES_tradnl" dirty="0">
                <a:cs typeface="Times New Roman" pitchFamily="18" charset="0"/>
              </a:rPr>
              <a:t>: Malestar, pérdida del apetito, debilidad y dolores en distintos sitios. </a:t>
            </a:r>
            <a:r>
              <a:rPr lang="es-ES_tradnl" b="1" dirty="0">
                <a:cs typeface="Times New Roman" pitchFamily="18" charset="0"/>
              </a:rPr>
              <a:t>2</a:t>
            </a:r>
            <a:r>
              <a:rPr lang="es-ES_tradnl" dirty="0">
                <a:cs typeface="Times New Roman" pitchFamily="18" charset="0"/>
              </a:rPr>
              <a:t>: piel, granos, vesículas y pústulas.</a:t>
            </a:r>
            <a:endParaRPr lang="es-ES_tradnl" u="sng" dirty="0">
              <a:cs typeface="Times New Roman" pitchFamily="18" charset="0"/>
            </a:endParaRPr>
          </a:p>
          <a:p>
            <a:pPr algn="just">
              <a:buNone/>
            </a:pPr>
            <a:r>
              <a:rPr lang="es-ES_tradnl" u="sng" dirty="0">
                <a:cs typeface="Times New Roman" pitchFamily="18" charset="0"/>
              </a:rPr>
              <a:t>Causa:</a:t>
            </a:r>
            <a:r>
              <a:rPr lang="es-ES_tradnl" dirty="0">
                <a:cs typeface="Times New Roman" pitchFamily="18" charset="0"/>
              </a:rPr>
              <a:t> cuichi japishca = cogido el arco iris. Leyendas antiguas  indican: arco iris: produce embarazo.</a:t>
            </a:r>
          </a:p>
          <a:p>
            <a:pPr algn="just"/>
            <a:endParaRPr lang="es-ES_tradnl" sz="900" dirty="0">
              <a:cs typeface="Times New Roman" pitchFamily="18" charset="0"/>
            </a:endParaRPr>
          </a:p>
          <a:p>
            <a:pPr algn="just">
              <a:buNone/>
            </a:pPr>
            <a:r>
              <a:rPr lang="es-ES_tradnl" b="1" i="1" dirty="0">
                <a:cs typeface="Times New Roman" pitchFamily="18" charset="0"/>
              </a:rPr>
              <a:t>El huicho</a:t>
            </a:r>
          </a:p>
          <a:p>
            <a:pPr algn="just">
              <a:buNone/>
            </a:pPr>
            <a:r>
              <a:rPr lang="es-ES_tradnl" u="sng" dirty="0">
                <a:cs typeface="Times New Roman" pitchFamily="18" charset="0"/>
              </a:rPr>
              <a:t>Síntomas: </a:t>
            </a:r>
            <a:r>
              <a:rPr lang="es-ES_tradnl" dirty="0">
                <a:cs typeface="Times New Roman" pitchFamily="18" charset="0"/>
              </a:rPr>
              <a:t> Diarreas, dolor abdominal y a veces eliminación de parásitos (áscaris).</a:t>
            </a:r>
            <a:endParaRPr lang="es-ES_tradnl" u="sng" dirty="0">
              <a:cs typeface="Times New Roman" pitchFamily="18" charset="0"/>
            </a:endParaRPr>
          </a:p>
          <a:p>
            <a:pPr algn="just">
              <a:buNone/>
            </a:pPr>
            <a:r>
              <a:rPr lang="es-ES_tradnl" u="sng" dirty="0">
                <a:cs typeface="Times New Roman" pitchFamily="18" charset="0"/>
              </a:rPr>
              <a:t>Causa</a:t>
            </a:r>
            <a:r>
              <a:rPr lang="es-ES_tradnl" dirty="0">
                <a:cs typeface="Times New Roman" pitchFamily="18" charset="0"/>
              </a:rPr>
              <a:t>: Excesiva ingestión de dulces o raspadura.</a:t>
            </a:r>
          </a:p>
          <a:p>
            <a:pPr algn="just">
              <a:buNone/>
            </a:pPr>
            <a:endParaRPr lang="es-ES_tradnl" dirty="0">
              <a:cs typeface="Times New Roman" pitchFamily="18" charset="0"/>
            </a:endParaRPr>
          </a:p>
          <a:p>
            <a:pPr algn="just">
              <a:buNone/>
            </a:pPr>
            <a:endParaRPr lang="es-ES_tradnl" sz="1100" dirty="0">
              <a:cs typeface="Times New Roman" pitchFamily="18" charset="0"/>
            </a:endParaRPr>
          </a:p>
          <a:p>
            <a:pPr algn="just">
              <a:buNone/>
            </a:pPr>
            <a:endParaRPr lang="es-ES_tradnl" dirty="0">
              <a:cs typeface="Times New Roman" pitchFamily="18" charset="0"/>
            </a:endParaRPr>
          </a:p>
          <a:p>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S_tradnl" sz="3600" b="1" dirty="0"/>
              <a:t>M.T.E. PATOLOGIA TRADICIONAL</a:t>
            </a:r>
            <a:endParaRPr lang="es-ES" sz="3600" dirty="0"/>
          </a:p>
        </p:txBody>
      </p:sp>
      <p:sp>
        <p:nvSpPr>
          <p:cNvPr id="3" name="2 Marcador de contenido"/>
          <p:cNvSpPr>
            <a:spLocks noGrp="1"/>
          </p:cNvSpPr>
          <p:nvPr>
            <p:ph idx="1"/>
          </p:nvPr>
        </p:nvSpPr>
        <p:spPr>
          <a:xfrm>
            <a:off x="457200" y="980728"/>
            <a:ext cx="8229600" cy="5145435"/>
          </a:xfrm>
        </p:spPr>
        <p:txBody>
          <a:bodyPr>
            <a:normAutofit/>
          </a:bodyPr>
          <a:lstStyle/>
          <a:p>
            <a:pPr algn="just">
              <a:buNone/>
            </a:pPr>
            <a:r>
              <a:rPr lang="es-ES_tradnl" b="1" i="1" dirty="0">
                <a:cs typeface="Times New Roman" pitchFamily="18" charset="0"/>
              </a:rPr>
              <a:t>El enfriamiento de la sangre</a:t>
            </a:r>
          </a:p>
          <a:p>
            <a:pPr algn="just">
              <a:buNone/>
            </a:pPr>
            <a:r>
              <a:rPr lang="es-ES_tradnl" u="sng" dirty="0">
                <a:cs typeface="Times New Roman" pitchFamily="18" charset="0"/>
              </a:rPr>
              <a:t>Síntomas</a:t>
            </a:r>
            <a:r>
              <a:rPr lang="es-ES_tradnl" dirty="0">
                <a:cs typeface="Times New Roman" pitchFamily="18" charset="0"/>
              </a:rPr>
              <a:t>:  Brote de eritemas y ronchas generalizado. </a:t>
            </a:r>
            <a:endParaRPr lang="es-ES_tradnl" u="sng" dirty="0">
              <a:cs typeface="Times New Roman" pitchFamily="18" charset="0"/>
            </a:endParaRPr>
          </a:p>
          <a:p>
            <a:pPr algn="just">
              <a:buNone/>
            </a:pPr>
            <a:r>
              <a:rPr lang="es-ES_tradnl" u="sng" dirty="0">
                <a:cs typeface="Times New Roman" pitchFamily="18" charset="0"/>
              </a:rPr>
              <a:t>Causa:</a:t>
            </a:r>
            <a:r>
              <a:rPr lang="es-ES_tradnl" dirty="0">
                <a:cs typeface="Times New Roman" pitchFamily="18" charset="0"/>
              </a:rPr>
              <a:t>  Enfriamiento brusco o luego de un baño en agua fría.</a:t>
            </a:r>
          </a:p>
          <a:p>
            <a:pPr algn="just"/>
            <a:endParaRPr lang="es-ES_tradnl" sz="1100" dirty="0">
              <a:cs typeface="Times New Roman" pitchFamily="18" charset="0"/>
            </a:endParaRPr>
          </a:p>
          <a:p>
            <a:pPr algn="just">
              <a:buNone/>
            </a:pPr>
            <a:r>
              <a:rPr lang="es-ES_tradnl" b="1" i="1" dirty="0">
                <a:cs typeface="Times New Roman" pitchFamily="18" charset="0"/>
              </a:rPr>
              <a:t>El pasmo o espasmo</a:t>
            </a:r>
          </a:p>
          <a:p>
            <a:pPr algn="just">
              <a:buNone/>
            </a:pPr>
            <a:r>
              <a:rPr lang="es-ES_tradnl" u="sng" dirty="0">
                <a:cs typeface="Times New Roman" pitchFamily="18" charset="0"/>
              </a:rPr>
              <a:t>Síntomas:</a:t>
            </a:r>
            <a:r>
              <a:rPr lang="es-ES_tradnl" dirty="0">
                <a:cs typeface="Times New Roman" pitchFamily="18" charset="0"/>
              </a:rPr>
              <a:t> Contracciones espasmódicas de las vísceras abdominales (cólicos). </a:t>
            </a:r>
            <a:endParaRPr lang="es-ES_tradnl" u="sng" dirty="0">
              <a:cs typeface="Times New Roman" pitchFamily="18" charset="0"/>
            </a:endParaRPr>
          </a:p>
          <a:p>
            <a:pPr algn="just">
              <a:buNone/>
            </a:pPr>
            <a:r>
              <a:rPr lang="es-ES_tradnl" u="sng" dirty="0">
                <a:cs typeface="Times New Roman" pitchFamily="18" charset="0"/>
              </a:rPr>
              <a:t>Causa</a:t>
            </a:r>
            <a:r>
              <a:rPr lang="es-ES_tradnl" dirty="0">
                <a:cs typeface="Times New Roman" pitchFamily="18" charset="0"/>
              </a:rPr>
              <a:t>: Factores psicológicos o físicos como ingestión de alimentos en mal estado o exposición prolongada al viento.</a:t>
            </a:r>
            <a:endParaRPr lang="es-ES_tradnl" u="sng" dirty="0">
              <a:cs typeface="Times New Roman" pitchFamily="18" charset="0"/>
            </a:endParaRPr>
          </a:p>
          <a:p>
            <a:endParaRPr lang="es-ES" dirty="0"/>
          </a:p>
          <a:p>
            <a:pPr algn="just">
              <a:buNone/>
            </a:pPr>
            <a:endParaRPr lang="es-ES_tradnl" u="sng" dirty="0">
              <a:cs typeface="Times New Roman" pitchFamily="18" charset="0"/>
            </a:endParaRPr>
          </a:p>
          <a:p>
            <a:pPr algn="just">
              <a:buNone/>
            </a:pPr>
            <a:endParaRPr lang="es-ES_tradnl" b="1" i="1" dirty="0">
              <a:cs typeface="Times New Roman" pitchFamily="18" charset="0"/>
            </a:endParaRPr>
          </a:p>
          <a:p>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a:bodyPr>
          <a:lstStyle/>
          <a:p>
            <a:r>
              <a:rPr lang="es-ES_tradnl" sz="3200" b="1" dirty="0"/>
              <a:t>M.T.E. PATOLOGIA TRADICIONAL</a:t>
            </a:r>
            <a:endParaRPr lang="es-ES" sz="3200" dirty="0"/>
          </a:p>
        </p:txBody>
      </p:sp>
      <p:sp>
        <p:nvSpPr>
          <p:cNvPr id="3" name="2 Marcador de contenido"/>
          <p:cNvSpPr>
            <a:spLocks noGrp="1"/>
          </p:cNvSpPr>
          <p:nvPr>
            <p:ph idx="1"/>
          </p:nvPr>
        </p:nvSpPr>
        <p:spPr>
          <a:xfrm>
            <a:off x="251520" y="836712"/>
            <a:ext cx="8640960" cy="5688632"/>
          </a:xfrm>
        </p:spPr>
        <p:txBody>
          <a:bodyPr>
            <a:normAutofit/>
          </a:bodyPr>
          <a:lstStyle/>
          <a:p>
            <a:pPr algn="just">
              <a:buNone/>
            </a:pPr>
            <a:endParaRPr lang="es-ES_tradnl" sz="900" b="1" i="1" dirty="0">
              <a:cs typeface="Times New Roman" pitchFamily="18" charset="0"/>
            </a:endParaRPr>
          </a:p>
          <a:p>
            <a:pPr algn="just">
              <a:buNone/>
            </a:pPr>
            <a:r>
              <a:rPr lang="es-ES_tradnl" b="1" i="1" dirty="0">
                <a:cs typeface="Times New Roman" pitchFamily="18" charset="0"/>
              </a:rPr>
              <a:t>El colerín</a:t>
            </a:r>
          </a:p>
          <a:p>
            <a:pPr algn="just">
              <a:buNone/>
            </a:pPr>
            <a:endParaRPr lang="es-ES_tradnl" sz="900" b="1" i="1" dirty="0">
              <a:cs typeface="Times New Roman" pitchFamily="18" charset="0"/>
            </a:endParaRPr>
          </a:p>
          <a:p>
            <a:pPr algn="just">
              <a:buNone/>
            </a:pPr>
            <a:r>
              <a:rPr lang="es-ES_tradnl" u="sng" dirty="0">
                <a:cs typeface="Times New Roman" pitchFamily="18" charset="0"/>
              </a:rPr>
              <a:t>Síntomas</a:t>
            </a:r>
            <a:r>
              <a:rPr lang="es-ES_tradnl" dirty="0">
                <a:cs typeface="Times New Roman" pitchFamily="18" charset="0"/>
              </a:rPr>
              <a:t>: Malestar, náuseas, vómito, diarrea, cólico abdominal.</a:t>
            </a:r>
          </a:p>
          <a:p>
            <a:pPr algn="just"/>
            <a:endParaRPr lang="es-ES_tradnl" sz="900" u="sng" dirty="0">
              <a:cs typeface="Times New Roman" pitchFamily="18" charset="0"/>
            </a:endParaRPr>
          </a:p>
          <a:p>
            <a:pPr algn="just">
              <a:buNone/>
            </a:pPr>
            <a:r>
              <a:rPr lang="es-ES_tradnl" u="sng" dirty="0">
                <a:cs typeface="Times New Roman" pitchFamily="18" charset="0"/>
              </a:rPr>
              <a:t>Causa</a:t>
            </a:r>
            <a:r>
              <a:rPr lang="es-ES_tradnl" dirty="0">
                <a:cs typeface="Times New Roman" pitchFamily="18" charset="0"/>
              </a:rPr>
              <a:t>: Acceso de ira o “rabia”  o luego de haber ingerido cierto tipo de alimentos.</a:t>
            </a:r>
          </a:p>
          <a:p>
            <a:pPr algn="just">
              <a:buNone/>
            </a:pPr>
            <a:endParaRPr lang="es-ES_tradnl" sz="900" dirty="0">
              <a:cs typeface="Times New Roman" pitchFamily="18" charset="0"/>
            </a:endParaRPr>
          </a:p>
          <a:p>
            <a:pPr algn="just"/>
            <a:r>
              <a:rPr lang="es-ES" dirty="0"/>
              <a:t>Entre los indígenas se conoce con el nombre de colerina a una serie de trastornos hepatobiliares caracterizados por dolores de cabeza, cólicos, vómitos generalmente biliosos, consecutivos a un disgusto, una pelea o un contratiempo.</a:t>
            </a:r>
          </a:p>
          <a:p>
            <a:pPr algn="just"/>
            <a:endParaRPr lang="es-ES" sz="900" dirty="0"/>
          </a:p>
          <a:p>
            <a:pPr algn="just"/>
            <a:r>
              <a:rPr lang="es-ES" dirty="0"/>
              <a:t>Es lógico suponer que la cólera actúa como elemento desencadenante de síntomas en los pacientes. </a:t>
            </a:r>
          </a:p>
          <a:p>
            <a:pPr algn="just">
              <a:buNone/>
            </a:pPr>
            <a:endParaRPr lang="es-ES_tradnl" sz="2200" dirty="0">
              <a:cs typeface="Times New Roman" pitchFamily="18" charset="0"/>
            </a:endParaRPr>
          </a:p>
          <a:p>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_tradnl" sz="3600" b="1" dirty="0"/>
              <a:t>M.T.E. TERAPIA TRADICIONAL</a:t>
            </a:r>
            <a:endParaRPr lang="es-ES" sz="3600" dirty="0"/>
          </a:p>
        </p:txBody>
      </p:sp>
      <p:sp>
        <p:nvSpPr>
          <p:cNvPr id="3" name="2 Marcador de contenido"/>
          <p:cNvSpPr>
            <a:spLocks noGrp="1"/>
          </p:cNvSpPr>
          <p:nvPr>
            <p:ph idx="1"/>
          </p:nvPr>
        </p:nvSpPr>
        <p:spPr>
          <a:xfrm>
            <a:off x="457200" y="1052736"/>
            <a:ext cx="8229600" cy="5073427"/>
          </a:xfrm>
        </p:spPr>
        <p:txBody>
          <a:bodyPr>
            <a:normAutofit/>
          </a:bodyPr>
          <a:lstStyle/>
          <a:p>
            <a:pPr algn="just">
              <a:buNone/>
            </a:pPr>
            <a:r>
              <a:rPr lang="es-ES_tradnl" dirty="0"/>
              <a:t>“</a:t>
            </a:r>
            <a:r>
              <a:rPr lang="es-ES_tradnl" i="1" dirty="0"/>
              <a:t>Serie de métodos, técnicas y procedimientos que se emplean para aliviar las dolencias</a:t>
            </a:r>
            <a:r>
              <a:rPr lang="es-ES_tradnl" dirty="0"/>
              <a:t>”</a:t>
            </a:r>
          </a:p>
          <a:p>
            <a:pPr algn="just"/>
            <a:r>
              <a:rPr lang="es-ES_tradnl" dirty="0"/>
              <a:t> </a:t>
            </a:r>
            <a:r>
              <a:rPr lang="es-ES_tradnl" b="1" i="1" dirty="0"/>
              <a:t>Unos de carácter mágico</a:t>
            </a:r>
          </a:p>
          <a:p>
            <a:pPr lvl="1" algn="just">
              <a:buNone/>
            </a:pPr>
            <a:r>
              <a:rPr lang="es-ES_tradnl" sz="3200" dirty="0"/>
              <a:t>- Ejemplo: el “papa lulun” - ojeado</a:t>
            </a:r>
          </a:p>
          <a:p>
            <a:pPr algn="just"/>
            <a:r>
              <a:rPr lang="es-ES_tradnl" b="1" i="1" dirty="0"/>
              <a:t>Otros que se basan en la experiencia </a:t>
            </a:r>
            <a:r>
              <a:rPr lang="es-ES_tradnl" dirty="0"/>
              <a:t>de los resultados beneficiosos de un determinado procedimiento o administración de un medicamento de origen vegetal, animal o mineral.</a:t>
            </a:r>
          </a:p>
          <a:p>
            <a:pPr algn="just">
              <a:buNone/>
            </a:pPr>
            <a:r>
              <a:rPr lang="es-ES_tradnl" dirty="0"/>
              <a:t>     - Personas con conocimiento de las propiedades medicinales de las plantas.</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p:spPr>
        <p:style>
          <a:lnRef idx="2">
            <a:schemeClr val="accent2"/>
          </a:lnRef>
          <a:fillRef idx="1">
            <a:schemeClr val="lt1"/>
          </a:fillRef>
          <a:effectRef idx="0">
            <a:schemeClr val="accent2"/>
          </a:effectRef>
          <a:fontRef idx="minor">
            <a:schemeClr val="dk1"/>
          </a:fontRef>
        </p:style>
        <p:txBody>
          <a:bodyPr>
            <a:noAutofit/>
          </a:bodyPr>
          <a:lstStyle/>
          <a:p>
            <a:r>
              <a:rPr lang="es-ES_tradnl" sz="3200" b="1" dirty="0"/>
              <a:t>FUNDAMENTOS DE LA MEDICINA ALTERNATIVA Y TRADICIONAL </a:t>
            </a:r>
            <a:endParaRPr lang="es-ES" sz="3200" dirty="0"/>
          </a:p>
        </p:txBody>
      </p:sp>
      <p:sp>
        <p:nvSpPr>
          <p:cNvPr id="3" name="2 Marcador de contenido"/>
          <p:cNvSpPr>
            <a:spLocks noGrp="1"/>
          </p:cNvSpPr>
          <p:nvPr>
            <p:ph idx="1"/>
          </p:nvPr>
        </p:nvSpPr>
        <p:spPr>
          <a:xfrm>
            <a:off x="457200" y="1428736"/>
            <a:ext cx="8229600" cy="4697427"/>
          </a:xfrm>
        </p:spPr>
        <p:style>
          <a:lnRef idx="2">
            <a:schemeClr val="accent2"/>
          </a:lnRef>
          <a:fillRef idx="1">
            <a:schemeClr val="lt1"/>
          </a:fillRef>
          <a:effectRef idx="0">
            <a:schemeClr val="accent2"/>
          </a:effectRef>
          <a:fontRef idx="minor">
            <a:schemeClr val="dk1"/>
          </a:fontRef>
        </p:style>
        <p:txBody>
          <a:bodyPr/>
          <a:lstStyle/>
          <a:p>
            <a:pPr>
              <a:buNone/>
            </a:pPr>
            <a:endParaRPr lang="es-ES" sz="800" dirty="0"/>
          </a:p>
          <a:p>
            <a:pPr algn="just">
              <a:buNone/>
            </a:pPr>
            <a:r>
              <a:rPr lang="es-ES" b="1" i="1" dirty="0"/>
              <a:t>Resolución CD37.R5 de la OPS, 1993</a:t>
            </a:r>
            <a:r>
              <a:rPr lang="es-ES" dirty="0"/>
              <a:t>.</a:t>
            </a:r>
          </a:p>
          <a:p>
            <a:pPr algn="just">
              <a:buNone/>
            </a:pPr>
            <a:endParaRPr lang="es-ES" sz="1000" dirty="0"/>
          </a:p>
          <a:p>
            <a:pPr marL="88900" indent="-88900" algn="just">
              <a:buNone/>
              <a:tabLst>
                <a:tab pos="88900" algn="l"/>
              </a:tabLst>
            </a:pPr>
            <a:r>
              <a:rPr lang="es-ES" dirty="0"/>
              <a:t> Instar a los Estados Miembros de OPS a promover la transformación de los sistemas de salud y apoyar el desarrollo de modelos alternativos de atención para las poblaciones indígenas, incluida la medicina tradicional y la investigación sobre su calidad y seguridad.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a:bodyPr>
          <a:lstStyle/>
          <a:p>
            <a:r>
              <a:rPr lang="es-ES_tradnl" sz="3200" b="1" dirty="0"/>
              <a:t>M.T.E. TERAPIA TRADICIONAL</a:t>
            </a:r>
            <a:endParaRPr lang="es-ES" sz="3200" dirty="0"/>
          </a:p>
        </p:txBody>
      </p:sp>
      <p:sp>
        <p:nvSpPr>
          <p:cNvPr id="3" name="2 Marcador de contenido"/>
          <p:cNvSpPr>
            <a:spLocks noGrp="1"/>
          </p:cNvSpPr>
          <p:nvPr>
            <p:ph idx="1"/>
          </p:nvPr>
        </p:nvSpPr>
        <p:spPr>
          <a:xfrm>
            <a:off x="179512" y="764704"/>
            <a:ext cx="8784976" cy="5832648"/>
          </a:xfrm>
        </p:spPr>
        <p:txBody>
          <a:bodyPr>
            <a:normAutofit/>
          </a:bodyPr>
          <a:lstStyle/>
          <a:p>
            <a:endParaRPr lang="es-ES" sz="1100" dirty="0"/>
          </a:p>
          <a:p>
            <a:pPr algn="just"/>
            <a:r>
              <a:rPr lang="es-ES" dirty="0"/>
              <a:t>Bajo estos criterios es posible comprender de mejor manera los mitos y creencias del poblador andino, sobre la salud y la enfermedad.</a:t>
            </a:r>
          </a:p>
          <a:p>
            <a:pPr algn="just"/>
            <a:endParaRPr lang="es-ES" sz="1100" dirty="0"/>
          </a:p>
          <a:p>
            <a:pPr algn="just"/>
            <a:r>
              <a:rPr lang="es-ES" dirty="0"/>
              <a:t>El médico cura solo la salud del cuerpo material del enfermo.</a:t>
            </a:r>
          </a:p>
          <a:p>
            <a:pPr algn="just"/>
            <a:endParaRPr lang="es-ES" sz="1100" dirty="0"/>
          </a:p>
          <a:p>
            <a:pPr algn="just"/>
            <a:r>
              <a:rPr lang="es-ES" dirty="0"/>
              <a:t>El chaman puede curar el cuerpo, el alma y los aspectos materiales inherentes al paciente, partiendo de un sistema de creencias propias de su cultura. De este modo puede curar la casa, el ganado, las chacras, la suerte, sus actividades y los anhelos del paciente. </a:t>
            </a:r>
          </a:p>
          <a:p>
            <a:pPr algn="just"/>
            <a:endParaRPr lang="es-ES" sz="1000" dirty="0"/>
          </a:p>
          <a:p>
            <a:pPr algn="just"/>
            <a:r>
              <a:rPr lang="es-ES" dirty="0"/>
              <a:t>En su sistema de mitos y creencias, las cosas materiales también pueden enfermar, por eso es necesario curar las casas, chacra, el ganado, etc.</a:t>
            </a:r>
          </a:p>
          <a:p>
            <a:pPr>
              <a:buNone/>
            </a:pPr>
            <a:r>
              <a:rPr lang="es-ES" dirty="0"/>
              <a:t> </a:t>
            </a:r>
          </a:p>
          <a:p>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20080"/>
          </a:xfrm>
        </p:spPr>
        <p:txBody>
          <a:bodyPr>
            <a:normAutofit/>
          </a:bodyPr>
          <a:lstStyle/>
          <a:p>
            <a:r>
              <a:rPr lang="es-ES_tradnl" sz="3200" b="1" dirty="0"/>
              <a:t>M.T.E. TERAPIA TRADICIONAL</a:t>
            </a:r>
            <a:endParaRPr lang="es-ES" sz="3200" dirty="0"/>
          </a:p>
        </p:txBody>
      </p:sp>
      <p:sp>
        <p:nvSpPr>
          <p:cNvPr id="3" name="2 Marcador de contenido"/>
          <p:cNvSpPr>
            <a:spLocks noGrp="1"/>
          </p:cNvSpPr>
          <p:nvPr>
            <p:ph idx="1"/>
          </p:nvPr>
        </p:nvSpPr>
        <p:spPr>
          <a:xfrm>
            <a:off x="179512" y="980728"/>
            <a:ext cx="8784976" cy="5472608"/>
          </a:xfrm>
        </p:spPr>
        <p:txBody>
          <a:bodyPr>
            <a:normAutofit/>
          </a:bodyPr>
          <a:lstStyle/>
          <a:p>
            <a:pPr algn="just"/>
            <a:endParaRPr lang="es-ES" sz="900" dirty="0"/>
          </a:p>
          <a:p>
            <a:pPr algn="just"/>
            <a:r>
              <a:rPr lang="es-ES" dirty="0"/>
              <a:t>La medicina tradicional utiliza medios naturales, dentro de una función más ideológica o racional. Atribuye a cada elemento natural, propiedades psicoterapéuticas antes que las que realmente posee.</a:t>
            </a:r>
          </a:p>
          <a:p>
            <a:pPr algn="just"/>
            <a:endParaRPr lang="es-ES" sz="900" dirty="0"/>
          </a:p>
          <a:p>
            <a:pPr algn="just"/>
            <a:r>
              <a:rPr lang="es-ES" dirty="0"/>
              <a:t>El tratamiento psicoterapéutico, está en estrecha relación con este pensamiento. La enfermedad como ente que se apodera del enfermo va haciendo perder su ánimo, debilitándolo o haciendo que la mala suerte lo siga.</a:t>
            </a:r>
          </a:p>
          <a:p>
            <a:pPr algn="just"/>
            <a:endParaRPr lang="es-ES" sz="900" dirty="0"/>
          </a:p>
          <a:p>
            <a:pPr algn="just"/>
            <a:r>
              <a:rPr lang="es-ES" dirty="0"/>
              <a:t>Para curarle es necesario trasladar la enfermedad. A esta operación se le conoce como </a:t>
            </a:r>
            <a:r>
              <a:rPr lang="es-ES" b="1" dirty="0"/>
              <a:t>limpia o soba.</a:t>
            </a:r>
            <a:r>
              <a:rPr lang="es-E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_tradnl" sz="3200" b="1" dirty="0"/>
              <a:t>M.T.E. TERAPIA TRADICIONAL</a:t>
            </a:r>
            <a:endParaRPr lang="es-ES" sz="3200" dirty="0"/>
          </a:p>
        </p:txBody>
      </p:sp>
      <p:sp>
        <p:nvSpPr>
          <p:cNvPr id="3" name="2 Marcador de contenido"/>
          <p:cNvSpPr>
            <a:spLocks noGrp="1"/>
          </p:cNvSpPr>
          <p:nvPr>
            <p:ph idx="1"/>
          </p:nvPr>
        </p:nvSpPr>
        <p:spPr>
          <a:xfrm>
            <a:off x="457200" y="980728"/>
            <a:ext cx="8229600" cy="5145435"/>
          </a:xfrm>
        </p:spPr>
        <p:txBody>
          <a:bodyPr>
            <a:normAutofit/>
          </a:bodyPr>
          <a:lstStyle/>
          <a:p>
            <a:pPr>
              <a:buNone/>
            </a:pPr>
            <a:endParaRPr lang="es-ES" sz="1000" b="1" i="1" dirty="0"/>
          </a:p>
          <a:p>
            <a:pPr>
              <a:buNone/>
            </a:pPr>
            <a:r>
              <a:rPr lang="es-ES" b="1" i="1" dirty="0"/>
              <a:t> Limpias:</a:t>
            </a:r>
          </a:p>
          <a:p>
            <a:pPr>
              <a:buNone/>
            </a:pPr>
            <a:endParaRPr lang="es-ES" sz="1000" b="1" i="1" dirty="0"/>
          </a:p>
          <a:p>
            <a:pPr algn="just"/>
            <a:r>
              <a:rPr lang="es-ES" dirty="0"/>
              <a:t>Método que integra fórmulas mágico religiosas para reintegrar el espíritu de alguien que ha sido embrujado (mal blanco) o que padece de algún mal del campo.</a:t>
            </a:r>
          </a:p>
          <a:p>
            <a:pPr algn="just"/>
            <a:endParaRPr lang="es-ES" sz="1100" dirty="0"/>
          </a:p>
          <a:p>
            <a:pPr algn="just"/>
            <a:r>
              <a:rPr lang="es-ES" dirty="0"/>
              <a:t>Por lo general se usan huevos, ciertos animales, plantas medicinales, incienso, trago, tabaco, velas, etc., pero siempre acompañados por invocaciones a las divinidades ancestrales.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2">
            <a:schemeClr val="accent2"/>
          </a:lnRef>
          <a:fillRef idx="1">
            <a:schemeClr val="lt1"/>
          </a:fillRef>
          <a:effectRef idx="0">
            <a:schemeClr val="accent2"/>
          </a:effectRef>
          <a:fontRef idx="minor">
            <a:schemeClr val="dk1"/>
          </a:fontRef>
        </p:style>
        <p:txBody>
          <a:bodyPr>
            <a:normAutofit/>
          </a:bodyPr>
          <a:lstStyle/>
          <a:p>
            <a:r>
              <a:rPr lang="es-ES_tradnl" sz="3200" b="1" dirty="0"/>
              <a:t>LIMPIEZA CON EL HUEVO</a:t>
            </a:r>
            <a:endParaRPr lang="es-ES" sz="3200" b="1" dirty="0"/>
          </a:p>
        </p:txBody>
      </p:sp>
      <p:sp>
        <p:nvSpPr>
          <p:cNvPr id="3" name="2 Marcador de contenido"/>
          <p:cNvSpPr>
            <a:spLocks noGrp="1"/>
          </p:cNvSpPr>
          <p:nvPr>
            <p:ph idx="1"/>
          </p:nvPr>
        </p:nvSpPr>
        <p:spPr>
          <a:xfrm>
            <a:off x="457200" y="1196752"/>
            <a:ext cx="8291264" cy="3312368"/>
          </a:xfrm>
        </p:spPr>
        <p:style>
          <a:lnRef idx="2">
            <a:schemeClr val="accent2"/>
          </a:lnRef>
          <a:fillRef idx="1">
            <a:schemeClr val="lt1"/>
          </a:fillRef>
          <a:effectRef idx="0">
            <a:schemeClr val="accent2"/>
          </a:effectRef>
          <a:fontRef idx="minor">
            <a:schemeClr val="dk1"/>
          </a:fontRef>
        </p:style>
        <p:txBody>
          <a:bodyPr>
            <a:normAutofit/>
          </a:bodyPr>
          <a:lstStyle/>
          <a:p>
            <a:endParaRPr lang="es-ES_tradnl" sz="1000" dirty="0"/>
          </a:p>
          <a:p>
            <a:pPr algn="just"/>
            <a:r>
              <a:rPr lang="es-ES_tradnl" dirty="0"/>
              <a:t>Diagnóstico y tratamiento de la medicina Quichua.</a:t>
            </a:r>
          </a:p>
          <a:p>
            <a:pPr algn="just">
              <a:buNone/>
            </a:pPr>
            <a:r>
              <a:rPr lang="es-ES_tradnl" b="1" dirty="0"/>
              <a:t> Características del huevo</a:t>
            </a:r>
          </a:p>
          <a:p>
            <a:pPr algn="just"/>
            <a:r>
              <a:rPr lang="es-ES_tradnl" dirty="0"/>
              <a:t>Polo femenino redondeado (warmi) (-)</a:t>
            </a:r>
          </a:p>
          <a:p>
            <a:pPr algn="just"/>
            <a:r>
              <a:rPr lang="es-ES_tradnl" dirty="0"/>
              <a:t>Polo masculino saliente (cari) (+)</a:t>
            </a:r>
          </a:p>
          <a:p>
            <a:endParaRPr lang="es-ES_tradnl" dirty="0"/>
          </a:p>
          <a:p>
            <a:pPr>
              <a:buNone/>
            </a:pPr>
            <a:endParaRPr lang="es-ES_tradnl" b="1" dirty="0"/>
          </a:p>
          <a:p>
            <a:pPr>
              <a:buNone/>
            </a:pPr>
            <a:endParaRPr lang="es-ES_tradnl" dirty="0"/>
          </a:p>
        </p:txBody>
      </p:sp>
      <p:pic>
        <p:nvPicPr>
          <p:cNvPr id="1027" name="Picture 3"/>
          <p:cNvPicPr>
            <a:picLocks noChangeAspect="1" noChangeArrowheads="1"/>
          </p:cNvPicPr>
          <p:nvPr/>
        </p:nvPicPr>
        <p:blipFill>
          <a:blip r:embed="rId3" cstate="print"/>
          <a:srcRect/>
          <a:stretch>
            <a:fillRect/>
          </a:stretch>
        </p:blipFill>
        <p:spPr bwMode="auto">
          <a:xfrm rot="5400000">
            <a:off x="3371303" y="4053632"/>
            <a:ext cx="1656182" cy="2567161"/>
          </a:xfrm>
          <a:prstGeom prst="rect">
            <a:avLst/>
          </a:prstGeom>
          <a:noFill/>
          <a:ln w="9525">
            <a:noFill/>
            <a:miter lim="800000"/>
            <a:headEnd/>
            <a:tailEnd/>
          </a:ln>
        </p:spPr>
      </p:pic>
      <p:sp>
        <p:nvSpPr>
          <p:cNvPr id="8" name="7 CuadroTexto"/>
          <p:cNvSpPr txBox="1"/>
          <p:nvPr/>
        </p:nvSpPr>
        <p:spPr>
          <a:xfrm>
            <a:off x="2195736" y="5157192"/>
            <a:ext cx="720080" cy="369332"/>
          </a:xfrm>
          <a:prstGeom prst="rect">
            <a:avLst/>
          </a:prstGeom>
          <a:noFill/>
        </p:spPr>
        <p:txBody>
          <a:bodyPr wrap="square" rtlCol="0">
            <a:spAutoFit/>
          </a:bodyPr>
          <a:lstStyle/>
          <a:p>
            <a:r>
              <a:rPr lang="es-ES_tradnl" dirty="0"/>
              <a:t>Polo -</a:t>
            </a:r>
            <a:endParaRPr lang="es-ES" dirty="0"/>
          </a:p>
        </p:txBody>
      </p:sp>
      <p:sp>
        <p:nvSpPr>
          <p:cNvPr id="11" name="10 CuadroTexto"/>
          <p:cNvSpPr txBox="1"/>
          <p:nvPr/>
        </p:nvSpPr>
        <p:spPr>
          <a:xfrm>
            <a:off x="5364088" y="5085184"/>
            <a:ext cx="936104" cy="369332"/>
          </a:xfrm>
          <a:prstGeom prst="rect">
            <a:avLst/>
          </a:prstGeom>
          <a:noFill/>
        </p:spPr>
        <p:txBody>
          <a:bodyPr wrap="square" rtlCol="0">
            <a:spAutoFit/>
          </a:bodyPr>
          <a:lstStyle/>
          <a:p>
            <a:r>
              <a:rPr lang="es-ES_tradnl" dirty="0"/>
              <a:t>Polo +</a:t>
            </a:r>
            <a:endParaRPr lang="es-E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es-ES_tradnl" sz="3200" b="1" dirty="0"/>
              <a:t>LIMPIEZA CON EL HUEVO</a:t>
            </a:r>
            <a:endParaRPr lang="es-ES" sz="3200" dirty="0"/>
          </a:p>
        </p:txBody>
      </p:sp>
      <p:sp>
        <p:nvSpPr>
          <p:cNvPr id="3" name="2 Marcador de contenido"/>
          <p:cNvSpPr>
            <a:spLocks noGrp="1"/>
          </p:cNvSpPr>
          <p:nvPr>
            <p:ph idx="1"/>
          </p:nvPr>
        </p:nvSpPr>
        <p:spPr>
          <a:xfrm>
            <a:off x="323528" y="980728"/>
            <a:ext cx="8568952" cy="5544616"/>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ES_tradnl" sz="900" b="1" dirty="0"/>
          </a:p>
          <a:p>
            <a:pPr algn="just">
              <a:buNone/>
            </a:pPr>
            <a:r>
              <a:rPr lang="es-ES_tradnl" b="1" dirty="0"/>
              <a:t>   Organismo Humano:</a:t>
            </a:r>
          </a:p>
          <a:p>
            <a:pPr algn="just">
              <a:buNone/>
            </a:pPr>
            <a:endParaRPr lang="es-ES_tradnl" sz="900" b="1" dirty="0"/>
          </a:p>
          <a:p>
            <a:pPr algn="just"/>
            <a:r>
              <a:rPr lang="es-ES_tradnl" dirty="0"/>
              <a:t>Lado izquierdo negativo, receptor</a:t>
            </a:r>
          </a:p>
          <a:p>
            <a:pPr algn="just"/>
            <a:r>
              <a:rPr lang="es-ES_tradnl" dirty="0"/>
              <a:t>Lado derecho positivo, dador</a:t>
            </a:r>
          </a:p>
          <a:p>
            <a:pPr algn="just">
              <a:buNone/>
            </a:pPr>
            <a:r>
              <a:rPr lang="es-ES_tradnl" b="1" dirty="0"/>
              <a:t>    Curador:</a:t>
            </a:r>
          </a:p>
          <a:p>
            <a:pPr algn="just">
              <a:buNone/>
            </a:pPr>
            <a:endParaRPr lang="es-ES_tradnl" sz="900" b="1" dirty="0"/>
          </a:p>
          <a:p>
            <a:pPr algn="just"/>
            <a:r>
              <a:rPr lang="es-ES_tradnl" dirty="0"/>
              <a:t>Tomar el huevo siempre con la mano derecha y por el lado positivo del huevo, para no “absorber el mal”.</a:t>
            </a:r>
          </a:p>
          <a:p>
            <a:pPr algn="just"/>
            <a:endParaRPr lang="es-ES_tradnl" sz="900" dirty="0"/>
          </a:p>
          <a:p>
            <a:pPr algn="just"/>
            <a:r>
              <a:rPr lang="es-ES_tradnl" dirty="0"/>
              <a:t>Si toma el huevo con la mano izquierda, el mal puede ser “pasado” al curador.</a:t>
            </a:r>
          </a:p>
          <a:p>
            <a:pPr algn="just"/>
            <a:endParaRPr lang="es-ES_tradnl" sz="900" dirty="0"/>
          </a:p>
          <a:p>
            <a:pPr algn="just"/>
            <a:r>
              <a:rPr lang="es-ES_tradnl" dirty="0"/>
              <a:t>Huevo debe ser de “gallo y gallina” y no haber sido ni calentado o congelado</a:t>
            </a:r>
          </a:p>
          <a:p>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a:bodyPr>
          <a:lstStyle/>
          <a:p>
            <a:r>
              <a:rPr lang="es-ES_tradnl" sz="3200" b="1" dirty="0"/>
              <a:t>LIMPIEZA CON EL HUEVO</a:t>
            </a:r>
            <a:endParaRPr lang="es-ES" sz="3200" b="1" dirty="0"/>
          </a:p>
        </p:txBody>
      </p:sp>
      <p:sp>
        <p:nvSpPr>
          <p:cNvPr id="3" name="2 Marcador de contenido"/>
          <p:cNvSpPr>
            <a:spLocks noGrp="1"/>
          </p:cNvSpPr>
          <p:nvPr>
            <p:ph idx="1"/>
          </p:nvPr>
        </p:nvSpPr>
        <p:spPr>
          <a:xfrm>
            <a:off x="323528" y="764704"/>
            <a:ext cx="8496944" cy="5544616"/>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ES_tradnl" sz="900" dirty="0"/>
          </a:p>
          <a:p>
            <a:pPr algn="just"/>
            <a:r>
              <a:rPr lang="es-ES_tradnl" dirty="0"/>
              <a:t>Se realiza un barrido sobre la superficie de la piel con el lado redondeado, que absorbe la mal energía y la impregna en la albúmina que producirá cambios en la estructura interna del huevo que son interpretados por el curador.</a:t>
            </a:r>
          </a:p>
          <a:p>
            <a:pPr algn="just"/>
            <a:endParaRPr lang="es-ES_tradnl" sz="900" dirty="0"/>
          </a:p>
          <a:p>
            <a:pPr algn="just"/>
            <a:r>
              <a:rPr lang="es-ES_tradnl" dirty="0"/>
              <a:t>La soba sigue un orden: de arriba hacia abajo. Desde la cabeza hacia los pies.</a:t>
            </a:r>
          </a:p>
          <a:p>
            <a:pPr algn="just"/>
            <a:endParaRPr lang="es-ES_tradnl" sz="900" dirty="0"/>
          </a:p>
          <a:p>
            <a:pPr algn="just"/>
            <a:r>
              <a:rPr lang="es-ES_tradnl" dirty="0"/>
              <a:t>Concluida la limpia, el sanador parte el huevo por la mitad y deposita su contenido en un vaso de agua, para observar e interpretar las formaciones que se han producido en la yema y clara.</a:t>
            </a:r>
            <a:endParaRPr lang="es-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92088"/>
          </a:xfrm>
        </p:spPr>
        <p:txBody>
          <a:bodyPr>
            <a:normAutofit/>
          </a:bodyPr>
          <a:lstStyle/>
          <a:p>
            <a:r>
              <a:rPr lang="es-ES" sz="3200" b="1" dirty="0"/>
              <a:t>CUY(I)WUAN FICHAI (SOBA DEL CUY) </a:t>
            </a:r>
          </a:p>
        </p:txBody>
      </p:sp>
      <p:sp>
        <p:nvSpPr>
          <p:cNvPr id="3" name="2 Marcador de contenido"/>
          <p:cNvSpPr>
            <a:spLocks noGrp="1"/>
          </p:cNvSpPr>
          <p:nvPr>
            <p:ph idx="1"/>
          </p:nvPr>
        </p:nvSpPr>
        <p:spPr>
          <a:xfrm>
            <a:off x="179512" y="764704"/>
            <a:ext cx="8712968" cy="5904656"/>
          </a:xfrm>
        </p:spPr>
        <p:txBody>
          <a:bodyPr>
            <a:normAutofit/>
          </a:bodyPr>
          <a:lstStyle/>
          <a:p>
            <a:endParaRPr lang="es-ES_tradnl" sz="900" dirty="0"/>
          </a:p>
          <a:p>
            <a:pPr algn="just"/>
            <a:r>
              <a:rPr lang="es-ES_tradnl" b="1" dirty="0"/>
              <a:t>Cuy: </a:t>
            </a:r>
            <a:r>
              <a:rPr lang="es-ES_tradnl" dirty="0"/>
              <a:t>originario de Sudamérica. Llamado </a:t>
            </a:r>
            <a:r>
              <a:rPr lang="es-ES_tradnl" b="1" dirty="0"/>
              <a:t>cobayo</a:t>
            </a:r>
            <a:r>
              <a:rPr lang="es-ES_tradnl" dirty="0"/>
              <a:t> (voz guaraní).</a:t>
            </a:r>
          </a:p>
          <a:p>
            <a:pPr algn="just"/>
            <a:endParaRPr lang="es-ES_tradnl" sz="1000" dirty="0"/>
          </a:p>
          <a:p>
            <a:pPr algn="just">
              <a:buNone/>
            </a:pPr>
            <a:r>
              <a:rPr lang="es-ES_tradnl" b="1" dirty="0"/>
              <a:t>  Características del cuy</a:t>
            </a:r>
            <a:r>
              <a:rPr lang="es-ES_tradnl" dirty="0"/>
              <a:t>:</a:t>
            </a:r>
          </a:p>
          <a:p>
            <a:pPr algn="just"/>
            <a:r>
              <a:rPr lang="es-ES_tradnl" dirty="0"/>
              <a:t>Elabora endorfinas para bloquear dolor. Gran semejanza anatómica y funcional con el ser humano.</a:t>
            </a:r>
          </a:p>
          <a:p>
            <a:pPr algn="just"/>
            <a:r>
              <a:rPr lang="es-ES_tradnl" b="1" dirty="0"/>
              <a:t>Cuy sano y del mismo sexo que la persona enferma.</a:t>
            </a:r>
          </a:p>
          <a:p>
            <a:pPr algn="just"/>
            <a:endParaRPr lang="es-ES_tradnl" sz="1000" b="1" dirty="0"/>
          </a:p>
          <a:p>
            <a:pPr algn="just">
              <a:buNone/>
            </a:pPr>
            <a:r>
              <a:rPr lang="es-ES_tradnl" b="1" dirty="0"/>
              <a:t>  Curador:</a:t>
            </a:r>
          </a:p>
          <a:p>
            <a:pPr algn="just"/>
            <a:r>
              <a:rPr lang="es-ES_tradnl" dirty="0"/>
              <a:t>Días de sobada: martes y viernes.</a:t>
            </a:r>
          </a:p>
          <a:p>
            <a:pPr algn="just"/>
            <a:r>
              <a:rPr lang="es-ES_tradnl" i="1" dirty="0"/>
              <a:t>Color de cuy: rojo, negro o blanco</a:t>
            </a:r>
            <a:r>
              <a:rPr lang="es-ES_tradnl" dirty="0"/>
              <a:t>.</a:t>
            </a:r>
          </a:p>
          <a:p>
            <a:pPr algn="just">
              <a:buNone/>
            </a:pPr>
            <a:r>
              <a:rPr lang="es-ES_tradnl" b="1" dirty="0"/>
              <a:t>   Color rojo: </a:t>
            </a:r>
            <a:r>
              <a:rPr lang="es-ES_tradnl" dirty="0"/>
              <a:t>Influye sobre la circulación aumentándola.</a:t>
            </a:r>
          </a:p>
          <a:p>
            <a:pPr algn="just"/>
            <a:r>
              <a:rPr lang="es-ES_tradnl" dirty="0"/>
              <a:t>El curador lo usa para problemas circulatorios: moretones, retenciones menstruales, isquemia, várices, etc.</a:t>
            </a:r>
          </a:p>
          <a:p>
            <a:pPr algn="just"/>
            <a:endParaRPr lang="es-ES_tradnl" dirty="0"/>
          </a:p>
          <a:p>
            <a:pPr>
              <a:buNone/>
            </a:pPr>
            <a:endParaRPr lang="es-ES_tradnl" dirty="0"/>
          </a:p>
          <a:p>
            <a:endParaRPr lang="es-ES_tradnl" dirty="0"/>
          </a:p>
          <a:p>
            <a:endParaRPr lang="es-E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S" sz="3200" b="1" dirty="0"/>
              <a:t>CUY(I)WUAN FICHAI (SOBA DEL CUY) </a:t>
            </a:r>
          </a:p>
        </p:txBody>
      </p:sp>
      <p:sp>
        <p:nvSpPr>
          <p:cNvPr id="3" name="2 Marcador de contenido"/>
          <p:cNvSpPr>
            <a:spLocks noGrp="1"/>
          </p:cNvSpPr>
          <p:nvPr>
            <p:ph idx="1"/>
          </p:nvPr>
        </p:nvSpPr>
        <p:spPr>
          <a:xfrm>
            <a:off x="251520" y="836712"/>
            <a:ext cx="8712968" cy="5688632"/>
          </a:xfrm>
        </p:spPr>
        <p:txBody>
          <a:bodyPr>
            <a:normAutofit/>
          </a:bodyPr>
          <a:lstStyle/>
          <a:p>
            <a:endParaRPr lang="es-ES_tradnl" sz="1000" b="1" dirty="0"/>
          </a:p>
          <a:p>
            <a:pPr algn="just">
              <a:buNone/>
            </a:pPr>
            <a:r>
              <a:rPr lang="es-ES_tradnl" b="1" dirty="0"/>
              <a:t> Color negro: </a:t>
            </a:r>
            <a:r>
              <a:rPr lang="es-ES_tradnl" dirty="0"/>
              <a:t>atrae la enfermedad, sobre todo cuando no son de tipo natural, y se deben a la acción de un </a:t>
            </a:r>
            <a:r>
              <a:rPr lang="es-ES_tradnl" dirty="0" err="1"/>
              <a:t>shamán</a:t>
            </a:r>
            <a:r>
              <a:rPr lang="es-ES_tradnl" dirty="0"/>
              <a:t>.</a:t>
            </a:r>
          </a:p>
          <a:p>
            <a:pPr algn="just"/>
            <a:endParaRPr lang="es-ES_tradnl" sz="1100" dirty="0"/>
          </a:p>
          <a:p>
            <a:pPr algn="just">
              <a:buNone/>
            </a:pPr>
            <a:r>
              <a:rPr lang="es-ES_tradnl" b="1" dirty="0"/>
              <a:t> Color blanco: </a:t>
            </a:r>
            <a:r>
              <a:rPr lang="es-ES_tradnl" dirty="0"/>
              <a:t>atrae energía positiva.</a:t>
            </a:r>
          </a:p>
          <a:p>
            <a:pPr algn="just"/>
            <a:r>
              <a:rPr lang="es-ES_tradnl" dirty="0"/>
              <a:t>Se usa en personas con depresión, tristeza, pesimismo, “mala suerte”.</a:t>
            </a:r>
          </a:p>
          <a:p>
            <a:pPr algn="just">
              <a:buNone/>
            </a:pPr>
            <a:r>
              <a:rPr lang="es-ES_tradnl" b="1" dirty="0"/>
              <a:t>     Curador:</a:t>
            </a:r>
          </a:p>
          <a:p>
            <a:pPr algn="just"/>
            <a:r>
              <a:rPr lang="es-ES_tradnl" i="1" dirty="0"/>
              <a:t>El jambi runa </a:t>
            </a:r>
            <a:r>
              <a:rPr lang="es-ES_tradnl" dirty="0"/>
              <a:t>o curador toma el cuy con su mano derecha y lo restriega contra la piel de la persona, de arriba hacia abajo, desde la cabeza hacia los pies.</a:t>
            </a:r>
          </a:p>
          <a:p>
            <a:pPr algn="just"/>
            <a:r>
              <a:rPr lang="es-ES_tradnl" dirty="0"/>
              <a:t>El desequilibrio energético de la persona provoca cambios en los órganos internos del cuy, que interpreta el sanador.</a:t>
            </a:r>
          </a:p>
          <a:p>
            <a:pPr algn="just"/>
            <a:endParaRPr lang="es-E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20080"/>
          </a:xfrm>
        </p:spPr>
        <p:txBody>
          <a:bodyPr>
            <a:normAutofit fontScale="90000"/>
          </a:bodyPr>
          <a:lstStyle/>
          <a:p>
            <a:r>
              <a:rPr lang="es-ES" sz="3200" b="1" dirty="0"/>
              <a:t/>
            </a:r>
            <a:br>
              <a:rPr lang="es-ES" sz="3200" b="1" dirty="0"/>
            </a:br>
            <a:r>
              <a:rPr lang="es-ES" sz="3600" b="1" dirty="0"/>
              <a:t>EL SANADOR: </a:t>
            </a:r>
            <a:r>
              <a:rPr lang="es-ES" sz="3200" dirty="0"/>
              <a:t/>
            </a:r>
            <a:br>
              <a:rPr lang="es-ES" sz="3200" dirty="0"/>
            </a:br>
            <a:endParaRPr lang="es-ES" sz="3200" dirty="0"/>
          </a:p>
        </p:txBody>
      </p:sp>
      <p:sp>
        <p:nvSpPr>
          <p:cNvPr id="3" name="2 Marcador de contenido"/>
          <p:cNvSpPr>
            <a:spLocks noGrp="1"/>
          </p:cNvSpPr>
          <p:nvPr>
            <p:ph idx="1"/>
          </p:nvPr>
        </p:nvSpPr>
        <p:spPr>
          <a:xfrm>
            <a:off x="251520" y="764704"/>
            <a:ext cx="8640960" cy="5760640"/>
          </a:xfrm>
        </p:spPr>
        <p:txBody>
          <a:bodyPr>
            <a:normAutofit/>
          </a:bodyPr>
          <a:lstStyle/>
          <a:p>
            <a:endParaRPr lang="es-ES" sz="1100" dirty="0"/>
          </a:p>
          <a:p>
            <a:pPr algn="just"/>
            <a:r>
              <a:rPr lang="es-ES" dirty="0"/>
              <a:t>El Sanador, no es un simple curandero o charlatán. Es un individuo con conocimientos y  sabiduría sobre el hombre, su naturaleza y su espiritualidad,  preparado para utilizar hierbas para la limpieza energética y plantas con propiedades medicinales para restablecer la salud y más. </a:t>
            </a:r>
          </a:p>
          <a:p>
            <a:pPr algn="just"/>
            <a:endParaRPr lang="es-ES" sz="900" dirty="0"/>
          </a:p>
          <a:p>
            <a:pPr algn="just"/>
            <a:r>
              <a:rPr lang="es-ES" dirty="0"/>
              <a:t>El objetivo del Sanador  es diagnosticar el mal, liberar energías y limpiar de humores negativos presentes en el paciente.</a:t>
            </a:r>
            <a:endParaRPr lang="es-ES" sz="900" dirty="0"/>
          </a:p>
          <a:p>
            <a:pPr algn="just"/>
            <a:endParaRPr lang="es-ES" sz="900" dirty="0"/>
          </a:p>
          <a:p>
            <a:pPr algn="just"/>
            <a:r>
              <a:rPr lang="es-ES" b="1" dirty="0"/>
              <a:t>Cada sanador tiene su propio estilo de diagnóstico y forma ritual de limpieza y sanación. Las técnicas y ritos preparatorios pueden variar de acuerdo a sus  maestros, origen étnico, etc</a:t>
            </a:r>
            <a:r>
              <a:rPr lang="es-ES" dirty="0"/>
              <a:t>. </a:t>
            </a:r>
          </a:p>
          <a:p>
            <a:pPr algn="just"/>
            <a:endParaRPr lang="es-ES" sz="1500" dirty="0"/>
          </a:p>
          <a:p>
            <a:endParaRPr lang="es-ES" dirty="0"/>
          </a:p>
          <a:p>
            <a:endParaRPr lang="es-E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fontScale="90000"/>
          </a:bodyPr>
          <a:lstStyle/>
          <a:p>
            <a:r>
              <a:rPr lang="es-ES" b="1" dirty="0"/>
              <a:t/>
            </a:r>
            <a:br>
              <a:rPr lang="es-ES" b="1" dirty="0"/>
            </a:br>
            <a:r>
              <a:rPr lang="es-ES" sz="3600" b="1" dirty="0"/>
              <a:t>PRIMEROS AUXILIOS ESPIRITUALES (populares)</a:t>
            </a:r>
            <a:br>
              <a:rPr lang="es-ES" sz="3600" b="1" dirty="0"/>
            </a:br>
            <a:endParaRPr lang="es-ES" sz="3600" b="1" dirty="0"/>
          </a:p>
        </p:txBody>
      </p:sp>
      <p:sp>
        <p:nvSpPr>
          <p:cNvPr id="3" name="2 Marcador de contenido"/>
          <p:cNvSpPr>
            <a:spLocks noGrp="1"/>
          </p:cNvSpPr>
          <p:nvPr>
            <p:ph idx="1"/>
          </p:nvPr>
        </p:nvSpPr>
        <p:spPr>
          <a:xfrm>
            <a:off x="179512" y="764704"/>
            <a:ext cx="8784976" cy="5904656"/>
          </a:xfrm>
        </p:spPr>
        <p:txBody>
          <a:bodyPr>
            <a:normAutofit/>
          </a:bodyPr>
          <a:lstStyle/>
          <a:p>
            <a:endParaRPr lang="es-ES" sz="900" b="1" dirty="0"/>
          </a:p>
          <a:p>
            <a:pPr algn="just"/>
            <a:r>
              <a:rPr lang="es-ES" b="1" dirty="0"/>
              <a:t>PRIMER PASO:</a:t>
            </a:r>
            <a:r>
              <a:rPr lang="es-ES" dirty="0"/>
              <a:t> Buscar a una persona de carácter fuerte, luego pedir un huevo entero crudo;  la persona escogida limpia externamente el cuerpo del paciente acompañando con oraciones de su gusto  o necesidad.</a:t>
            </a:r>
          </a:p>
          <a:p>
            <a:pPr algn="just"/>
            <a:endParaRPr lang="es-ES" sz="900" dirty="0"/>
          </a:p>
          <a:p>
            <a:pPr algn="just"/>
            <a:r>
              <a:rPr lang="es-ES" dirty="0"/>
              <a:t>Toma con su mano derecha el huevo y empieza limpiando por la frente, la cabeza, la cara, el cuello, pecho, estomago, espalda, columna, nalgas, brazos, piernas, y plantas de los pies; luego el paciente deberá soplar suavemente sobre el huevo por tres veces.</a:t>
            </a:r>
          </a:p>
          <a:p>
            <a:pPr algn="just"/>
            <a:endParaRPr lang="es-ES" sz="900" dirty="0"/>
          </a:p>
          <a:p>
            <a:pPr algn="just"/>
            <a:r>
              <a:rPr lang="es-ES" dirty="0"/>
              <a:t>Luego se rompe la cascara del huevo, lo coloca en un vaso de agua y luego bota su contenido al servicio higiénico o basurero </a:t>
            </a:r>
            <a:r>
              <a:rPr lang="es-ES" b="1" dirty="0"/>
              <a:t>pero sin verlo,</a:t>
            </a:r>
            <a:r>
              <a:rPr lang="es-ES" dirty="0"/>
              <a:t> ya que la energía negativa puede causar daño a la persona que está limpiando voluntariamente. </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8012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C" dirty="0"/>
              <a:t/>
            </a:r>
            <a:br>
              <a:rPr lang="es-EC" dirty="0"/>
            </a:br>
            <a:r>
              <a:rPr lang="es-EC" sz="3600" b="1" dirty="0"/>
              <a:t>56 ASAMBLEA MUNDIAL DE LA SALUD. 28 de mayo de 2003</a:t>
            </a:r>
            <a:r>
              <a:rPr lang="es-EC" dirty="0"/>
              <a:t/>
            </a:r>
            <a:br>
              <a:rPr lang="es-EC" dirty="0"/>
            </a:br>
            <a:endParaRPr lang="es-EC" dirty="0"/>
          </a:p>
        </p:txBody>
      </p:sp>
      <p:sp>
        <p:nvSpPr>
          <p:cNvPr id="3" name="2 Marcador de contenido"/>
          <p:cNvSpPr>
            <a:spLocks noGrp="1"/>
          </p:cNvSpPr>
          <p:nvPr>
            <p:ph idx="1"/>
          </p:nvPr>
        </p:nvSpPr>
        <p:spPr>
          <a:xfrm>
            <a:off x="107504" y="1196752"/>
            <a:ext cx="8928992" cy="5472608"/>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EC" sz="1100" dirty="0"/>
          </a:p>
          <a:p>
            <a:pPr algn="just"/>
            <a:r>
              <a:rPr lang="es-EC" dirty="0"/>
              <a:t>2) cuando proceda, formulen y apliquen políticas y reglamentaciones nacionales sobre medicina tradicional, complementaria o alternativa para respaldar el buen uso de la medicina tradicional y su integración en los sistemas nacionales de atención de salud, en función de las circunstancias de sus países.</a:t>
            </a:r>
          </a:p>
          <a:p>
            <a:pPr algn="just"/>
            <a:endParaRPr lang="es-EC" sz="1100" dirty="0"/>
          </a:p>
          <a:p>
            <a:pPr algn="just"/>
            <a:r>
              <a:rPr lang="es-EC" dirty="0"/>
              <a:t> 3) presten apoyo suficiente a la investigación sobre los remedios tradicionales; </a:t>
            </a:r>
          </a:p>
          <a:p>
            <a:pPr algn="just"/>
            <a:endParaRPr lang="es-EC" sz="1100" dirty="0"/>
          </a:p>
          <a:p>
            <a:pPr algn="just"/>
            <a:r>
              <a:rPr lang="es-EC" dirty="0"/>
              <a:t>11) promuevan, cuando proceda, la enseñanza de la medicina tradicional y la medicina complementaria o alternativa en las escuelas de medicina;</a:t>
            </a:r>
          </a:p>
        </p:txBody>
      </p:sp>
    </p:spTree>
    <p:extLst>
      <p:ext uri="{BB962C8B-B14F-4D97-AF65-F5344CB8AC3E}">
        <p14:creationId xmlns:p14="http://schemas.microsoft.com/office/powerpoint/2010/main" val="4256334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sz="3200" b="1" dirty="0"/>
              <a:t>PRIMEROS AUXILIOS ESPIRITUALES (populares)</a:t>
            </a:r>
            <a:endParaRPr lang="es-ES" sz="3200" dirty="0"/>
          </a:p>
        </p:txBody>
      </p:sp>
      <p:sp>
        <p:nvSpPr>
          <p:cNvPr id="3" name="2 Marcador de contenido"/>
          <p:cNvSpPr>
            <a:spLocks noGrp="1"/>
          </p:cNvSpPr>
          <p:nvPr>
            <p:ph idx="1"/>
          </p:nvPr>
        </p:nvSpPr>
        <p:spPr>
          <a:xfrm>
            <a:off x="323528" y="980728"/>
            <a:ext cx="8496944" cy="5328592"/>
          </a:xfrm>
        </p:spPr>
        <p:txBody>
          <a:bodyPr>
            <a:normAutofit/>
          </a:bodyPr>
          <a:lstStyle/>
          <a:p>
            <a:endParaRPr lang="es-ES" sz="1000" dirty="0"/>
          </a:p>
          <a:p>
            <a:pPr algn="just"/>
            <a:r>
              <a:rPr lang="es-ES" dirty="0"/>
              <a:t>También puede utilizar </a:t>
            </a:r>
            <a:r>
              <a:rPr lang="es-ES" b="1" dirty="0"/>
              <a:t>una o tres velas</a:t>
            </a:r>
            <a:r>
              <a:rPr lang="es-ES" dirty="0"/>
              <a:t>, si no tuviera a la mano una huevo.</a:t>
            </a:r>
          </a:p>
          <a:p>
            <a:pPr algn="just"/>
            <a:endParaRPr lang="es-ES" sz="800" dirty="0"/>
          </a:p>
          <a:p>
            <a:pPr algn="just"/>
            <a:r>
              <a:rPr lang="es-ES" dirty="0"/>
              <a:t>Se procede a limpiar tal como se indica en apartado anterior.</a:t>
            </a:r>
          </a:p>
          <a:p>
            <a:pPr algn="just"/>
            <a:endParaRPr lang="es-ES" sz="800" dirty="0"/>
          </a:p>
          <a:p>
            <a:pPr algn="just"/>
            <a:r>
              <a:rPr lang="es-ES" dirty="0"/>
              <a:t>Al final haga que el paciente sople suavemente sobre las velas, luego quiebre o rompa las velas, envuélvalas en papel periódico o cualquier otro, por último bótelas en un basurero fuera de la casa del paciente.</a:t>
            </a:r>
          </a:p>
          <a:p>
            <a:endParaRPr lang="es-E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sz="3200" b="1" dirty="0"/>
              <a:t>PRIMEROS AUXILIOS ESPIRITUALES (populares)</a:t>
            </a:r>
            <a:endParaRPr lang="es-ES" sz="3200" dirty="0"/>
          </a:p>
        </p:txBody>
      </p:sp>
      <p:sp>
        <p:nvSpPr>
          <p:cNvPr id="3" name="2 Marcador de contenido"/>
          <p:cNvSpPr>
            <a:spLocks noGrp="1"/>
          </p:cNvSpPr>
          <p:nvPr>
            <p:ph idx="1"/>
          </p:nvPr>
        </p:nvSpPr>
        <p:spPr>
          <a:xfrm>
            <a:off x="179512" y="908720"/>
            <a:ext cx="8784976" cy="5544616"/>
          </a:xfrm>
        </p:spPr>
        <p:txBody>
          <a:bodyPr>
            <a:normAutofit/>
          </a:bodyPr>
          <a:lstStyle/>
          <a:p>
            <a:endParaRPr lang="es-ES" sz="1000" b="1" dirty="0"/>
          </a:p>
          <a:p>
            <a:pPr algn="just"/>
            <a:r>
              <a:rPr lang="es-ES" b="1" dirty="0"/>
              <a:t>SEGUNDO PASO:</a:t>
            </a:r>
            <a:r>
              <a:rPr lang="es-ES" dirty="0"/>
              <a:t> Utilizar un manojo de los siguientes hierbas o vegetales: ortiga o ají o cebolla o jengibre o ajos o ruda o romero… escoja solo dos de ellos juntos, proceda a pasar y limpiar por todo el cuerpo al igual de lo que hizo con el huevo. De igual forma envolver en un papel cualquiera y botar en el tacho de la basura.</a:t>
            </a:r>
          </a:p>
          <a:p>
            <a:pPr algn="just"/>
            <a:endParaRPr lang="es-ES" sz="1100" dirty="0"/>
          </a:p>
          <a:p>
            <a:pPr algn="just"/>
            <a:r>
              <a:rPr lang="es-ES" b="1" dirty="0"/>
              <a:t>TERCER PASO:</a:t>
            </a:r>
            <a:r>
              <a:rPr lang="es-ES" dirty="0"/>
              <a:t> Es recomendable, dependiendo del caso, si este es de emergencia, debe  dirigirse a un Centro Médico cercano o a un Médico titulado, especialmente en Medicina General para un Chequeo y Diagnóstico Físico.</a:t>
            </a:r>
          </a:p>
          <a:p>
            <a:pPr algn="just"/>
            <a:endParaRPr lang="es-ES" dirty="0"/>
          </a:p>
          <a:p>
            <a:endParaRPr lang="es-E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20080"/>
          </a:xfrm>
        </p:spPr>
        <p:txBody>
          <a:bodyPr>
            <a:normAutofit/>
          </a:bodyPr>
          <a:lstStyle/>
          <a:p>
            <a:r>
              <a:rPr lang="es-ES" sz="3200" b="1" dirty="0"/>
              <a:t>PLANTAS MEDICINALES </a:t>
            </a:r>
          </a:p>
        </p:txBody>
      </p:sp>
      <p:sp>
        <p:nvSpPr>
          <p:cNvPr id="3" name="2 Marcador de contenido"/>
          <p:cNvSpPr>
            <a:spLocks noGrp="1"/>
          </p:cNvSpPr>
          <p:nvPr>
            <p:ph idx="1"/>
          </p:nvPr>
        </p:nvSpPr>
        <p:spPr>
          <a:xfrm>
            <a:off x="179512" y="908720"/>
            <a:ext cx="8712968" cy="5616624"/>
          </a:xfrm>
        </p:spPr>
        <p:txBody>
          <a:bodyPr>
            <a:normAutofit/>
          </a:bodyPr>
          <a:lstStyle/>
          <a:p>
            <a:endParaRPr lang="es-ES_tradnl" sz="900" dirty="0"/>
          </a:p>
          <a:p>
            <a:pPr algn="just"/>
            <a:r>
              <a:rPr lang="es-ES_tradnl" dirty="0"/>
              <a:t>Plantas cálidas (rupaj)</a:t>
            </a:r>
          </a:p>
          <a:p>
            <a:pPr algn="just"/>
            <a:r>
              <a:rPr lang="es-ES_tradnl" dirty="0"/>
              <a:t>Plantas frescas (chiri)</a:t>
            </a:r>
          </a:p>
          <a:p>
            <a:pPr algn="just"/>
            <a:r>
              <a:rPr lang="es-ES_tradnl" dirty="0"/>
              <a:t>Plantas macho (cari)</a:t>
            </a:r>
          </a:p>
          <a:p>
            <a:pPr algn="just"/>
            <a:r>
              <a:rPr lang="es-ES_tradnl" dirty="0"/>
              <a:t>Plantas hembra (warmi)</a:t>
            </a:r>
          </a:p>
          <a:p>
            <a:pPr algn="just"/>
            <a:r>
              <a:rPr lang="es-ES_tradnl" dirty="0"/>
              <a:t>Plantas medicinales (jambi)</a:t>
            </a:r>
          </a:p>
          <a:p>
            <a:pPr algn="just"/>
            <a:r>
              <a:rPr lang="es-ES_tradnl" dirty="0"/>
              <a:t>Plantas alimenticias (micuna)</a:t>
            </a:r>
          </a:p>
          <a:p>
            <a:pPr algn="just"/>
            <a:endParaRPr lang="es-ES_tradnl" sz="1200" dirty="0"/>
          </a:p>
          <a:p>
            <a:pPr algn="just">
              <a:buNone/>
            </a:pPr>
            <a:r>
              <a:rPr lang="es-ES_tradnl" b="1" dirty="0"/>
              <a:t>Clasificación de las plantas :</a:t>
            </a:r>
            <a:r>
              <a:rPr lang="es-ES_tradnl" dirty="0"/>
              <a:t>(Dr. E. Ruiz)</a:t>
            </a:r>
          </a:p>
          <a:p>
            <a:pPr algn="just">
              <a:buNone/>
            </a:pPr>
            <a:endParaRPr lang="es-ES_tradnl" sz="900" dirty="0"/>
          </a:p>
          <a:p>
            <a:pPr algn="just"/>
            <a:r>
              <a:rPr lang="es-ES_tradnl" dirty="0"/>
              <a:t>Plantas con acciones medicinales diversas.</a:t>
            </a:r>
          </a:p>
          <a:p>
            <a:pPr algn="just"/>
            <a:r>
              <a:rPr lang="es-ES_tradnl" dirty="0"/>
              <a:t>Plantas cálidas y frescas</a:t>
            </a:r>
          </a:p>
          <a:p>
            <a:pPr algn="just"/>
            <a:r>
              <a:rPr lang="es-ES_tradnl" dirty="0"/>
              <a:t>Plantas para “limpiar”</a:t>
            </a:r>
            <a:endParaRPr lang="es-E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a:bodyPr>
          <a:lstStyle/>
          <a:p>
            <a:r>
              <a:rPr lang="es-ES" sz="3200" b="1" dirty="0"/>
              <a:t>PLANTAS MEDICINALES </a:t>
            </a:r>
            <a:endParaRPr lang="es-ES" sz="3200" dirty="0"/>
          </a:p>
        </p:txBody>
      </p:sp>
      <p:sp>
        <p:nvSpPr>
          <p:cNvPr id="3" name="2 Marcador de contenido"/>
          <p:cNvSpPr>
            <a:spLocks noGrp="1"/>
          </p:cNvSpPr>
          <p:nvPr>
            <p:ph idx="1"/>
          </p:nvPr>
        </p:nvSpPr>
        <p:spPr>
          <a:xfrm>
            <a:off x="323528" y="836712"/>
            <a:ext cx="8496944" cy="5616624"/>
          </a:xfrm>
        </p:spPr>
        <p:txBody>
          <a:bodyPr>
            <a:normAutofit/>
          </a:bodyPr>
          <a:lstStyle/>
          <a:p>
            <a:pPr>
              <a:buNone/>
            </a:pPr>
            <a:endParaRPr lang="es-ES_tradnl" sz="800" b="1" dirty="0"/>
          </a:p>
          <a:p>
            <a:pPr algn="just">
              <a:buNone/>
            </a:pPr>
            <a:r>
              <a:rPr lang="es-ES_tradnl" b="1" dirty="0"/>
              <a:t>Plantas con acciones medicinales diversas:</a:t>
            </a:r>
          </a:p>
          <a:p>
            <a:pPr algn="just">
              <a:buNone/>
            </a:pPr>
            <a:endParaRPr lang="es-ES_tradnl" sz="800" b="1" dirty="0"/>
          </a:p>
          <a:p>
            <a:pPr algn="just"/>
            <a:r>
              <a:rPr lang="es-ES_tradnl" b="1" dirty="0"/>
              <a:t>Taraxaco y </a:t>
            </a:r>
            <a:r>
              <a:rPr lang="es-ES_tradnl" b="1" dirty="0" err="1"/>
              <a:t>calawala</a:t>
            </a:r>
            <a:r>
              <a:rPr lang="es-ES_tradnl" b="1" dirty="0"/>
              <a:t>: </a:t>
            </a:r>
            <a:r>
              <a:rPr lang="es-ES_tradnl" i="1" dirty="0"/>
              <a:t>depurativos de la sangre</a:t>
            </a:r>
            <a:r>
              <a:rPr lang="es-ES_tradnl" dirty="0"/>
              <a:t>.</a:t>
            </a:r>
            <a:endParaRPr lang="es-ES_tradnl" u="sng" dirty="0"/>
          </a:p>
          <a:p>
            <a:pPr algn="just"/>
            <a:r>
              <a:rPr lang="es-ES_tradnl" b="1" dirty="0"/>
              <a:t>Llantén: </a:t>
            </a:r>
            <a:r>
              <a:rPr lang="es-ES_tradnl" i="1" dirty="0"/>
              <a:t>antiinflamatorio</a:t>
            </a:r>
            <a:r>
              <a:rPr lang="es-ES_tradnl" dirty="0"/>
              <a:t>. Se usa en forma de emplastos, lavados, enguajes, bebida.</a:t>
            </a:r>
          </a:p>
          <a:p>
            <a:pPr algn="just"/>
            <a:endParaRPr lang="es-ES_tradnl" sz="800" u="sng" dirty="0"/>
          </a:p>
          <a:p>
            <a:pPr algn="just"/>
            <a:r>
              <a:rPr lang="es-ES_tradnl" b="1" dirty="0"/>
              <a:t>Hojas de Chilca: </a:t>
            </a:r>
            <a:r>
              <a:rPr lang="es-ES_tradnl" dirty="0"/>
              <a:t>calentadas en tiesto, producen la </a:t>
            </a:r>
            <a:r>
              <a:rPr lang="es-ES_tradnl" i="1" dirty="0"/>
              <a:t>maduración de abscesos</a:t>
            </a:r>
            <a:r>
              <a:rPr lang="es-ES_tradnl" dirty="0"/>
              <a:t>.</a:t>
            </a:r>
            <a:endParaRPr lang="es-ES_tradnl" u="sng" dirty="0"/>
          </a:p>
          <a:p>
            <a:pPr algn="just"/>
            <a:r>
              <a:rPr lang="es-ES_tradnl" b="1" dirty="0"/>
              <a:t>Ortiga, el pelo de choclo y las hojas de cola de caballo: </a:t>
            </a:r>
            <a:r>
              <a:rPr lang="es-ES_tradnl" i="1" dirty="0"/>
              <a:t>Diuréticos</a:t>
            </a:r>
            <a:r>
              <a:rPr lang="es-ES_tradnl" dirty="0"/>
              <a:t>; se toman en infusión.</a:t>
            </a:r>
          </a:p>
          <a:p>
            <a:pPr algn="just"/>
            <a:endParaRPr lang="es-ES_tradnl" sz="800" u="sng" dirty="0"/>
          </a:p>
          <a:p>
            <a:pPr algn="just"/>
            <a:r>
              <a:rPr lang="es-ES_tradnl" b="1" dirty="0"/>
              <a:t>Ortiga blanca: </a:t>
            </a:r>
            <a:r>
              <a:rPr lang="es-ES_tradnl" i="1" dirty="0"/>
              <a:t>estimula la circulación</a:t>
            </a:r>
            <a:r>
              <a:rPr lang="es-ES_tradnl" dirty="0"/>
              <a:t>.</a:t>
            </a:r>
            <a:endParaRPr lang="es-E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a:bodyPr>
          <a:lstStyle/>
          <a:p>
            <a:r>
              <a:rPr lang="es-ES" sz="3200" b="1" dirty="0"/>
              <a:t>PLANTAS MEDICINALES </a:t>
            </a:r>
            <a:endParaRPr lang="es-ES" sz="3200" dirty="0"/>
          </a:p>
        </p:txBody>
      </p:sp>
      <p:sp>
        <p:nvSpPr>
          <p:cNvPr id="3" name="2 Marcador de contenido"/>
          <p:cNvSpPr>
            <a:spLocks noGrp="1"/>
          </p:cNvSpPr>
          <p:nvPr>
            <p:ph idx="1"/>
          </p:nvPr>
        </p:nvSpPr>
        <p:spPr>
          <a:xfrm>
            <a:off x="251520" y="692696"/>
            <a:ext cx="8640960" cy="5832648"/>
          </a:xfrm>
        </p:spPr>
        <p:txBody>
          <a:bodyPr>
            <a:normAutofit/>
          </a:bodyPr>
          <a:lstStyle/>
          <a:p>
            <a:endParaRPr lang="es-ES" sz="1000" dirty="0"/>
          </a:p>
          <a:p>
            <a:pPr algn="just"/>
            <a:r>
              <a:rPr lang="es-ES" dirty="0"/>
              <a:t>Hierbas amargas </a:t>
            </a:r>
            <a:r>
              <a:rPr lang="es-ES" b="1" dirty="0"/>
              <a:t>DE USO EXTERNO</a:t>
            </a:r>
            <a:r>
              <a:rPr lang="es-ES" dirty="0"/>
              <a:t>: la ruda, ortiga, eucalipto aromático, ciprés, romero, marco</a:t>
            </a:r>
            <a:r>
              <a:rPr lang="es-ES" b="1" dirty="0"/>
              <a:t>.</a:t>
            </a:r>
          </a:p>
          <a:p>
            <a:pPr algn="just"/>
            <a:endParaRPr lang="es-ES" sz="1000" dirty="0"/>
          </a:p>
          <a:p>
            <a:pPr algn="just"/>
            <a:r>
              <a:rPr lang="es-ES" dirty="0"/>
              <a:t>Preparación de tizanas y bebidas, ya sean tranquilizantes, calmantes o energizantes, en  </a:t>
            </a:r>
            <a:r>
              <a:rPr lang="es-ES" u="sng" dirty="0"/>
              <a:t>tomas 9 días (novenario). </a:t>
            </a:r>
          </a:p>
          <a:p>
            <a:pPr algn="just"/>
            <a:endParaRPr lang="es-ES" sz="1000" dirty="0"/>
          </a:p>
          <a:p>
            <a:pPr algn="just"/>
            <a:r>
              <a:rPr lang="es-ES" b="1" dirty="0"/>
              <a:t>Tranquilizantes, Calmantes, Sistema Nervioso</a:t>
            </a:r>
            <a:r>
              <a:rPr lang="es-ES" u="sng" dirty="0"/>
              <a:t>:</a:t>
            </a:r>
            <a:r>
              <a:rPr lang="es-ES" dirty="0"/>
              <a:t> Cedrón, Toronjil, Valeriana, Tilo, Pasiflora…  </a:t>
            </a:r>
          </a:p>
          <a:p>
            <a:pPr algn="just"/>
            <a:r>
              <a:rPr lang="es-ES" b="1" dirty="0"/>
              <a:t>Energía, Debilidad: </a:t>
            </a:r>
            <a:r>
              <a:rPr lang="es-ES" dirty="0"/>
              <a:t>Hojas de naranja, hojas de mandarina, Café, Guayusa… </a:t>
            </a:r>
          </a:p>
          <a:p>
            <a:pPr algn="just"/>
            <a:r>
              <a:rPr lang="es-ES" b="1" dirty="0"/>
              <a:t>Digestivas:</a:t>
            </a:r>
            <a:r>
              <a:rPr lang="es-ES" dirty="0"/>
              <a:t> Manzanilla, Sábila, Zen, Boldo, Hierba luisa…</a:t>
            </a:r>
          </a:p>
          <a:p>
            <a:pPr algn="just"/>
            <a:endParaRPr lang="es-ES" sz="1200" dirty="0"/>
          </a:p>
          <a:p>
            <a:pPr marL="0" indent="0" algn="just">
              <a:buNone/>
            </a:pPr>
            <a:r>
              <a:rPr lang="es-ES" b="1" dirty="0"/>
              <a:t>Seguimiento Terapéutico:</a:t>
            </a:r>
            <a:r>
              <a:rPr lang="es-ES" dirty="0"/>
              <a:t> Si la persona tratada tarda en mejorar, se sugiere una </a:t>
            </a:r>
            <a:r>
              <a:rPr lang="es-ES" u="sng" dirty="0"/>
              <a:t>Visita al Medico de Confianza.</a:t>
            </a:r>
            <a:r>
              <a:rPr lang="es-ES" dirty="0"/>
              <a:t> Esto servirá para que el paciente, se sienta seguro y regrese a la consulta para seguir con su tratamiento y limpiezas. </a:t>
            </a:r>
          </a:p>
          <a:p>
            <a:endParaRPr lang="es-E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rmAutofit/>
          </a:bodyPr>
          <a:lstStyle/>
          <a:p>
            <a:r>
              <a:rPr lang="es-ES" sz="3200" b="1" dirty="0"/>
              <a:t>PLANTAS MEDICINALES </a:t>
            </a:r>
            <a:endParaRPr lang="es-ES" sz="3200" dirty="0"/>
          </a:p>
        </p:txBody>
      </p:sp>
      <p:sp>
        <p:nvSpPr>
          <p:cNvPr id="3" name="2 Marcador de contenido"/>
          <p:cNvSpPr>
            <a:spLocks noGrp="1"/>
          </p:cNvSpPr>
          <p:nvPr>
            <p:ph idx="1"/>
          </p:nvPr>
        </p:nvSpPr>
        <p:spPr>
          <a:xfrm>
            <a:off x="179512" y="764704"/>
            <a:ext cx="8784976" cy="5832648"/>
          </a:xfrm>
        </p:spPr>
        <p:txBody>
          <a:bodyPr>
            <a:normAutofit fontScale="92500" lnSpcReduction="20000"/>
          </a:bodyPr>
          <a:lstStyle/>
          <a:p>
            <a:pPr>
              <a:buNone/>
            </a:pPr>
            <a:endParaRPr lang="es-ES_tradnl" sz="1000" b="1" dirty="0"/>
          </a:p>
          <a:p>
            <a:pPr algn="just">
              <a:buNone/>
            </a:pPr>
            <a:r>
              <a:rPr lang="es-ES_tradnl" b="1" dirty="0"/>
              <a:t>Plantas cálidas:</a:t>
            </a:r>
          </a:p>
          <a:p>
            <a:pPr algn="just">
              <a:buNone/>
            </a:pPr>
            <a:endParaRPr lang="es-ES_tradnl" sz="1100" b="1" dirty="0"/>
          </a:p>
          <a:p>
            <a:pPr algn="just"/>
            <a:r>
              <a:rPr lang="es-ES_tradnl" dirty="0"/>
              <a:t>Usadas para equilibrar los problemas de frio interno.</a:t>
            </a:r>
          </a:p>
          <a:p>
            <a:pPr algn="just"/>
            <a:endParaRPr lang="es-ES_tradnl" sz="1000" dirty="0"/>
          </a:p>
          <a:p>
            <a:pPr lvl="1" algn="just">
              <a:buFont typeface="Wingdings" pitchFamily="2" charset="2"/>
              <a:buChar char="ü"/>
            </a:pPr>
            <a:r>
              <a:rPr lang="es-ES_tradnl" sz="3200" dirty="0"/>
              <a:t>Anís, Canela, Clavo de olor</a:t>
            </a:r>
          </a:p>
          <a:p>
            <a:pPr lvl="1" algn="just">
              <a:buFont typeface="Wingdings" pitchFamily="2" charset="2"/>
              <a:buChar char="ü"/>
            </a:pPr>
            <a:r>
              <a:rPr lang="es-ES_tradnl" sz="3200" dirty="0"/>
              <a:t>Guayusa, Borraja</a:t>
            </a:r>
          </a:p>
          <a:p>
            <a:pPr lvl="1" algn="just">
              <a:buFont typeface="Wingdings" pitchFamily="2" charset="2"/>
              <a:buChar char="ü"/>
            </a:pPr>
            <a:r>
              <a:rPr lang="es-ES_tradnl" sz="3200" dirty="0"/>
              <a:t>Manzanilla</a:t>
            </a:r>
          </a:p>
          <a:p>
            <a:pPr lvl="1" algn="just">
              <a:buFont typeface="Wingdings" pitchFamily="2" charset="2"/>
              <a:buChar char="ü"/>
            </a:pPr>
            <a:r>
              <a:rPr lang="es-ES_tradnl" sz="3200" dirty="0"/>
              <a:t>Amaranto/</a:t>
            </a:r>
            <a:r>
              <a:rPr lang="es-ES_tradnl" sz="3200" dirty="0" err="1"/>
              <a:t>sangoracha</a:t>
            </a:r>
            <a:endParaRPr lang="es-ES_tradnl" sz="3200" dirty="0"/>
          </a:p>
          <a:p>
            <a:pPr lvl="1" algn="just">
              <a:buFont typeface="Wingdings" pitchFamily="2" charset="2"/>
              <a:buChar char="ü"/>
            </a:pPr>
            <a:r>
              <a:rPr lang="es-ES_tradnl" sz="3200" dirty="0"/>
              <a:t>Arrayan</a:t>
            </a:r>
          </a:p>
          <a:p>
            <a:pPr lvl="1" algn="just">
              <a:buFont typeface="Wingdings" pitchFamily="2" charset="2"/>
              <a:buChar char="ü"/>
            </a:pPr>
            <a:r>
              <a:rPr lang="es-ES_tradnl" sz="3200" dirty="0"/>
              <a:t>Cedrón</a:t>
            </a:r>
          </a:p>
          <a:p>
            <a:pPr lvl="1" algn="just">
              <a:buFont typeface="Wingdings" pitchFamily="2" charset="2"/>
              <a:buChar char="ü"/>
            </a:pPr>
            <a:r>
              <a:rPr lang="es-ES_tradnl" sz="3200" dirty="0"/>
              <a:t>Romero</a:t>
            </a:r>
          </a:p>
          <a:p>
            <a:pPr lvl="1" algn="just">
              <a:buFont typeface="Wingdings" pitchFamily="2" charset="2"/>
              <a:buChar char="ü"/>
            </a:pPr>
            <a:r>
              <a:rPr lang="es-ES_tradnl" sz="3200" dirty="0"/>
              <a:t>Hierbabuena</a:t>
            </a:r>
          </a:p>
          <a:p>
            <a:pPr lvl="1" algn="just">
              <a:buFont typeface="Wingdings" pitchFamily="2" charset="2"/>
              <a:buChar char="ü"/>
            </a:pPr>
            <a:r>
              <a:rPr lang="es-ES_tradnl" sz="3200" dirty="0"/>
              <a:t>Toronjil</a:t>
            </a:r>
          </a:p>
          <a:p>
            <a:pPr lvl="1" algn="just">
              <a:buFont typeface="Wingdings" pitchFamily="2" charset="2"/>
              <a:buChar char="ü"/>
            </a:pPr>
            <a:r>
              <a:rPr lang="es-ES_tradnl" sz="3200" dirty="0"/>
              <a:t>Orégano</a:t>
            </a:r>
          </a:p>
          <a:p>
            <a:pPr lvl="1" algn="just">
              <a:buFont typeface="Wingdings" pitchFamily="2" charset="2"/>
              <a:buChar char="ü"/>
            </a:pPr>
            <a:endParaRPr lang="es-ES_tradnl" sz="3200" dirty="0"/>
          </a:p>
          <a:p>
            <a:endParaRPr lang="es-ES_tradnl" dirty="0"/>
          </a:p>
          <a:p>
            <a:endParaRPr lang="es-E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rmAutofit/>
          </a:bodyPr>
          <a:lstStyle/>
          <a:p>
            <a:r>
              <a:rPr lang="es-EC" sz="3200" b="1" dirty="0"/>
              <a:t>PLANTAS MEDICINALES CÁLIDAS</a:t>
            </a:r>
          </a:p>
        </p:txBody>
      </p:sp>
      <p:sp>
        <p:nvSpPr>
          <p:cNvPr id="3" name="2 Marcador de contenido"/>
          <p:cNvSpPr>
            <a:spLocks noGrp="1"/>
          </p:cNvSpPr>
          <p:nvPr>
            <p:ph idx="1"/>
          </p:nvPr>
        </p:nvSpPr>
        <p:spPr>
          <a:xfrm>
            <a:off x="323528" y="764704"/>
            <a:ext cx="8496944" cy="5760640"/>
          </a:xfrm>
        </p:spPr>
        <p:txBody>
          <a:bodyPr>
            <a:normAutofit/>
          </a:bodyPr>
          <a:lstStyle/>
          <a:p>
            <a:pPr algn="just"/>
            <a:endParaRPr lang="es-EC" sz="800" b="1" dirty="0"/>
          </a:p>
          <a:p>
            <a:pPr marL="0" indent="0" algn="just">
              <a:buNone/>
            </a:pPr>
            <a:r>
              <a:rPr lang="es-EC" b="1" dirty="0"/>
              <a:t>Manzanilla:</a:t>
            </a:r>
          </a:p>
          <a:p>
            <a:pPr algn="just"/>
            <a:r>
              <a:rPr lang="es-EC" dirty="0"/>
              <a:t>Infusión de hojas y flores: insomnio, neuralgias, mejora digestión.</a:t>
            </a:r>
          </a:p>
          <a:p>
            <a:pPr algn="just"/>
            <a:r>
              <a:rPr lang="es-EC" dirty="0"/>
              <a:t>Emplasto: edemas</a:t>
            </a:r>
          </a:p>
          <a:p>
            <a:pPr algn="just"/>
            <a:r>
              <a:rPr lang="es-EC" dirty="0"/>
              <a:t>Propiedades desinfectantes: lavados vaginales.</a:t>
            </a:r>
          </a:p>
          <a:p>
            <a:pPr algn="just"/>
            <a:endParaRPr lang="es-EC" sz="1000" dirty="0"/>
          </a:p>
          <a:p>
            <a:pPr marL="0" indent="0" algn="just">
              <a:buNone/>
            </a:pPr>
            <a:r>
              <a:rPr lang="es-EC" b="1" dirty="0"/>
              <a:t>Amaranto/</a:t>
            </a:r>
            <a:r>
              <a:rPr lang="es-EC" b="1" dirty="0" err="1"/>
              <a:t>sangoracha</a:t>
            </a:r>
            <a:r>
              <a:rPr lang="es-EC" b="1" dirty="0"/>
              <a:t>:</a:t>
            </a:r>
          </a:p>
          <a:p>
            <a:pPr algn="just"/>
            <a:r>
              <a:rPr lang="es-EC" dirty="0"/>
              <a:t>Raíces: diarreas por infección intestinal.</a:t>
            </a:r>
          </a:p>
          <a:p>
            <a:pPr algn="just"/>
            <a:r>
              <a:rPr lang="es-EC" dirty="0"/>
              <a:t>Infusión de hojas: inflamación de vejiga, hígado y riñones.</a:t>
            </a:r>
          </a:p>
          <a:p>
            <a:pPr algn="just"/>
            <a:r>
              <a:rPr lang="es-EC" dirty="0"/>
              <a:t>Semilla: alimento alto contenido nutritivo.</a:t>
            </a:r>
          </a:p>
          <a:p>
            <a:pPr algn="just"/>
            <a:endParaRPr lang="es-EC" sz="1000" dirty="0"/>
          </a:p>
          <a:p>
            <a:pPr marL="0" indent="0" algn="just">
              <a:buNone/>
            </a:pPr>
            <a:r>
              <a:rPr lang="es-EC" b="1" dirty="0"/>
              <a:t>Arrayán:</a:t>
            </a:r>
          </a:p>
          <a:p>
            <a:pPr algn="just"/>
            <a:r>
              <a:rPr lang="es-EC" dirty="0"/>
              <a:t>Infusión de hojas: diabetes, cicatrizante, tonificante muscular, anti infeccioso.</a:t>
            </a:r>
          </a:p>
        </p:txBody>
      </p:sp>
    </p:spTree>
    <p:extLst>
      <p:ext uri="{BB962C8B-B14F-4D97-AF65-F5344CB8AC3E}">
        <p14:creationId xmlns:p14="http://schemas.microsoft.com/office/powerpoint/2010/main" val="3238614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747464"/>
          </a:xfrm>
        </p:spPr>
        <p:txBody>
          <a:bodyPr>
            <a:normAutofit/>
          </a:bodyPr>
          <a:lstStyle/>
          <a:p>
            <a:r>
              <a:rPr lang="es-EC" sz="3200" b="1" dirty="0"/>
              <a:t>PLANTAS MEDICINALES CÁLIDAS</a:t>
            </a:r>
          </a:p>
        </p:txBody>
      </p:sp>
      <p:sp>
        <p:nvSpPr>
          <p:cNvPr id="3" name="2 Marcador de contenido"/>
          <p:cNvSpPr>
            <a:spLocks noGrp="1"/>
          </p:cNvSpPr>
          <p:nvPr>
            <p:ph idx="1"/>
          </p:nvPr>
        </p:nvSpPr>
        <p:spPr>
          <a:xfrm>
            <a:off x="251520" y="836712"/>
            <a:ext cx="8640960" cy="5544616"/>
          </a:xfrm>
        </p:spPr>
        <p:txBody>
          <a:bodyPr>
            <a:normAutofit/>
          </a:bodyPr>
          <a:lstStyle/>
          <a:p>
            <a:pPr marL="0" indent="0" algn="just">
              <a:buNone/>
            </a:pPr>
            <a:endParaRPr lang="es-EC" sz="800" b="1" dirty="0"/>
          </a:p>
          <a:p>
            <a:pPr marL="0" indent="0" algn="just">
              <a:buNone/>
            </a:pPr>
            <a:r>
              <a:rPr lang="es-EC" b="1" dirty="0"/>
              <a:t>Cedrón:</a:t>
            </a:r>
          </a:p>
          <a:p>
            <a:pPr algn="just"/>
            <a:r>
              <a:rPr lang="es-EC" dirty="0"/>
              <a:t>Infusión de hojas: fiebre, gastralgias, cólicos. Estimula apetito.</a:t>
            </a:r>
          </a:p>
          <a:p>
            <a:pPr algn="just"/>
            <a:r>
              <a:rPr lang="es-EC" dirty="0"/>
              <a:t>Emplasto: desinflama próstata.</a:t>
            </a:r>
          </a:p>
          <a:p>
            <a:pPr algn="just"/>
            <a:endParaRPr lang="es-EC" sz="900" dirty="0"/>
          </a:p>
          <a:p>
            <a:pPr marL="0" indent="0" algn="just">
              <a:buNone/>
            </a:pPr>
            <a:r>
              <a:rPr lang="es-EC" b="1" dirty="0"/>
              <a:t>Romero:</a:t>
            </a:r>
          </a:p>
          <a:p>
            <a:pPr algn="just"/>
            <a:r>
              <a:rPr lang="es-EC" dirty="0"/>
              <a:t>Infusión de hojas: gripe, fiebre, regula flujo menstrual y mejora circulación. Tónico para cuello cabelludo. Dermatitis. Enjuague bucal.</a:t>
            </a:r>
          </a:p>
          <a:p>
            <a:pPr algn="just"/>
            <a:endParaRPr lang="es-EC" sz="900" dirty="0"/>
          </a:p>
          <a:p>
            <a:pPr marL="0" indent="0" algn="just">
              <a:buNone/>
            </a:pPr>
            <a:r>
              <a:rPr lang="es-EC" b="1" dirty="0"/>
              <a:t>Hierbabuena:</a:t>
            </a:r>
          </a:p>
          <a:p>
            <a:pPr algn="just"/>
            <a:r>
              <a:rPr lang="es-EC" dirty="0"/>
              <a:t>Infusión de hojas: ansiedad, angustia, depresión e insomnio. Antiparasitario, antiácido y antiflatulento.</a:t>
            </a:r>
          </a:p>
          <a:p>
            <a:endParaRPr lang="es-EC" dirty="0"/>
          </a:p>
        </p:txBody>
      </p:sp>
    </p:spTree>
    <p:extLst>
      <p:ext uri="{BB962C8B-B14F-4D97-AF65-F5344CB8AC3E}">
        <p14:creationId xmlns:p14="http://schemas.microsoft.com/office/powerpoint/2010/main" val="2715861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a:bodyPr>
          <a:lstStyle/>
          <a:p>
            <a:r>
              <a:rPr lang="es-EC" sz="3200" b="1" dirty="0"/>
              <a:t>PLANTAS MEDICINALES CÁLIDAS</a:t>
            </a:r>
          </a:p>
        </p:txBody>
      </p:sp>
      <p:sp>
        <p:nvSpPr>
          <p:cNvPr id="3" name="2 Marcador de contenido"/>
          <p:cNvSpPr>
            <a:spLocks noGrp="1"/>
          </p:cNvSpPr>
          <p:nvPr>
            <p:ph idx="1"/>
          </p:nvPr>
        </p:nvSpPr>
        <p:spPr>
          <a:xfrm>
            <a:off x="457200" y="1052736"/>
            <a:ext cx="8291264" cy="5073427"/>
          </a:xfrm>
        </p:spPr>
        <p:txBody>
          <a:bodyPr>
            <a:normAutofit/>
          </a:bodyPr>
          <a:lstStyle/>
          <a:p>
            <a:pPr marL="0" indent="0" algn="just">
              <a:buNone/>
            </a:pPr>
            <a:endParaRPr lang="es-EC" sz="800" b="1" dirty="0"/>
          </a:p>
          <a:p>
            <a:pPr marL="0" indent="0" algn="just">
              <a:buNone/>
            </a:pPr>
            <a:r>
              <a:rPr lang="es-EC" b="1" dirty="0"/>
              <a:t>Toronjil:</a:t>
            </a:r>
          </a:p>
          <a:p>
            <a:pPr algn="just"/>
            <a:r>
              <a:rPr lang="es-EC" dirty="0"/>
              <a:t>Infusión de hojas: presión baja, ansiedad, melancolía, insomnio. Alivia cólicos menstruales.</a:t>
            </a:r>
          </a:p>
          <a:p>
            <a:pPr algn="just"/>
            <a:endParaRPr lang="es-EC" sz="900" dirty="0"/>
          </a:p>
          <a:p>
            <a:pPr marL="0" indent="0" algn="just">
              <a:buNone/>
            </a:pPr>
            <a:r>
              <a:rPr lang="es-EC" b="1" dirty="0"/>
              <a:t>Orégano:</a:t>
            </a:r>
          </a:p>
          <a:p>
            <a:pPr algn="just"/>
            <a:r>
              <a:rPr lang="es-EC" dirty="0"/>
              <a:t>Infusión de hojas: “purificación” el sistema digestivo, cólico estomacal por indigestión. Problemas respiratorios.</a:t>
            </a:r>
          </a:p>
          <a:p>
            <a:pPr algn="just"/>
            <a:r>
              <a:rPr lang="es-EC" dirty="0"/>
              <a:t>Infusión de flores: dolores de cabeza.</a:t>
            </a:r>
          </a:p>
          <a:p>
            <a:endParaRPr lang="es-EC" dirty="0"/>
          </a:p>
        </p:txBody>
      </p:sp>
    </p:spTree>
    <p:extLst>
      <p:ext uri="{BB962C8B-B14F-4D97-AF65-F5344CB8AC3E}">
        <p14:creationId xmlns:p14="http://schemas.microsoft.com/office/powerpoint/2010/main" val="2733062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rmAutofit/>
          </a:bodyPr>
          <a:lstStyle/>
          <a:p>
            <a:r>
              <a:rPr lang="es-EC" sz="3200" b="1" dirty="0"/>
              <a:t>PLANTAS CÁLIDAS-MÁGICAS</a:t>
            </a:r>
          </a:p>
        </p:txBody>
      </p:sp>
      <p:sp>
        <p:nvSpPr>
          <p:cNvPr id="3" name="2 Marcador de contenido"/>
          <p:cNvSpPr>
            <a:spLocks noGrp="1"/>
          </p:cNvSpPr>
          <p:nvPr>
            <p:ph idx="1"/>
          </p:nvPr>
        </p:nvSpPr>
        <p:spPr>
          <a:xfrm>
            <a:off x="107504" y="620688"/>
            <a:ext cx="8928992" cy="6048672"/>
          </a:xfrm>
        </p:spPr>
        <p:txBody>
          <a:bodyPr>
            <a:normAutofit/>
          </a:bodyPr>
          <a:lstStyle/>
          <a:p>
            <a:pPr marL="0" indent="0">
              <a:buNone/>
            </a:pPr>
            <a:endParaRPr lang="es-EC" sz="800" dirty="0"/>
          </a:p>
          <a:p>
            <a:pPr marL="0" indent="0" algn="just">
              <a:buNone/>
            </a:pPr>
            <a:r>
              <a:rPr lang="es-EC" b="1" dirty="0"/>
              <a:t>Marco:</a:t>
            </a:r>
          </a:p>
          <a:p>
            <a:pPr algn="just"/>
            <a:r>
              <a:rPr lang="es-EC" dirty="0"/>
              <a:t>Toda la planta: limpias del “mal aire”.</a:t>
            </a:r>
          </a:p>
          <a:p>
            <a:pPr algn="just"/>
            <a:r>
              <a:rPr lang="es-EC" dirty="0"/>
              <a:t>Infusión de hojas: estimula y regula menstruación. Impide formación de abscesos. Dolores reumáticos.</a:t>
            </a:r>
          </a:p>
          <a:p>
            <a:pPr algn="just"/>
            <a:endParaRPr lang="es-EC" sz="1100" dirty="0"/>
          </a:p>
          <a:p>
            <a:pPr marL="0" indent="0" algn="just">
              <a:buNone/>
            </a:pPr>
            <a:r>
              <a:rPr lang="es-EC" b="1" dirty="0"/>
              <a:t>Ruda:</a:t>
            </a:r>
          </a:p>
          <a:p>
            <a:pPr algn="just"/>
            <a:r>
              <a:rPr lang="es-EC" dirty="0"/>
              <a:t>Toda la planta: limpias energéticas.</a:t>
            </a:r>
          </a:p>
          <a:p>
            <a:pPr algn="just"/>
            <a:r>
              <a:rPr lang="es-EC" dirty="0"/>
              <a:t>Infusión de hojas: cólicos, mejora digestión, elimina parásitos.</a:t>
            </a:r>
          </a:p>
          <a:p>
            <a:pPr algn="just"/>
            <a:r>
              <a:rPr lang="es-EC" dirty="0"/>
              <a:t>Masticar la hoja: alivia mareo y vértigo por debilidad.</a:t>
            </a:r>
          </a:p>
          <a:p>
            <a:pPr algn="just"/>
            <a:endParaRPr lang="es-EC" sz="1100" dirty="0"/>
          </a:p>
          <a:p>
            <a:pPr marL="0" indent="0" algn="just">
              <a:buNone/>
            </a:pPr>
            <a:r>
              <a:rPr lang="es-EC" b="1" dirty="0"/>
              <a:t>Ortiga:</a:t>
            </a:r>
          </a:p>
          <a:p>
            <a:pPr algn="just"/>
            <a:r>
              <a:rPr lang="es-EC" dirty="0"/>
              <a:t>Toda la planta: limpias del “mal aire”.</a:t>
            </a:r>
          </a:p>
          <a:p>
            <a:pPr algn="just"/>
            <a:r>
              <a:rPr lang="es-EC" dirty="0"/>
              <a:t>Infusión de hojas: trastornos urinarios.</a:t>
            </a:r>
          </a:p>
          <a:p>
            <a:pPr algn="just"/>
            <a:r>
              <a:rPr lang="es-EC" dirty="0"/>
              <a:t>Zumo: aumenta producción de leche materna.</a:t>
            </a:r>
          </a:p>
          <a:p>
            <a:pPr algn="just"/>
            <a:r>
              <a:rPr lang="es-EC" dirty="0"/>
              <a:t>Uso externo: activa circulación sanguínea.</a:t>
            </a:r>
          </a:p>
          <a:p>
            <a:pPr algn="just"/>
            <a:endParaRPr lang="es-EC" b="1" dirty="0"/>
          </a:p>
        </p:txBody>
      </p:sp>
    </p:spTree>
    <p:extLst>
      <p:ext uri="{BB962C8B-B14F-4D97-AF65-F5344CB8AC3E}">
        <p14:creationId xmlns:p14="http://schemas.microsoft.com/office/powerpoint/2010/main" val="304907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s-EC" sz="2800" b="1" dirty="0"/>
              <a:t>LEY MARCO PARA AMÉRICA LATINA SOBRE MEDICINA </a:t>
            </a:r>
            <a:br>
              <a:rPr lang="es-EC" sz="2800" b="1" dirty="0"/>
            </a:br>
            <a:r>
              <a:rPr lang="es-EC" sz="2800" b="1" dirty="0"/>
              <a:t>TRADICIONAL Y MEDICINAS COMPLEMENTARIAS </a:t>
            </a:r>
          </a:p>
        </p:txBody>
      </p:sp>
      <p:sp>
        <p:nvSpPr>
          <p:cNvPr id="3" name="2 Marcador de contenido"/>
          <p:cNvSpPr>
            <a:spLocks noGrp="1"/>
          </p:cNvSpPr>
          <p:nvPr>
            <p:ph idx="1"/>
          </p:nvPr>
        </p:nvSpPr>
        <p:spPr>
          <a:xfrm>
            <a:off x="395536" y="1340768"/>
            <a:ext cx="8352928" cy="4824536"/>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EC" sz="900" b="1" dirty="0"/>
          </a:p>
          <a:p>
            <a:pPr algn="just"/>
            <a:r>
              <a:rPr lang="es-EC" b="1" dirty="0"/>
              <a:t>Parlamento Latinoamericano, Marzo 2006. Sao Paulo, Brasil.</a:t>
            </a:r>
          </a:p>
          <a:p>
            <a:pPr algn="just"/>
            <a:endParaRPr lang="es-EC" sz="800" b="1" dirty="0"/>
          </a:p>
          <a:p>
            <a:pPr algn="just"/>
            <a:endParaRPr lang="es-EC" sz="800" b="1" dirty="0"/>
          </a:p>
          <a:p>
            <a:pPr algn="just"/>
            <a:r>
              <a:rPr lang="es-EC" dirty="0"/>
              <a:t>Esta “ley marco”, promueve el reconocimiento y desarrollo de la medicina tradicional y medicinas complementarias. </a:t>
            </a:r>
          </a:p>
          <a:p>
            <a:pPr algn="just"/>
            <a:endParaRPr lang="es-EC" sz="900" dirty="0"/>
          </a:p>
          <a:p>
            <a:pPr algn="just"/>
            <a:r>
              <a:rPr lang="es-EC" dirty="0"/>
              <a:t>En la asamblea de </a:t>
            </a:r>
            <a:r>
              <a:rPr lang="es-EC" b="1" dirty="0"/>
              <a:t>mayo de 2006, </a:t>
            </a:r>
            <a:r>
              <a:rPr lang="es-EC" dirty="0"/>
              <a:t>se ratificó la “ley Marco” como un referente para que cada </a:t>
            </a:r>
          </a:p>
          <a:p>
            <a:pPr marL="0" indent="0" algn="just">
              <a:buNone/>
            </a:pPr>
            <a:r>
              <a:rPr lang="es-EC" dirty="0"/>
              <a:t>país modifique su marco legal. </a:t>
            </a:r>
          </a:p>
        </p:txBody>
      </p:sp>
    </p:spTree>
    <p:extLst>
      <p:ext uri="{BB962C8B-B14F-4D97-AF65-F5344CB8AC3E}">
        <p14:creationId xmlns:p14="http://schemas.microsoft.com/office/powerpoint/2010/main" val="636198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20080"/>
          </a:xfrm>
        </p:spPr>
        <p:txBody>
          <a:bodyPr>
            <a:normAutofit/>
          </a:bodyPr>
          <a:lstStyle/>
          <a:p>
            <a:r>
              <a:rPr lang="es-ES" sz="3200" b="1" dirty="0"/>
              <a:t>PLANTAS MEDICINALES </a:t>
            </a:r>
            <a:endParaRPr lang="es-ES" sz="3200" dirty="0"/>
          </a:p>
        </p:txBody>
      </p:sp>
      <p:sp>
        <p:nvSpPr>
          <p:cNvPr id="3" name="2 Marcador de contenido"/>
          <p:cNvSpPr>
            <a:spLocks noGrp="1"/>
          </p:cNvSpPr>
          <p:nvPr>
            <p:ph idx="1"/>
          </p:nvPr>
        </p:nvSpPr>
        <p:spPr>
          <a:xfrm>
            <a:off x="395536" y="908720"/>
            <a:ext cx="8424936" cy="5472608"/>
          </a:xfrm>
        </p:spPr>
        <p:txBody>
          <a:bodyPr>
            <a:normAutofit/>
          </a:bodyPr>
          <a:lstStyle/>
          <a:p>
            <a:pPr>
              <a:buNone/>
            </a:pPr>
            <a:endParaRPr lang="es-ES_tradnl" sz="800" b="1" dirty="0"/>
          </a:p>
          <a:p>
            <a:pPr algn="just">
              <a:buNone/>
            </a:pPr>
            <a:r>
              <a:rPr lang="es-ES_tradnl" b="1" dirty="0"/>
              <a:t>Plantas frescas:</a:t>
            </a:r>
          </a:p>
          <a:p>
            <a:pPr algn="just">
              <a:buNone/>
            </a:pPr>
            <a:endParaRPr lang="es-ES_tradnl" sz="1100" b="1" dirty="0"/>
          </a:p>
          <a:p>
            <a:pPr algn="just"/>
            <a:r>
              <a:rPr lang="es-ES_tradnl" dirty="0"/>
              <a:t>Usadas par equilibrar problemas causados por el calor.</a:t>
            </a:r>
          </a:p>
          <a:p>
            <a:pPr algn="just"/>
            <a:endParaRPr lang="es-ES_tradnl" sz="1100" dirty="0"/>
          </a:p>
          <a:p>
            <a:pPr lvl="1" algn="just">
              <a:buFont typeface="Wingdings" pitchFamily="2" charset="2"/>
              <a:buChar char="ü"/>
            </a:pPr>
            <a:r>
              <a:rPr lang="es-ES_tradnl" sz="3200" dirty="0"/>
              <a:t>Berros</a:t>
            </a:r>
          </a:p>
          <a:p>
            <a:pPr lvl="1" algn="just">
              <a:buFont typeface="Wingdings" pitchFamily="2" charset="2"/>
              <a:buChar char="ü"/>
            </a:pPr>
            <a:r>
              <a:rPr lang="es-ES_tradnl" sz="3200" dirty="0"/>
              <a:t>Caballo chupa (cola de caballo)</a:t>
            </a:r>
          </a:p>
          <a:p>
            <a:pPr lvl="1" algn="just">
              <a:buFont typeface="Wingdings" pitchFamily="2" charset="2"/>
              <a:buChar char="ü"/>
            </a:pPr>
            <a:r>
              <a:rPr lang="es-ES_tradnl" sz="3200" dirty="0"/>
              <a:t>Chukirawa</a:t>
            </a:r>
          </a:p>
          <a:p>
            <a:pPr lvl="1" algn="just">
              <a:buFont typeface="Wingdings" pitchFamily="2" charset="2"/>
              <a:buChar char="ü"/>
            </a:pPr>
            <a:r>
              <a:rPr lang="es-ES_tradnl" sz="3200" dirty="0"/>
              <a:t>Menta</a:t>
            </a:r>
          </a:p>
          <a:p>
            <a:pPr lvl="1" algn="just">
              <a:buFont typeface="Wingdings" pitchFamily="2" charset="2"/>
              <a:buChar char="ü"/>
            </a:pPr>
            <a:r>
              <a:rPr lang="es-ES_tradnl" sz="3200" dirty="0"/>
              <a:t>Borraja</a:t>
            </a:r>
          </a:p>
          <a:p>
            <a:pPr lvl="1" algn="just">
              <a:buFont typeface="Wingdings" pitchFamily="2" charset="2"/>
              <a:buChar char="ü"/>
            </a:pPr>
            <a:r>
              <a:rPr lang="es-ES_tradnl" sz="3200" dirty="0"/>
              <a:t>Tilo</a:t>
            </a:r>
          </a:p>
          <a:p>
            <a:pPr lvl="1" algn="just">
              <a:buFont typeface="Wingdings" pitchFamily="2" charset="2"/>
              <a:buChar char="ü"/>
            </a:pPr>
            <a:r>
              <a:rPr lang="es-ES_tradnl" sz="3200" dirty="0"/>
              <a:t>Pelo de choclo</a:t>
            </a:r>
          </a:p>
          <a:p>
            <a:pPr lvl="1" algn="just">
              <a:buFont typeface="Wingdings" pitchFamily="2" charset="2"/>
              <a:buChar char="ü"/>
            </a:pPr>
            <a:endParaRPr lang="es-ES_tradnl" sz="3200" dirty="0"/>
          </a:p>
          <a:p>
            <a:pPr lvl="1" algn="just">
              <a:buFont typeface="Wingdings" pitchFamily="2" charset="2"/>
              <a:buChar char="ü"/>
            </a:pPr>
            <a:endParaRPr lang="es-ES_tradnl" sz="3200" dirty="0"/>
          </a:p>
          <a:p>
            <a:endParaRPr lang="es-E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a:bodyPr>
          <a:lstStyle/>
          <a:p>
            <a:r>
              <a:rPr lang="es-EC" sz="3200" b="1" dirty="0"/>
              <a:t>PLANTAS FRESCAS</a:t>
            </a:r>
          </a:p>
        </p:txBody>
      </p:sp>
      <p:sp>
        <p:nvSpPr>
          <p:cNvPr id="3" name="2 Marcador de contenido"/>
          <p:cNvSpPr>
            <a:spLocks noGrp="1"/>
          </p:cNvSpPr>
          <p:nvPr>
            <p:ph idx="1"/>
          </p:nvPr>
        </p:nvSpPr>
        <p:spPr>
          <a:xfrm>
            <a:off x="457200" y="764704"/>
            <a:ext cx="8229600" cy="5361459"/>
          </a:xfrm>
        </p:spPr>
        <p:txBody>
          <a:bodyPr/>
          <a:lstStyle/>
          <a:p>
            <a:pPr algn="just"/>
            <a:endParaRPr lang="es-EC" sz="800" b="1" dirty="0"/>
          </a:p>
          <a:p>
            <a:pPr marL="0" indent="0" algn="just">
              <a:buNone/>
            </a:pPr>
            <a:r>
              <a:rPr lang="es-EC" b="1" dirty="0"/>
              <a:t>Chukirawa:</a:t>
            </a:r>
          </a:p>
          <a:p>
            <a:pPr algn="just"/>
            <a:r>
              <a:rPr lang="es-EC" dirty="0"/>
              <a:t>Cocción: afecciones de vesícula biliar, hígado, riñones y próstata. Infecciones intestinales.</a:t>
            </a:r>
          </a:p>
          <a:p>
            <a:pPr algn="just"/>
            <a:endParaRPr lang="es-EC" sz="800" dirty="0"/>
          </a:p>
          <a:p>
            <a:pPr marL="0" indent="0" algn="just">
              <a:buNone/>
            </a:pPr>
            <a:r>
              <a:rPr lang="es-EC" b="1" dirty="0"/>
              <a:t>Caballo chupa/cola de caballo:</a:t>
            </a:r>
          </a:p>
          <a:p>
            <a:pPr algn="just"/>
            <a:r>
              <a:rPr lang="es-EC" dirty="0"/>
              <a:t>Infusión de hojas/toda la planta: eliminación de cálculos. Inflamaciones de hígado, riñones y aparato urinario. Sangrado de encías (enjuagues).</a:t>
            </a:r>
          </a:p>
        </p:txBody>
      </p:sp>
    </p:spTree>
    <p:extLst>
      <p:ext uri="{BB962C8B-B14F-4D97-AF65-F5344CB8AC3E}">
        <p14:creationId xmlns:p14="http://schemas.microsoft.com/office/powerpoint/2010/main" val="40162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40960" cy="648072"/>
          </a:xfrm>
        </p:spPr>
        <p:txBody>
          <a:bodyPr>
            <a:normAutofit fontScale="90000"/>
          </a:bodyPr>
          <a:lstStyle/>
          <a:p>
            <a:r>
              <a:rPr lang="es-EC" sz="2800" b="1" dirty="0"/>
              <a:t>AMENAZAS Y BIO-PIRATERIA DE SABERES ANCESTRALES</a:t>
            </a:r>
          </a:p>
        </p:txBody>
      </p:sp>
      <p:sp>
        <p:nvSpPr>
          <p:cNvPr id="3" name="2 Marcador de contenido"/>
          <p:cNvSpPr>
            <a:spLocks noGrp="1"/>
          </p:cNvSpPr>
          <p:nvPr>
            <p:ph idx="1"/>
          </p:nvPr>
        </p:nvSpPr>
        <p:spPr>
          <a:xfrm>
            <a:off x="179512" y="764704"/>
            <a:ext cx="8712968" cy="5688632"/>
          </a:xfrm>
        </p:spPr>
        <p:txBody>
          <a:bodyPr>
            <a:normAutofit/>
          </a:bodyPr>
          <a:lstStyle/>
          <a:p>
            <a:pPr marL="0" indent="0">
              <a:buNone/>
            </a:pPr>
            <a:endParaRPr lang="es-EC" sz="800" b="1" dirty="0"/>
          </a:p>
          <a:p>
            <a:pPr marL="0" indent="0">
              <a:buNone/>
            </a:pPr>
            <a:r>
              <a:rPr lang="es-EC" b="1" dirty="0"/>
              <a:t>Biopiratería:</a:t>
            </a:r>
          </a:p>
          <a:p>
            <a:pPr algn="just"/>
            <a:endParaRPr lang="es-EC" sz="1100" dirty="0"/>
          </a:p>
          <a:p>
            <a:pPr algn="just"/>
            <a:r>
              <a:rPr lang="es-EC" dirty="0"/>
              <a:t>La biopiratería es patentar la biodiversidad y el conocimiento indígena de los países empobrecidos.</a:t>
            </a:r>
          </a:p>
          <a:p>
            <a:pPr algn="just"/>
            <a:endParaRPr lang="es-EC" sz="800" dirty="0"/>
          </a:p>
          <a:p>
            <a:pPr algn="just"/>
            <a:r>
              <a:rPr lang="es-EC" dirty="0"/>
              <a:t>Como la patente es un derecho exclusivo, se genera una situación perversa en la cual las comunidades pobres se encuentran privadas de utilizar su propia biodiversidad y conocimiento y tienen que pagar por ello derechos de autor o propiedad”.</a:t>
            </a:r>
          </a:p>
          <a:p>
            <a:pPr algn="just"/>
            <a:endParaRPr lang="es-EC" sz="1300" dirty="0"/>
          </a:p>
        </p:txBody>
      </p:sp>
    </p:spTree>
    <p:extLst>
      <p:ext uri="{BB962C8B-B14F-4D97-AF65-F5344CB8AC3E}">
        <p14:creationId xmlns:p14="http://schemas.microsoft.com/office/powerpoint/2010/main" val="3748656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1520" y="1412776"/>
            <a:ext cx="8229600" cy="864096"/>
          </a:xfrm>
        </p:spPr>
        <p:style>
          <a:lnRef idx="1">
            <a:schemeClr val="accent2"/>
          </a:lnRef>
          <a:fillRef idx="2">
            <a:schemeClr val="accent2"/>
          </a:fillRef>
          <a:effectRef idx="1">
            <a:schemeClr val="accent2"/>
          </a:effectRef>
          <a:fontRef idx="minor">
            <a:schemeClr val="dk1"/>
          </a:fontRef>
        </p:style>
        <p:txBody>
          <a:bodyPr/>
          <a:lstStyle/>
          <a:p>
            <a:r>
              <a:rPr lang="es-ES_tradnl" b="1" dirty="0"/>
              <a:t>GRACIAS</a:t>
            </a:r>
            <a:endParaRPr lang="es-ES" b="1" dirty="0"/>
          </a:p>
        </p:txBody>
      </p:sp>
      <p:sp>
        <p:nvSpPr>
          <p:cNvPr id="4" name="Marcador de contenido 3">
            <a:extLst>
              <a:ext uri="{FF2B5EF4-FFF2-40B4-BE49-F238E27FC236}">
                <a16:creationId xmlns:a16="http://schemas.microsoft.com/office/drawing/2014/main" xmlns="" id="{4247B3AB-6D18-F2CB-0719-DC4948117A0D}"/>
              </a:ext>
            </a:extLst>
          </p:cNvPr>
          <p:cNvSpPr>
            <a:spLocks noGrp="1"/>
          </p:cNvSpPr>
          <p:nvPr>
            <p:ph idx="1"/>
          </p:nvPr>
        </p:nvSpPr>
        <p:spPr/>
        <p:txBody>
          <a:bodyPr/>
          <a:lstStyle/>
          <a:p>
            <a:endParaRPr lang="es-EC"/>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74003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200" b="1" dirty="0"/>
              <a:t>CONSTITUCION POLITICA DEL ECUADOR. 2008</a:t>
            </a:r>
          </a:p>
        </p:txBody>
      </p:sp>
      <p:sp>
        <p:nvSpPr>
          <p:cNvPr id="3" name="2 Marcador de contenido"/>
          <p:cNvSpPr>
            <a:spLocks noGrp="1"/>
          </p:cNvSpPr>
          <p:nvPr>
            <p:ph idx="1"/>
          </p:nvPr>
        </p:nvSpPr>
        <p:spPr>
          <a:xfrm>
            <a:off x="251520" y="1071546"/>
            <a:ext cx="8712968" cy="5525806"/>
          </a:xfrm>
        </p:spPr>
        <p:style>
          <a:lnRef idx="2">
            <a:schemeClr val="accent1"/>
          </a:lnRef>
          <a:fillRef idx="1">
            <a:schemeClr val="lt1"/>
          </a:fillRef>
          <a:effectRef idx="0">
            <a:schemeClr val="accent1"/>
          </a:effectRef>
          <a:fontRef idx="minor">
            <a:schemeClr val="dk1"/>
          </a:fontRef>
        </p:style>
        <p:txBody>
          <a:bodyPr>
            <a:noAutofit/>
          </a:bodyPr>
          <a:lstStyle/>
          <a:p>
            <a:pPr algn="just"/>
            <a:endParaRPr lang="es-ES_tradnl" sz="800" dirty="0">
              <a:latin typeface="+mj-lt"/>
            </a:endParaRPr>
          </a:p>
          <a:p>
            <a:pPr algn="just"/>
            <a:r>
              <a:rPr lang="es-ES_tradnl" sz="2800" b="1" dirty="0">
                <a:latin typeface="+mj-lt"/>
              </a:rPr>
              <a:t>Art. 360.</a:t>
            </a:r>
          </a:p>
          <a:p>
            <a:pPr algn="just">
              <a:buNone/>
            </a:pPr>
            <a:r>
              <a:rPr lang="es-ES_tradnl" sz="2800" dirty="0">
                <a:latin typeface="+mj-lt"/>
              </a:rPr>
              <a:t> “El sistema (nacional de salud)…….articulará los diferentes niveles de atención y promoverá la complementariedad con las medicinas ancestrales y alternativas.”</a:t>
            </a:r>
          </a:p>
          <a:p>
            <a:pPr algn="just"/>
            <a:endParaRPr lang="es-ES_tradnl" sz="800" dirty="0">
              <a:latin typeface="+mj-lt"/>
            </a:endParaRPr>
          </a:p>
          <a:p>
            <a:pPr algn="just"/>
            <a:r>
              <a:rPr lang="es-ES_tradnl" sz="2800" b="1" dirty="0">
                <a:latin typeface="+mj-lt"/>
              </a:rPr>
              <a:t>Art. 363</a:t>
            </a:r>
            <a:r>
              <a:rPr lang="es-ES_tradnl" sz="2800" dirty="0">
                <a:latin typeface="+mj-lt"/>
              </a:rPr>
              <a:t>. El Estado será responsable de:</a:t>
            </a:r>
          </a:p>
          <a:p>
            <a:pPr algn="just"/>
            <a:endParaRPr lang="es-ES_tradnl" sz="800" dirty="0">
              <a:latin typeface="+mj-lt"/>
            </a:endParaRPr>
          </a:p>
          <a:p>
            <a:pPr algn="just">
              <a:buNone/>
            </a:pPr>
            <a:r>
              <a:rPr lang="es-ES_tradnl" sz="2800" dirty="0">
                <a:latin typeface="+mj-lt"/>
              </a:rPr>
              <a:t>     4. “Garantizar las prácticas de salud ancestral y alternativa, mediante el reconocimiento, respeto y promoción del uso de sus conocimientos, medicinas e instrumentos”</a:t>
            </a:r>
            <a:endParaRPr lang="es-ES" sz="28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S" sz="3200" b="1" dirty="0"/>
              <a:t>CONSTITUCION POLITICA DEL ECUADOR. 2008</a:t>
            </a:r>
            <a:endParaRPr lang="es-EC" sz="3200" dirty="0"/>
          </a:p>
        </p:txBody>
      </p:sp>
      <p:sp>
        <p:nvSpPr>
          <p:cNvPr id="3" name="2 Marcador de contenido"/>
          <p:cNvSpPr>
            <a:spLocks noGrp="1"/>
          </p:cNvSpPr>
          <p:nvPr>
            <p:ph idx="1"/>
          </p:nvPr>
        </p:nvSpPr>
        <p:spPr>
          <a:xfrm>
            <a:off x="457200" y="1142984"/>
            <a:ext cx="8229600" cy="4983179"/>
          </a:xfrm>
        </p:spPr>
        <p:style>
          <a:lnRef idx="2">
            <a:schemeClr val="accent2"/>
          </a:lnRef>
          <a:fillRef idx="1">
            <a:schemeClr val="lt1"/>
          </a:fillRef>
          <a:effectRef idx="0">
            <a:schemeClr val="accent2"/>
          </a:effectRef>
          <a:fontRef idx="minor">
            <a:schemeClr val="dk1"/>
          </a:fontRef>
        </p:style>
        <p:txBody>
          <a:bodyPr>
            <a:normAutofit/>
          </a:bodyPr>
          <a:lstStyle/>
          <a:p>
            <a:endParaRPr lang="es-EC" sz="1000" dirty="0"/>
          </a:p>
          <a:p>
            <a:pPr algn="just">
              <a:buNone/>
            </a:pPr>
            <a:r>
              <a:rPr lang="es-EC" b="1" dirty="0"/>
              <a:t>Título VII.</a:t>
            </a:r>
          </a:p>
          <a:p>
            <a:pPr algn="just">
              <a:buNone/>
            </a:pPr>
            <a:endParaRPr lang="es-EC" sz="1000" b="1" dirty="0"/>
          </a:p>
          <a:p>
            <a:pPr algn="just"/>
            <a:r>
              <a:rPr lang="es-EC" dirty="0"/>
              <a:t> Establece el </a:t>
            </a:r>
            <a:r>
              <a:rPr lang="es-EC" b="1" dirty="0"/>
              <a:t>Sistema Nacional de Ciencia, Tecnología Innovación y Saberes Ancestrales.</a:t>
            </a:r>
          </a:p>
          <a:p>
            <a:pPr algn="just"/>
            <a:endParaRPr lang="es-EC" sz="1200" b="1" dirty="0"/>
          </a:p>
          <a:p>
            <a:pPr algn="just">
              <a:buNone/>
            </a:pPr>
            <a:r>
              <a:rPr lang="es-EC" b="1" dirty="0"/>
              <a:t>Art. 386:</a:t>
            </a:r>
          </a:p>
          <a:p>
            <a:pPr algn="just">
              <a:buNone/>
            </a:pPr>
            <a:endParaRPr lang="es-EC" sz="1000" b="1" dirty="0"/>
          </a:p>
          <a:p>
            <a:pPr algn="just"/>
            <a:r>
              <a:rPr lang="es-EC" dirty="0"/>
              <a:t>Este sistema entre otros fines emprenderá políticas e incorporará a las universidades para realizar investigación en saberes ancestrales.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3750</TotalTime>
  <Words>4668</Words>
  <Application>Microsoft Office PowerPoint</Application>
  <PresentationFormat>Presentación en pantalla (4:3)</PresentationFormat>
  <Paragraphs>683</Paragraphs>
  <Slides>73</Slides>
  <Notes>4</Notes>
  <HiddenSlides>0</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Savon</vt:lpstr>
      <vt:lpstr>Presentación de PowerPoint</vt:lpstr>
      <vt:lpstr> ¿QUÉ ES LA MEDICINA TRADICIONAL? (MT) </vt:lpstr>
      <vt:lpstr>Presentación de PowerPoint</vt:lpstr>
      <vt:lpstr> DECLARACION DE ALMA-ATTA </vt:lpstr>
      <vt:lpstr>FUNDAMENTOS DE LA MEDICINA ALTERNATIVA Y TRADICIONAL </vt:lpstr>
      <vt:lpstr> 56 ASAMBLEA MUNDIAL DE LA SALUD. 28 de mayo de 2003 </vt:lpstr>
      <vt:lpstr>LEY MARCO PARA AMÉRICA LATINA SOBRE MEDICINA  TRADICIONAL Y MEDICINAS COMPLEMENTARIAS </vt:lpstr>
      <vt:lpstr>CONSTITUCION POLITICA DEL ECUADOR. 2008</vt:lpstr>
      <vt:lpstr>CONSTITUCION POLITICA DEL ECUADOR. 2008</vt:lpstr>
      <vt:lpstr>PLAN NACIONAL DEL BUEN VIVIR. 2013-2017</vt:lpstr>
      <vt:lpstr>LEY ORGÁNICA DE EDUCACIÓN SUPERIOR. 2010</vt:lpstr>
      <vt:lpstr>LEY ORGÁNICA DE SALUD . 2006</vt:lpstr>
      <vt:lpstr>SENESCYT. 2011</vt:lpstr>
      <vt:lpstr>TIPOS DE MEDICINA</vt:lpstr>
      <vt:lpstr>FUNDAMENTOS  TEORICOS DE LA MEDICINA TRADICIONAL Y ALTERNATIVA</vt:lpstr>
      <vt:lpstr>M.T.E. ANTECEDENTES HISTÓRICOS</vt:lpstr>
      <vt:lpstr>M.T.E. ANTECEDENTES HISTÓRICOS</vt:lpstr>
      <vt:lpstr>M.T.E. ANTECEDENTES HISTÓRICOS</vt:lpstr>
      <vt:lpstr>Presentación de PowerPoint</vt:lpstr>
      <vt:lpstr>Presentación de PowerPoint</vt:lpstr>
      <vt:lpstr>Presentación de PowerPoint</vt:lpstr>
      <vt:lpstr>Presentación de PowerPoint</vt:lpstr>
      <vt:lpstr>Presentación de PowerPoint</vt:lpstr>
      <vt:lpstr>Interpretación de la Realidad</vt:lpstr>
      <vt:lpstr>Resultados De La Realidad</vt:lpstr>
      <vt:lpstr>COSMOVISIÓN ANDINA</vt:lpstr>
      <vt:lpstr>CUADRATURA SAGRADA</vt:lpstr>
      <vt:lpstr>Presentación de PowerPoint</vt:lpstr>
      <vt:lpstr>LA CHAKANA</vt:lpstr>
      <vt:lpstr>BENURA fusión.</vt:lpstr>
      <vt:lpstr>COSMOVISIÓN  OCCIDENTAL</vt:lpstr>
      <vt:lpstr>PRINCIPIO SINTÉTICO Y PRIORITARIO</vt:lpstr>
      <vt:lpstr>Presentación de PowerPoint</vt:lpstr>
      <vt:lpstr>DIFERENCIAS CONCEPTUALES ENTRE LAS DOS MEDICINAS</vt:lpstr>
      <vt:lpstr>DIFERENCIAS CONCEPTUALES ENTRE LAS DOS MEDICINAS</vt:lpstr>
      <vt:lpstr>DIFERENCIAS CONCEPTUALES ENTRE LAS DOS MEDICINAS</vt:lpstr>
      <vt:lpstr>MEDICINA TRADICIONAL ECUATORIANA. FLUJOGRAMA DE ATENCIÓN DENTRO DE LA FAMILIA.</vt:lpstr>
      <vt:lpstr>AGENTES DE MEDICINA TRADICIONAL </vt:lpstr>
      <vt:lpstr>AGENTES DE MEDICINA TRADICIONAL </vt:lpstr>
      <vt:lpstr>AGENTES DE MEDICINA TRADICIONAL </vt:lpstr>
      <vt:lpstr> LOS AGENTES DE SALUD </vt:lpstr>
      <vt:lpstr>COSMOVISION SALUD-ENFERMEDAD</vt:lpstr>
      <vt:lpstr>M.T.E. PATOLOGIA TRADICIONAL</vt:lpstr>
      <vt:lpstr>M.T.E. PATOLOGIA TRADICIONAL</vt:lpstr>
      <vt:lpstr>M.T.E. PATOLOGIA TRADICIONAL</vt:lpstr>
      <vt:lpstr>M.T.E. PATOLOGIA TRADICIONAL</vt:lpstr>
      <vt:lpstr>M.T.E. PATOLOGIA TRADICIONAL</vt:lpstr>
      <vt:lpstr>M.T.E. PATOLOGIA TRADICIONAL</vt:lpstr>
      <vt:lpstr>M.T.E. TERAPIA TRADICIONAL</vt:lpstr>
      <vt:lpstr>M.T.E. TERAPIA TRADICIONAL</vt:lpstr>
      <vt:lpstr>M.T.E. TERAPIA TRADICIONAL</vt:lpstr>
      <vt:lpstr>M.T.E. TERAPIA TRADICIONAL</vt:lpstr>
      <vt:lpstr>LIMPIEZA CON EL HUEVO</vt:lpstr>
      <vt:lpstr>LIMPIEZA CON EL HUEVO</vt:lpstr>
      <vt:lpstr>LIMPIEZA CON EL HUEVO</vt:lpstr>
      <vt:lpstr>CUY(I)WUAN FICHAI (SOBA DEL CUY) </vt:lpstr>
      <vt:lpstr>CUY(I)WUAN FICHAI (SOBA DEL CUY) </vt:lpstr>
      <vt:lpstr> EL SANADOR:  </vt:lpstr>
      <vt:lpstr> PRIMEROS AUXILIOS ESPIRITUALES (populares) </vt:lpstr>
      <vt:lpstr>PRIMEROS AUXILIOS ESPIRITUALES (populares)</vt:lpstr>
      <vt:lpstr>PRIMEROS AUXILIOS ESPIRITUALES (populares)</vt:lpstr>
      <vt:lpstr>PLANTAS MEDICINALES </vt:lpstr>
      <vt:lpstr>PLANTAS MEDICINALES </vt:lpstr>
      <vt:lpstr>PLANTAS MEDICINALES </vt:lpstr>
      <vt:lpstr>PLANTAS MEDICINALES </vt:lpstr>
      <vt:lpstr>PLANTAS MEDICINALES CÁLIDAS</vt:lpstr>
      <vt:lpstr>PLANTAS MEDICINALES CÁLIDAS</vt:lpstr>
      <vt:lpstr>PLANTAS MEDICINALES CÁLIDAS</vt:lpstr>
      <vt:lpstr>PLANTAS CÁLIDAS-MÁGICAS</vt:lpstr>
      <vt:lpstr>PLANTAS MEDICINALES </vt:lpstr>
      <vt:lpstr>PLANTAS FRESCAS</vt:lpstr>
      <vt:lpstr>AMENAZAS Y BIO-PIRATERIA DE SABERES ANCESTRALES</vt:lpstr>
      <vt:lpstr>GRACIAS</vt:lpstr>
    </vt:vector>
  </TitlesOfParts>
  <Company>Windows Vista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ACUPUNTURA</dc:title>
  <dc:creator>Usuario</dc:creator>
  <cp:lastModifiedBy>SISAYNET</cp:lastModifiedBy>
  <cp:revision>355</cp:revision>
  <dcterms:created xsi:type="dcterms:W3CDTF">2011-05-25T00:44:06Z</dcterms:created>
  <dcterms:modified xsi:type="dcterms:W3CDTF">2022-09-13T13:16:07Z</dcterms:modified>
</cp:coreProperties>
</file>