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7" r:id="rId10"/>
    <p:sldId id="268" r:id="rId11"/>
    <p:sldId id="266" r:id="rId12"/>
    <p:sldId id="265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7E76-8ECC-348A-D00C-F9DD6C01E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4FEAB7-DA60-8455-CC93-E66A2F3099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AB4F0-06CC-CA87-D3A9-72433064A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B1BB3-9C58-3064-A628-7536D94CB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21C7C-FFE5-AD5C-21A3-4ADCF908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6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1C431-5DFE-F098-3BD5-D46F47E7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985082-9B12-9BCF-41BE-72FED2E53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88607-CB29-E880-904F-D37EE8356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523D-4242-3F86-4EFE-DE5347C44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651EE-933B-479D-261A-1A9EAF462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9FB1AB-79CF-9126-2853-948457234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03B9A-8101-08DF-D107-A04F81DE5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3AD43-ACF3-921B-1DD0-0FE4924F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EEE68-C778-9D84-F592-8B7AE306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4B0A6-A06A-3019-D988-BE2C4F8E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D4C7B-3F8A-46A8-696E-4D177CE5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15F55-A856-EDBA-FAAC-F6928FD33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C47EE-D66E-F797-599D-49E5E643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FA274-D1E1-AD16-E515-EEBC383C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FEBD7-F7EB-6494-7B9B-44EADB17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2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C772-E714-39DE-25F2-98A46D48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ACC49-329B-3D7B-29D4-76629E3D8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C47F7-CF78-BBC2-75C0-3192BA81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1A2C9-F66C-26DE-9049-47AD5E76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A282E-5985-A4C3-1343-7C4E37B2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4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FAA2F-50C9-CF67-2DFF-85084CA32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B81AF-2996-AD30-D398-ADAA320C0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C4F78-27A7-63D8-464C-FDE4FA05A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CFF0FC-EABF-BF46-7425-877F59CEB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98B5C-D286-D7C2-DED4-EEBF2718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B1F58-8B19-F058-DCD4-353CF1A63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18ED-0169-641C-D0DF-0EBAEA233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0D8D-BC36-AE98-F36E-3B4EA2A7F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D63A7-B82D-E7B5-F397-B4E80A502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C0F86-9ACA-5281-95D1-DF1C3AF2D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CCAF03-906F-D772-0566-68350C14E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457B31-ADC2-24C0-0ACA-74669ED3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698874-0340-1EAF-88F5-A4454054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6371DF-0248-C0AD-4B72-274211AC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0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69A7-C81C-6495-A894-0011CE279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7CDD14-89DC-C5FF-EC65-AF2F44C6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45BD43-3FFE-9FA0-388C-2D6AD5DA6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61CED4-1AAD-4CDF-17DA-38BD09B3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9F55A3-5F45-D15E-D878-856BEE91B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42A1E-C33D-4068-A90D-F0D4489B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CD773-7A19-3A36-C3B1-310EF218C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5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AED77-744F-21CF-95E6-97067EAE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696B6-E1E9-8D63-BC3A-CDB67118B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D5532-E126-152A-50EA-F7FD72134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8EC68-50D2-F774-D01B-39FB2C4E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23AC6-4472-19D0-9365-E8F97A86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95E00-6369-4162-4B07-68DF6A7E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9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84A90-4646-2A1A-2644-522B2F60A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A98D53-2A6C-7FEA-07B7-217A35E75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5ADE2-8637-21C7-A5A0-87317C3B3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EAE3C-CD1C-70B6-D731-81297516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04249-B2E8-B154-20FA-84192474D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3BFAC-DF80-512F-543F-2D5D4B61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1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1ADCC-D02C-B2D4-286D-4CBADF123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F0027-AFEA-4A41-D093-EBCF68704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F7B09-65EA-B742-8AD4-EE53121D3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EA2AF1-E66B-491A-A349-B8895D48736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CBAB2-BBE1-79DB-B0BE-46B7C13E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AAC96-2E53-F798-5951-D209544F3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61181E-1A47-4744-A464-4D5674A93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9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ric.ed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CA03-2CDA-357F-3BD9-1BE521DFB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TERMINOS ESTRUCTURADOS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FF8148-1DDB-303A-715D-C61A918303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Paola Vinueza</a:t>
            </a:r>
          </a:p>
        </p:txBody>
      </p:sp>
    </p:spTree>
    <p:extLst>
      <p:ext uri="{BB962C8B-B14F-4D97-AF65-F5344CB8AC3E}">
        <p14:creationId xmlns:p14="http://schemas.microsoft.com/office/powerpoint/2010/main" val="3646426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8EE12B-94F2-1097-ACCD-E38AF7964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34133"/>
            <a:ext cx="10905066" cy="3189732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57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0F95F8-B2FE-FB8D-A62A-12A40B2F0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43516"/>
            <a:ext cx="10905066" cy="4770967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1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81848D-70C0-250F-CE04-F323B6E4CE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1359" y="643467"/>
            <a:ext cx="5529281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64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9922BD-5FFF-1DF2-3A19-A91D8EA9BF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88770"/>
            <a:ext cx="10905066" cy="3680458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0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01D421-3B13-21AE-E1E5-CD6AC3C7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tx2"/>
                </a:solidFill>
              </a:rPr>
              <a:t>Tesauro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F87A6-81CD-9102-A880-92847262C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49" y="2402228"/>
            <a:ext cx="6037115" cy="3353476"/>
          </a:xfrm>
        </p:spPr>
        <p:txBody>
          <a:bodyPr anchor="t">
            <a:normAutofit/>
          </a:bodyPr>
          <a:lstStyle/>
          <a:p>
            <a:r>
              <a:rPr lang="es-ES" sz="3000" b="0" i="0" dirty="0">
                <a:solidFill>
                  <a:schemeClr val="tx2"/>
                </a:solidFill>
                <a:effectLst/>
                <a:latin typeface="Aldhabi" panose="01000000000000000000" pitchFamily="2" charset="-78"/>
                <a:cs typeface="Aldhabi" panose="01000000000000000000" pitchFamily="2" charset="-78"/>
              </a:rPr>
              <a:t>Los tesauros son vocabularios controlados que permiten encontrar información relevante al seleccionar palabras clave de manera adecuada. </a:t>
            </a:r>
          </a:p>
          <a:p>
            <a:r>
              <a:rPr lang="es-ES" sz="3000" dirty="0">
                <a:solidFill>
                  <a:schemeClr val="tx2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Palabra normalizada y generalizada</a:t>
            </a:r>
            <a:endParaRPr lang="es-ES" sz="3000" b="0" i="0" dirty="0">
              <a:solidFill>
                <a:schemeClr val="tx2"/>
              </a:solidFill>
              <a:effectLst/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2060" name="Freeform: Shape 2059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Freeform: Shape 2060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2" name="Freeform: Shape 2061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3" name="Freeform: Shape 2062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Tesauros y glosarios disponibles en línea | infotra">
            <a:extLst>
              <a:ext uri="{FF2B5EF4-FFF2-40B4-BE49-F238E27FC236}">
                <a16:creationId xmlns:a16="http://schemas.microsoft.com/office/drawing/2014/main" id="{31C5F76C-71BE-5207-84D2-7D89F53D7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63268" y="1700784"/>
            <a:ext cx="3832479" cy="437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1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98129-DCC1-2099-DAAD-A1F51A64A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Tesauro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171B6-1CD5-D08D-664D-071040BF5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0" i="0" dirty="0">
                <a:solidFill>
                  <a:srgbClr val="001D35"/>
                </a:solidFill>
                <a:effectLst/>
                <a:latin typeface="Aldhabi" panose="020F0502020204030204" pitchFamily="2" charset="-78"/>
                <a:cs typeface="Aldhabi" panose="020F0502020204030204" pitchFamily="2" charset="-78"/>
              </a:rPr>
              <a:t>Las palabras con dos significados se llaman </a:t>
            </a:r>
            <a:r>
              <a:rPr lang="es-ES" b="1" i="0" dirty="0">
                <a:solidFill>
                  <a:srgbClr val="001D35"/>
                </a:solidFill>
                <a:effectLst/>
                <a:latin typeface="Aldhabi" panose="020F0502020204030204" pitchFamily="2" charset="-78"/>
                <a:cs typeface="Aldhabi" panose="020F0502020204030204" pitchFamily="2" charset="-78"/>
              </a:rPr>
              <a:t>polisémicas</a:t>
            </a:r>
            <a:r>
              <a:rPr lang="es-ES" b="0" i="0" dirty="0">
                <a:solidFill>
                  <a:srgbClr val="001D35"/>
                </a:solidFill>
                <a:effectLst/>
                <a:latin typeface="Aldhabi" panose="020F0502020204030204" pitchFamily="2" charset="-78"/>
                <a:cs typeface="Aldhabi" panose="020F0502020204030204" pitchFamily="2" charset="-78"/>
              </a:rPr>
              <a:t>. 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1D35"/>
                </a:solidFill>
                <a:latin typeface="Aldhabi" panose="020F0502020204030204" pitchFamily="2" charset="-78"/>
                <a:cs typeface="Aldhabi" panose="020F0502020204030204" pitchFamily="2" charset="-78"/>
              </a:rPr>
              <a:t>Ratón: </a:t>
            </a:r>
            <a:r>
              <a:rPr lang="es-ES" dirty="0">
                <a:latin typeface="Aldhabi" panose="020F0502020204030204" pitchFamily="2" charset="-78"/>
                <a:cs typeface="Aldhabi" panose="020F0502020204030204" pitchFamily="2" charset="-78"/>
              </a:rPr>
              <a:t>Puede significar el elemento del ordenador o el animal.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1D35"/>
                </a:solidFill>
                <a:latin typeface="Aldhabi" panose="020F0502020204030204" pitchFamily="2" charset="-78"/>
                <a:cs typeface="Aldhabi" panose="020F0502020204030204" pitchFamily="2" charset="-78"/>
              </a:rPr>
              <a:t>Estrella: </a:t>
            </a:r>
            <a:r>
              <a:rPr lang="es-ES" b="0" i="0" dirty="0">
                <a:solidFill>
                  <a:srgbClr val="001D35"/>
                </a:solidFill>
                <a:effectLst/>
                <a:latin typeface="Aldhabi" panose="020F0502020204030204" pitchFamily="2" charset="-78"/>
                <a:cs typeface="Aldhabi" panose="020F0502020204030204" pitchFamily="2" charset="-78"/>
              </a:rPr>
              <a:t>Puede significar el animal marino o el cuerpo celeste.</a:t>
            </a:r>
          </a:p>
          <a:p>
            <a:pPr marL="0" indent="0" algn="l">
              <a:buNone/>
            </a:pPr>
            <a:r>
              <a:rPr lang="es-ES" b="1" dirty="0">
                <a:solidFill>
                  <a:srgbClr val="001D35"/>
                </a:solidFill>
                <a:latin typeface="Aldhabi" panose="020F0502020204030204" pitchFamily="2" charset="-78"/>
                <a:cs typeface="Aldhabi" panose="020F0502020204030204" pitchFamily="2" charset="-78"/>
              </a:rPr>
              <a:t>Impresión: </a:t>
            </a:r>
            <a:r>
              <a:rPr lang="es-ES" dirty="0">
                <a:solidFill>
                  <a:srgbClr val="001D35"/>
                </a:solidFill>
                <a:latin typeface="Aldhabi" panose="020F0502020204030204" pitchFamily="2" charset="-78"/>
                <a:cs typeface="Aldhabi" panose="020F0502020204030204" pitchFamily="2" charset="-78"/>
              </a:rPr>
              <a:t>Percepción que se tiene sobre una persona, evento o idea o la vez puede significar en papel, tela o formato digital de dibujo, diseño, idea, etc. </a:t>
            </a:r>
          </a:p>
          <a:p>
            <a:pPr marL="0" indent="0" algn="l">
              <a:buNone/>
            </a:pPr>
            <a:r>
              <a:rPr lang="es-ES" b="1" dirty="0">
                <a:solidFill>
                  <a:srgbClr val="001D35"/>
                </a:solidFill>
                <a:latin typeface="Aldhabi" panose="020F0502020204030204" pitchFamily="2" charset="-78"/>
                <a:cs typeface="Aldhabi" panose="020F0502020204030204" pitchFamily="2" charset="-78"/>
              </a:rPr>
              <a:t>Sirena: </a:t>
            </a:r>
            <a:r>
              <a:rPr lang="es-ES" dirty="0">
                <a:solidFill>
                  <a:srgbClr val="001D35"/>
                </a:solidFill>
                <a:latin typeface="Aldhabi" panose="020F0502020204030204" pitchFamily="2" charset="-78"/>
                <a:cs typeface="Aldhabi" panose="020F0502020204030204" pitchFamily="2" charset="-78"/>
              </a:rPr>
              <a:t>Sonido estridente que se utiliza para alertar de una situación o criatura mitológica y marina que tiene un canto hipnotizante. </a:t>
            </a:r>
            <a:endParaRPr lang="en-US" dirty="0">
              <a:solidFill>
                <a:srgbClr val="001D35"/>
              </a:solidFill>
              <a:latin typeface="Aldhabi" panose="020F0502020204030204" pitchFamily="2" charset="-78"/>
              <a:cs typeface="Aldhabi" panose="020F05020202040302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948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48B7-58F1-6542-BC68-DD636AB7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TESAURO UNESCO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41221-2199-E351-3315-875D3C289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0" i="0" dirty="0">
                <a:solidFill>
                  <a:srgbClr val="001D35"/>
                </a:solidFill>
                <a:effectLst/>
                <a:latin typeface="Aldhabi" panose="01000000000000000000" pitchFamily="2" charset="-78"/>
                <a:cs typeface="Aldhabi" panose="01000000000000000000" pitchFamily="2" charset="-78"/>
              </a:rPr>
              <a:t>El Tesauro de la UNESCO(TU) es una lista de términos estructurados y controlados que se usa para buscar y analizar temas en publicaciones y documentos. Este se aplica en los campos de: educación, cultura, ciencias naturales, ciencias sociales y humanas, comunicación e </a:t>
            </a:r>
            <a:r>
              <a:rPr lang="es-ES" b="0" i="0" dirty="0" err="1">
                <a:solidFill>
                  <a:srgbClr val="001D35"/>
                </a:solidFill>
                <a:effectLst/>
                <a:latin typeface="Aldhabi" panose="01000000000000000000" pitchFamily="2" charset="-78"/>
                <a:cs typeface="Aldhabi" panose="01000000000000000000" pitchFamily="2" charset="-78"/>
              </a:rPr>
              <a:t>inform</a:t>
            </a:r>
            <a:endParaRPr lang="es-ES" b="0" i="0" dirty="0">
              <a:solidFill>
                <a:srgbClr val="001D35"/>
              </a:solidFill>
              <a:effectLst/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just"/>
            <a:endParaRPr lang="es-ES" dirty="0">
              <a:solidFill>
                <a:srgbClr val="001D35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just"/>
            <a:r>
              <a:rPr lang="es-ES" b="0" i="0" dirty="0">
                <a:solidFill>
                  <a:srgbClr val="001D35"/>
                </a:solidFill>
                <a:effectLst/>
                <a:latin typeface="Aldhabi" panose="01000000000000000000" pitchFamily="2" charset="-78"/>
                <a:cs typeface="Aldhabi" panose="01000000000000000000" pitchFamily="2" charset="-78"/>
              </a:rPr>
              <a:t>TU se actualiza y amplía constantemente, y su terminología multidisciplinaria refleja la evolución de las actividades y programas de la UNESCO. </a:t>
            </a:r>
          </a:p>
          <a:p>
            <a:pPr algn="just"/>
            <a:r>
              <a:rPr lang="en-US" dirty="0">
                <a:latin typeface="Aldhabi" panose="01000000000000000000" pitchFamily="2" charset="-78"/>
                <a:cs typeface="Aldhabi" panose="01000000000000000000" pitchFamily="2" charset="-78"/>
              </a:rPr>
              <a:t>https://vocabularies.unesco.org/browser/thesaurus/es/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6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BF6DA-76DC-2709-A8BC-4004D60B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ERIC (Educational Resources Information Center)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9BB61-5F84-063E-C67B-C8E73E896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 </a:t>
            </a:r>
            <a:r>
              <a:rPr lang="en-US" dirty="0" err="1"/>
              <a:t>puede</a:t>
            </a:r>
            <a:r>
              <a:rPr lang="en-US" dirty="0"/>
              <a:t> acceder </a:t>
            </a: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tesauros</a:t>
            </a:r>
            <a:r>
              <a:rPr lang="en-US" dirty="0"/>
              <a:t>.</a:t>
            </a:r>
          </a:p>
          <a:p>
            <a:r>
              <a:rPr lang="en-US" dirty="0">
                <a:hlinkClick r:id="rId2"/>
              </a:rPr>
              <a:t>https://eric.ed.gov/</a:t>
            </a:r>
            <a:endParaRPr lang="en-US" dirty="0"/>
          </a:p>
          <a:p>
            <a:endParaRPr lang="en-US" dirty="0"/>
          </a:p>
          <a:p>
            <a:r>
              <a:rPr lang="es-ES" dirty="0">
                <a:solidFill>
                  <a:srgbClr val="001D35"/>
                </a:solidFill>
                <a:latin typeface="Google Sans"/>
              </a:rPr>
              <a:t>E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s una lista de términos especializados en educación que sirve como herramienta de búsqueda de información científica relacionada a educación.</a:t>
            </a:r>
          </a:p>
          <a:p>
            <a:r>
              <a:rPr lang="en-US" b="0" i="0" dirty="0" err="1">
                <a:solidFill>
                  <a:srgbClr val="001D35"/>
                </a:solidFill>
                <a:effectLst/>
                <a:latin typeface="Google Sans"/>
              </a:rPr>
              <a:t>Contiene</a:t>
            </a: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 </a:t>
            </a:r>
            <a:r>
              <a:rPr lang="en-US" b="0" i="0" dirty="0" err="1">
                <a:solidFill>
                  <a:srgbClr val="001D35"/>
                </a:solidFill>
                <a:effectLst/>
                <a:latin typeface="Google Sans"/>
              </a:rPr>
              <a:t>casi</a:t>
            </a: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 12,000 </a:t>
            </a:r>
            <a:r>
              <a:rPr lang="en-US" b="0" i="0" dirty="0" err="1">
                <a:solidFill>
                  <a:srgbClr val="001D35"/>
                </a:solidFill>
                <a:effectLst/>
                <a:latin typeface="Google Sans"/>
              </a:rPr>
              <a:t>términos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46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BBFD-B1E4-018F-6CCF-623748B52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ERIC (Educational Resources Information Center)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9BF41-D6F0-9E6D-9364-BAE2770B5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Incluye índices y resúmenes de artículos de revistas e informes 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Ofrece cobertura de artículos de revistas de acceso abierto y algunos documentos de texto completo no publicados 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Contiene más de 1,4 millones de </a:t>
            </a:r>
            <a:r>
              <a:rPr lang="es-ES" b="0" i="0" dirty="0">
                <a:solidFill>
                  <a:srgbClr val="474747"/>
                </a:solidFill>
                <a:effectLst/>
                <a:latin typeface="Google Sans"/>
              </a:rPr>
              <a:t>registros bibliográficos de artículos de revista, libros, comunicaciones de conferencias y otros materiales relacionados con la educación.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Está patrocinado por el Departamento de Educación de los Estados Unidos.</a:t>
            </a:r>
          </a:p>
          <a:p>
            <a:pPr algn="l"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es-ES" b="0" i="0" dirty="0">
              <a:solidFill>
                <a:srgbClr val="001D35"/>
              </a:solidFill>
              <a:effectLst/>
              <a:latin typeface="Google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1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245E-47C1-4070-07F9-AFB7C2AE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B2EBD-AA48-8579-CBFC-8B58E0A8E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 un descriptor clave para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área</a:t>
            </a:r>
            <a:r>
              <a:rPr lang="en-US" dirty="0"/>
              <a:t> de l </a:t>
            </a:r>
            <a:r>
              <a:rPr lang="en-US" dirty="0" err="1"/>
              <a:t>aSalud</a:t>
            </a:r>
            <a:endParaRPr lang="en-US" dirty="0"/>
          </a:p>
          <a:p>
            <a:pPr algn="just"/>
            <a:r>
              <a:rPr lang="es-ES" dirty="0">
                <a:solidFill>
                  <a:srgbClr val="474747"/>
                </a:solidFill>
                <a:latin typeface="Google Sans"/>
              </a:rPr>
              <a:t>E</a:t>
            </a:r>
            <a:r>
              <a:rPr lang="es-ES" b="0" i="0" dirty="0">
                <a:solidFill>
                  <a:srgbClr val="474747"/>
                </a:solidFill>
                <a:effectLst/>
                <a:latin typeface="Google Sans"/>
              </a:rPr>
              <a:t>stablece un lenguaje único y común que permite la organización y facilita la búsqueda y recuperación de la literatura técnica y científica en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salud</a:t>
            </a:r>
            <a:r>
              <a:rPr lang="es-ES" b="0" i="0" dirty="0">
                <a:solidFill>
                  <a:srgbClr val="474747"/>
                </a:solidFill>
                <a:effectLst/>
                <a:latin typeface="Google Sans"/>
              </a:rPr>
              <a:t> disponible en las fuentes de información de la Biblioteca Virtual en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Salud</a:t>
            </a:r>
            <a:r>
              <a:rPr lang="es-ES" b="0" i="0" dirty="0">
                <a:solidFill>
                  <a:srgbClr val="474747"/>
                </a:solidFill>
                <a:effectLst/>
                <a:latin typeface="Google Sans"/>
              </a:rPr>
              <a:t>.</a:t>
            </a:r>
          </a:p>
          <a:p>
            <a:pPr algn="just"/>
            <a:r>
              <a:rPr lang="es-ES" b="0" i="0" dirty="0">
                <a:solidFill>
                  <a:srgbClr val="474747"/>
                </a:solidFill>
                <a:effectLst/>
                <a:latin typeface="Google Sans"/>
              </a:rPr>
              <a:t>El </a:t>
            </a:r>
            <a:r>
              <a:rPr lang="es-ES" b="0" i="0" dirty="0" err="1">
                <a:solidFill>
                  <a:srgbClr val="474747"/>
                </a:solidFill>
                <a:effectLst/>
                <a:latin typeface="Google Sans"/>
              </a:rPr>
              <a:t>DeCS</a:t>
            </a:r>
            <a:r>
              <a:rPr lang="es-ES" b="0" i="0" dirty="0">
                <a:solidFill>
                  <a:srgbClr val="474747"/>
                </a:solidFill>
                <a:effectLst/>
                <a:latin typeface="Google Sans"/>
              </a:rPr>
              <a:t> es un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vocabulario dinámico totalizando, </a:t>
            </a:r>
            <a:r>
              <a:rPr lang="en-US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34.664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 unidades conceptuales representadas por descriptores y términos alternativos en inglés, español y portugués</a:t>
            </a:r>
            <a:r>
              <a:rPr lang="es-ES" b="0" i="0" dirty="0">
                <a:solidFill>
                  <a:srgbClr val="474747"/>
                </a:solidFill>
                <a:effectLst/>
                <a:latin typeface="Google Sans"/>
              </a:rPr>
              <a:t>.</a:t>
            </a:r>
            <a:endParaRPr lang="en-US" dirty="0"/>
          </a:p>
          <a:p>
            <a:r>
              <a:rPr lang="en-US" dirty="0"/>
              <a:t>https://decs.bvsalud.org/es/sobre-decs/</a:t>
            </a:r>
          </a:p>
        </p:txBody>
      </p:sp>
    </p:spTree>
    <p:extLst>
      <p:ext uri="{BB962C8B-B14F-4D97-AF65-F5344CB8AC3E}">
        <p14:creationId xmlns:p14="http://schemas.microsoft.com/office/powerpoint/2010/main" val="4094777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8129B-6F40-646D-07BD-50FABE47C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Búsquedas</a:t>
            </a:r>
            <a:r>
              <a:rPr lang="en-US" b="1" dirty="0"/>
              <a:t> </a:t>
            </a:r>
            <a:r>
              <a:rPr lang="en-US" b="1" dirty="0" err="1"/>
              <a:t>avanzadas</a:t>
            </a:r>
            <a:r>
              <a:rPr lang="en-US" b="1" dirty="0"/>
              <a:t> con </a:t>
            </a:r>
            <a:r>
              <a:rPr lang="en-US" b="1" dirty="0" err="1"/>
              <a:t>ecuaciones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27BF-08B2-9AE3-BFD3-D80B3292C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Nunito" pitchFamily="2" charset="0"/>
              </a:rPr>
              <a:t>En el contexto de las bases de datos académicas, las </a:t>
            </a:r>
            <a:r>
              <a:rPr lang="es-ES" i="0" dirty="0">
                <a:solidFill>
                  <a:srgbClr val="000000"/>
                </a:solidFill>
                <a:effectLst/>
                <a:latin typeface="Nunito" pitchFamily="2" charset="0"/>
              </a:rPr>
              <a:t>ecuaciones de búsqueda </a:t>
            </a:r>
            <a:r>
              <a:rPr lang="es-ES" b="0" i="0" dirty="0">
                <a:solidFill>
                  <a:srgbClr val="000000"/>
                </a:solidFill>
                <a:effectLst/>
                <a:latin typeface="Nunito" pitchFamily="2" charset="0"/>
              </a:rPr>
              <a:t>se utilizan para expresar de la forma más exacta posible las </a:t>
            </a:r>
            <a:r>
              <a:rPr lang="es-ES" i="0" dirty="0">
                <a:solidFill>
                  <a:srgbClr val="000000"/>
                </a:solidFill>
                <a:effectLst/>
                <a:latin typeface="Nunito" pitchFamily="2" charset="0"/>
              </a:rPr>
              <a:t>necesidades de información </a:t>
            </a:r>
            <a:r>
              <a:rPr lang="es-ES" b="0" i="0" dirty="0">
                <a:solidFill>
                  <a:srgbClr val="000000"/>
                </a:solidFill>
                <a:effectLst/>
                <a:latin typeface="Nunito" pitchFamily="2" charset="0"/>
              </a:rPr>
              <a:t>de los usuarios. 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Para realizar búsquedas avanzadas con ecuaciones, se considera lo siguiente: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i="0" dirty="0">
                <a:solidFill>
                  <a:srgbClr val="001D35"/>
                </a:solidFill>
                <a:effectLst/>
                <a:latin typeface="Google Sans"/>
              </a:rPr>
              <a:t>Palabras clave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: Expresan conceptos. </a:t>
            </a:r>
          </a:p>
          <a:p>
            <a:pPr algn="l" fontAlgn="ctr"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i="0" dirty="0">
                <a:solidFill>
                  <a:srgbClr val="001D35"/>
                </a:solidFill>
                <a:effectLst/>
                <a:latin typeface="Google Sans"/>
              </a:rPr>
              <a:t>Operadores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: Permiten combinar conceptos de manera precisa y son los que una máquina puede entender. Algunos ejemplos de operadores son los signos de interrogación, comillas, AND, OR y NOT.  Utilizadas mas en </a:t>
            </a:r>
            <a:r>
              <a:rPr lang="es-ES" b="0" i="0" dirty="0" err="1">
                <a:solidFill>
                  <a:srgbClr val="001D35"/>
                </a:solidFill>
                <a:effectLst/>
                <a:latin typeface="Google Sans"/>
              </a:rPr>
              <a:t>Scopus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 y Web </a:t>
            </a:r>
            <a:r>
              <a:rPr lang="es-ES" b="0" i="0" dirty="0" err="1">
                <a:solidFill>
                  <a:srgbClr val="001D35"/>
                </a:solidFill>
                <a:effectLst/>
                <a:latin typeface="Google Sans"/>
              </a:rPr>
              <a:t>of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 </a:t>
            </a:r>
            <a:r>
              <a:rPr lang="es-ES" b="0" i="0" dirty="0" err="1">
                <a:solidFill>
                  <a:srgbClr val="001D35"/>
                </a:solidFill>
                <a:effectLst/>
                <a:latin typeface="Google Sans"/>
              </a:rPr>
              <a:t>Science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. Ejemplo: </a:t>
            </a:r>
            <a:r>
              <a:rPr lang="en-US" b="1" i="0" dirty="0">
                <a:solidFill>
                  <a:srgbClr val="0000FF"/>
                </a:solidFill>
                <a:effectLst/>
                <a:latin typeface="terminal"/>
              </a:rPr>
              <a:t>(</a:t>
            </a:r>
            <a:r>
              <a:rPr lang="en-US" b="1" i="0" dirty="0">
                <a:solidFill>
                  <a:srgbClr val="000000"/>
                </a:solidFill>
                <a:effectLst/>
                <a:latin typeface="terminal"/>
              </a:rPr>
              <a:t>radio </a:t>
            </a:r>
            <a:r>
              <a:rPr lang="en-US" b="1" i="0" dirty="0">
                <a:solidFill>
                  <a:srgbClr val="808080"/>
                </a:solidFill>
                <a:effectLst/>
                <a:latin typeface="terminal"/>
              </a:rPr>
              <a:t>OR</a:t>
            </a:r>
            <a:r>
              <a:rPr lang="en-US" b="1" i="0" dirty="0">
                <a:solidFill>
                  <a:srgbClr val="000000"/>
                </a:solidFill>
                <a:effectLst/>
                <a:latin typeface="terminal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terminal"/>
              </a:rPr>
              <a:t>televisión</a:t>
            </a:r>
            <a:r>
              <a:rPr lang="en-US" b="1" i="0" dirty="0">
                <a:solidFill>
                  <a:srgbClr val="0000FF"/>
                </a:solidFill>
                <a:effectLst/>
                <a:latin typeface="terminal"/>
              </a:rPr>
              <a:t>)</a:t>
            </a:r>
            <a:r>
              <a:rPr lang="en-US" b="1" i="0" dirty="0">
                <a:solidFill>
                  <a:srgbClr val="000000"/>
                </a:solidFill>
                <a:effectLst/>
                <a:latin typeface="terminal"/>
              </a:rPr>
              <a:t> </a:t>
            </a:r>
            <a:r>
              <a:rPr lang="en-US" b="1" i="0" dirty="0">
                <a:solidFill>
                  <a:srgbClr val="808080"/>
                </a:solidFill>
                <a:effectLst/>
                <a:latin typeface="terminal"/>
              </a:rPr>
              <a:t>AND</a:t>
            </a:r>
            <a:r>
              <a:rPr lang="en-US" b="1" i="0" dirty="0">
                <a:solidFill>
                  <a:srgbClr val="000000"/>
                </a:solidFill>
                <a:effectLst/>
                <a:latin typeface="terminal"/>
              </a:rPr>
              <a:t> </a:t>
            </a:r>
            <a:r>
              <a:rPr lang="en-US" b="1" i="0" dirty="0">
                <a:solidFill>
                  <a:srgbClr val="0000FF"/>
                </a:solidFill>
                <a:effectLst/>
                <a:latin typeface="terminal"/>
              </a:rPr>
              <a:t>(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terminal"/>
              </a:rPr>
              <a:t>deporte</a:t>
            </a:r>
            <a:r>
              <a:rPr lang="en-US" b="1" i="0" dirty="0">
                <a:solidFill>
                  <a:srgbClr val="000000"/>
                </a:solidFill>
                <a:effectLst/>
                <a:latin typeface="terminal"/>
              </a:rPr>
              <a:t> </a:t>
            </a:r>
            <a:r>
              <a:rPr lang="en-US" b="1" i="0" dirty="0">
                <a:solidFill>
                  <a:srgbClr val="808080"/>
                </a:solidFill>
                <a:effectLst/>
                <a:latin typeface="terminal"/>
              </a:rPr>
              <a:t>OR</a:t>
            </a:r>
            <a:r>
              <a:rPr lang="en-US" b="1" i="0" dirty="0">
                <a:solidFill>
                  <a:srgbClr val="000000"/>
                </a:solidFill>
                <a:effectLst/>
                <a:latin typeface="terminal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terminal"/>
              </a:rPr>
              <a:t>fútbol</a:t>
            </a:r>
            <a:r>
              <a:rPr lang="en-US" b="1" i="0" dirty="0">
                <a:solidFill>
                  <a:srgbClr val="0000FF"/>
                </a:solidFill>
                <a:effectLst/>
                <a:latin typeface="terminal"/>
              </a:rPr>
              <a:t>)</a:t>
            </a:r>
            <a:endParaRPr lang="es-ES" b="0" i="0" dirty="0">
              <a:solidFill>
                <a:srgbClr val="001D35"/>
              </a:solidFill>
              <a:effectLst/>
              <a:latin typeface="Google Sans"/>
            </a:endParaRPr>
          </a:p>
          <a:p>
            <a:pPr algn="l"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s-ES" b="1" i="0" dirty="0">
                <a:solidFill>
                  <a:srgbClr val="001D35"/>
                </a:solidFill>
                <a:effectLst/>
                <a:latin typeface="Google Sans"/>
              </a:rPr>
              <a:t>Símbolos reservados</a:t>
            </a:r>
            <a:r>
              <a:rPr lang="es-ES" b="0" i="0" dirty="0">
                <a:solidFill>
                  <a:srgbClr val="001D35"/>
                </a:solidFill>
                <a:effectLst/>
                <a:latin typeface="Google Sans"/>
              </a:rPr>
              <a:t>: Se utilizan para dar prioridad a los operadores booleanos y crear un orden lógico en la búsqueda.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6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9488BE-8254-2804-5014-D8B4A6538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47876"/>
            <a:ext cx="10905066" cy="3762246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46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543</Words>
  <Application>Microsoft Office PowerPoint</Application>
  <PresentationFormat>Widescreen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Aldhabi</vt:lpstr>
      <vt:lpstr>Aptos</vt:lpstr>
      <vt:lpstr>Aptos Display</vt:lpstr>
      <vt:lpstr>Arial</vt:lpstr>
      <vt:lpstr>Google Sans</vt:lpstr>
      <vt:lpstr>Nunito</vt:lpstr>
      <vt:lpstr>Roboto</vt:lpstr>
      <vt:lpstr>terminal</vt:lpstr>
      <vt:lpstr>Office Theme</vt:lpstr>
      <vt:lpstr>TERMINOS ESTRUCTURADOS</vt:lpstr>
      <vt:lpstr>Tesauro</vt:lpstr>
      <vt:lpstr>Tesauro</vt:lpstr>
      <vt:lpstr>TESAURO UNESCO</vt:lpstr>
      <vt:lpstr>ERIC (Educational Resources Information Center) </vt:lpstr>
      <vt:lpstr>ERIC (Educational Resources Information Center) </vt:lpstr>
      <vt:lpstr>DeCs</vt:lpstr>
      <vt:lpstr>Búsquedas avanzadas con ecuaciones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Paola G. Vinueza-Naranjo</dc:creator>
  <cp:lastModifiedBy>Paola G. Vinueza-Naranjo</cp:lastModifiedBy>
  <cp:revision>21</cp:revision>
  <dcterms:created xsi:type="dcterms:W3CDTF">2024-12-18T20:06:59Z</dcterms:created>
  <dcterms:modified xsi:type="dcterms:W3CDTF">2024-12-19T00:37:29Z</dcterms:modified>
</cp:coreProperties>
</file>