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30" r:id="rId2"/>
    <p:sldId id="331" r:id="rId3"/>
    <p:sldId id="332" r:id="rId4"/>
    <p:sldId id="333" r:id="rId5"/>
    <p:sldId id="334" r:id="rId6"/>
    <p:sldId id="257" r:id="rId7"/>
    <p:sldId id="256" r:id="rId8"/>
    <p:sldId id="259" r:id="rId9"/>
    <p:sldId id="258"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AFB2449-911C-4685-BCA2-9336ADF1A874}">
          <p14:sldIdLst>
            <p14:sldId id="330"/>
            <p14:sldId id="331"/>
            <p14:sldId id="332"/>
            <p14:sldId id="333"/>
            <p14:sldId id="334"/>
            <p14:sldId id="257"/>
            <p14:sldId id="256"/>
          </p14:sldIdLst>
        </p14:section>
        <p14:section name="Sección sin título" id="{04FE1185-7113-401E-8004-709083A19824}">
          <p14:sldIdLst>
            <p14:sldId id="259"/>
            <p14:sldId id="2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74" autoAdjust="0"/>
  </p:normalViewPr>
  <p:slideViewPr>
    <p:cSldViewPr snapToGrid="0">
      <p:cViewPr varScale="1">
        <p:scale>
          <a:sx n="64" d="100"/>
          <a:sy n="64" d="100"/>
        </p:scale>
        <p:origin x="954"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69830-AE93-48AA-BD7E-1FB4C3590076}" type="datetimeFigureOut">
              <a:rPr lang="es-EC" smtClean="0"/>
              <a:t>08/11/2022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69041-2ED9-4D58-84DD-441306B0343C}" type="slidenum">
              <a:rPr lang="es-EC" smtClean="0"/>
              <a:t>‹Nº›</a:t>
            </a:fld>
            <a:endParaRPr lang="es-EC"/>
          </a:p>
        </p:txBody>
      </p:sp>
    </p:spTree>
    <p:extLst>
      <p:ext uri="{BB962C8B-B14F-4D97-AF65-F5344CB8AC3E}">
        <p14:creationId xmlns:p14="http://schemas.microsoft.com/office/powerpoint/2010/main" val="351936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51F9717-3FB2-49BF-A4DB-84AFFD70CC46}" type="slidenum">
              <a:rPr lang="es-EC" smtClean="0"/>
              <a:pPr/>
              <a:t>1</a:t>
            </a:fld>
            <a:endParaRPr lang="es-EC" dirty="0"/>
          </a:p>
        </p:txBody>
      </p:sp>
    </p:spTree>
    <p:extLst>
      <p:ext uri="{BB962C8B-B14F-4D97-AF65-F5344CB8AC3E}">
        <p14:creationId xmlns:p14="http://schemas.microsoft.com/office/powerpoint/2010/main" val="389091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102137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353107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0288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331252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138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666590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133720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164553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78571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F40D0D2-B9CF-4850-B789-3AAC32933794}" type="datetimeFigureOut">
              <a:rPr lang="es-EC" smtClean="0"/>
              <a:t>08/11/2022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42244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F40D0D2-B9CF-4850-B789-3AAC32933794}" type="datetimeFigureOut">
              <a:rPr lang="es-EC" smtClean="0"/>
              <a:t>08/11/2022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223021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F40D0D2-B9CF-4850-B789-3AAC32933794}" type="datetimeFigureOut">
              <a:rPr lang="es-EC" smtClean="0"/>
              <a:t>08/11/2022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39975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F40D0D2-B9CF-4850-B789-3AAC32933794}" type="datetimeFigureOut">
              <a:rPr lang="es-EC" smtClean="0"/>
              <a:t>08/11/2022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385531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0D0D2-B9CF-4850-B789-3AAC32933794}" type="datetimeFigureOut">
              <a:rPr lang="es-EC" smtClean="0"/>
              <a:t>08/11/2022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134190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F40D0D2-B9CF-4850-B789-3AAC32933794}" type="datetimeFigureOut">
              <a:rPr lang="es-EC" smtClean="0"/>
              <a:t>08/11/2022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262105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F40D0D2-B9CF-4850-B789-3AAC32933794}" type="datetimeFigureOut">
              <a:rPr lang="es-EC" smtClean="0"/>
              <a:t>08/11/2022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AA89A7A-C995-4AF4-BD79-09A870C440AE}" type="slidenum">
              <a:rPr lang="es-EC" smtClean="0"/>
              <a:t>‹Nº›</a:t>
            </a:fld>
            <a:endParaRPr lang="es-EC"/>
          </a:p>
        </p:txBody>
      </p:sp>
    </p:spTree>
    <p:extLst>
      <p:ext uri="{BB962C8B-B14F-4D97-AF65-F5344CB8AC3E}">
        <p14:creationId xmlns:p14="http://schemas.microsoft.com/office/powerpoint/2010/main" val="180674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40D0D2-B9CF-4850-B789-3AAC32933794}" type="datetimeFigureOut">
              <a:rPr lang="es-EC" smtClean="0"/>
              <a:t>08/11/2022</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A89A7A-C995-4AF4-BD79-09A870C440AE}" type="slidenum">
              <a:rPr lang="es-EC" smtClean="0"/>
              <a:t>‹Nº›</a:t>
            </a:fld>
            <a:endParaRPr lang="es-EC"/>
          </a:p>
        </p:txBody>
      </p:sp>
    </p:spTree>
    <p:extLst>
      <p:ext uri="{BB962C8B-B14F-4D97-AF65-F5344CB8AC3E}">
        <p14:creationId xmlns:p14="http://schemas.microsoft.com/office/powerpoint/2010/main" val="175536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1524007" y="-27384"/>
            <a:ext cx="9143999" cy="6841901"/>
          </a:xfrm>
          <a:prstGeom prst="rect">
            <a:avLst/>
          </a:prstGeom>
        </p:spPr>
      </p:pic>
      <p:sp>
        <p:nvSpPr>
          <p:cNvPr id="2" name="Título 1"/>
          <p:cNvSpPr>
            <a:spLocks noGrp="1"/>
          </p:cNvSpPr>
          <p:nvPr>
            <p:ph type="title"/>
          </p:nvPr>
        </p:nvSpPr>
        <p:spPr/>
        <p:txBody>
          <a:bodyPr/>
          <a:lstStyle/>
          <a:p>
            <a:pPr algn="ctr"/>
            <a:r>
              <a:rPr lang="es-EC" dirty="0">
                <a:solidFill>
                  <a:schemeClr val="accent2">
                    <a:lumMod val="60000"/>
                    <a:lumOff val="40000"/>
                  </a:schemeClr>
                </a:solidFill>
                <a:latin typeface="Arial Rounded MT Bold" panose="020F0704030504030204" pitchFamily="34" charset="0"/>
              </a:rPr>
              <a:t> </a:t>
            </a:r>
          </a:p>
        </p:txBody>
      </p:sp>
      <p:sp>
        <p:nvSpPr>
          <p:cNvPr id="3" name="Marcador de contenido 2"/>
          <p:cNvSpPr>
            <a:spLocks noGrp="1"/>
          </p:cNvSpPr>
          <p:nvPr>
            <p:ph idx="1"/>
          </p:nvPr>
        </p:nvSpPr>
        <p:spPr>
          <a:xfrm>
            <a:off x="3024160" y="303403"/>
            <a:ext cx="6709906" cy="1532051"/>
          </a:xfrm>
        </p:spPr>
        <p:txBody>
          <a:bodyPr>
            <a:noAutofit/>
          </a:bodyPr>
          <a:lstStyle/>
          <a:p>
            <a:pPr marL="0" indent="0" algn="ctr">
              <a:buNone/>
            </a:pPr>
            <a:r>
              <a:rPr lang="es-EC" sz="3200" dirty="0">
                <a:solidFill>
                  <a:schemeClr val="accent5">
                    <a:lumMod val="75000"/>
                  </a:schemeClr>
                </a:solidFill>
                <a:latin typeface="Aharoni" panose="02010803020104030203" pitchFamily="2" charset="-79"/>
                <a:cs typeface="Aharoni" panose="02010803020104030203" pitchFamily="2" charset="-79"/>
              </a:rPr>
              <a:t>UNACH </a:t>
            </a:r>
          </a:p>
          <a:p>
            <a:pPr marL="0" indent="0" algn="ctr">
              <a:buNone/>
            </a:pPr>
            <a:r>
              <a:rPr lang="es-EC" sz="2800" dirty="0">
                <a:solidFill>
                  <a:schemeClr val="accent5">
                    <a:lumMod val="75000"/>
                  </a:schemeClr>
                </a:solidFill>
                <a:latin typeface="Aharoni" panose="02010803020104030203" pitchFamily="2" charset="-79"/>
                <a:cs typeface="Aharoni" panose="02010803020104030203" pitchFamily="2" charset="-79"/>
              </a:rPr>
              <a:t>CARRERA DE  PEDAGOGÍA DE LA HISTORIA Y LAS CIENCIAS SOCIALES </a:t>
            </a:r>
          </a:p>
          <a:p>
            <a:pPr marL="0" indent="0" algn="ctr">
              <a:buNone/>
            </a:pPr>
            <a:endParaRPr lang="es-EC" sz="2800" dirty="0">
              <a:solidFill>
                <a:srgbClr val="FF0000"/>
              </a:solidFill>
              <a:latin typeface="Aharoni" panose="02010803020104030203" pitchFamily="2" charset="-79"/>
              <a:cs typeface="Aharoni" panose="02010803020104030203" pitchFamily="2" charset="-79"/>
            </a:endParaRPr>
          </a:p>
        </p:txBody>
      </p:sp>
      <p:pic>
        <p:nvPicPr>
          <p:cNvPr id="5" name="Imagen 4"/>
          <p:cNvPicPr>
            <a:picLocks noChangeAspect="1"/>
          </p:cNvPicPr>
          <p:nvPr/>
        </p:nvPicPr>
        <p:blipFill>
          <a:blip r:embed="rId4"/>
          <a:stretch>
            <a:fillRect/>
          </a:stretch>
        </p:blipFill>
        <p:spPr>
          <a:xfrm>
            <a:off x="5159897" y="3356992"/>
            <a:ext cx="2438433" cy="3151328"/>
          </a:xfrm>
          <a:prstGeom prst="rect">
            <a:avLst/>
          </a:prstGeom>
        </p:spPr>
      </p:pic>
      <p:sp>
        <p:nvSpPr>
          <p:cNvPr id="8" name="CuadroTexto 7">
            <a:extLst>
              <a:ext uri="{FF2B5EF4-FFF2-40B4-BE49-F238E27FC236}">
                <a16:creationId xmlns:a16="http://schemas.microsoft.com/office/drawing/2014/main" id="{AF6DDEFC-BA09-4894-9F2E-0BA2FC11F74F}"/>
              </a:ext>
            </a:extLst>
          </p:cNvPr>
          <p:cNvSpPr txBox="1"/>
          <p:nvPr/>
        </p:nvSpPr>
        <p:spPr>
          <a:xfrm>
            <a:off x="3053443" y="2893269"/>
            <a:ext cx="6106884" cy="523220"/>
          </a:xfrm>
          <a:prstGeom prst="rect">
            <a:avLst/>
          </a:prstGeom>
          <a:noFill/>
        </p:spPr>
        <p:txBody>
          <a:bodyPr wrap="square">
            <a:spAutoFit/>
          </a:bodyPr>
          <a:lstStyle/>
          <a:p>
            <a:pPr algn="ctr"/>
            <a:r>
              <a:rPr lang="es-EC" sz="2800" dirty="0">
                <a:solidFill>
                  <a:schemeClr val="accent2">
                    <a:lumMod val="60000"/>
                    <a:lumOff val="40000"/>
                  </a:schemeClr>
                </a:solidFill>
                <a:latin typeface="Arial Rounded MT Bold" panose="020F0704030504030204" pitchFamily="34" charset="0"/>
              </a:rPr>
              <a:t>GEOGRAFÍA FÍSICA </a:t>
            </a:r>
            <a:endParaRPr lang="es-EC" sz="2800" dirty="0"/>
          </a:p>
        </p:txBody>
      </p:sp>
    </p:spTree>
    <p:extLst>
      <p:ext uri="{BB962C8B-B14F-4D97-AF65-F5344CB8AC3E}">
        <p14:creationId xmlns:p14="http://schemas.microsoft.com/office/powerpoint/2010/main" val="61230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UQ_HJnOJiwKrsZz6633ADCy0w9E3gra6MLqGKZdQKgwEWpDX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
            <a:ext cx="9144000" cy="685074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008585" y="452718"/>
            <a:ext cx="7053542" cy="754290"/>
          </a:xfrm>
        </p:spPr>
        <p:txBody>
          <a:bodyPr>
            <a:normAutofit/>
          </a:bodyPr>
          <a:lstStyle/>
          <a:p>
            <a:r>
              <a:rPr lang="es-EC" dirty="0">
                <a:solidFill>
                  <a:schemeClr val="bg2">
                    <a:lumMod val="20000"/>
                    <a:lumOff val="80000"/>
                  </a:schemeClr>
                </a:solidFill>
              </a:rPr>
              <a:t>LA GEOGRAFÍA</a:t>
            </a:r>
          </a:p>
        </p:txBody>
      </p:sp>
      <p:sp>
        <p:nvSpPr>
          <p:cNvPr id="3" name="2 Marcador de contenido"/>
          <p:cNvSpPr>
            <a:spLocks noGrp="1"/>
          </p:cNvSpPr>
          <p:nvPr>
            <p:ph idx="1"/>
          </p:nvPr>
        </p:nvSpPr>
        <p:spPr>
          <a:xfrm>
            <a:off x="2351484" y="1353313"/>
            <a:ext cx="6709906" cy="4895087"/>
          </a:xfrm>
        </p:spPr>
        <p:txBody>
          <a:bodyPr>
            <a:normAutofit fontScale="92500" lnSpcReduction="20000"/>
          </a:bodyPr>
          <a:lstStyle/>
          <a:p>
            <a:r>
              <a:rPr lang="es-EC" b="1" dirty="0">
                <a:solidFill>
                  <a:schemeClr val="bg2">
                    <a:lumMod val="20000"/>
                    <a:lumOff val="80000"/>
                  </a:schemeClr>
                </a:solidFill>
              </a:rPr>
              <a:t>CONCEPTO TRADICIONAL Y ETIMOLÓGICO</a:t>
            </a:r>
          </a:p>
          <a:p>
            <a:pPr marL="0" indent="0">
              <a:buNone/>
            </a:pPr>
            <a:r>
              <a:rPr lang="es-EC" b="1" dirty="0">
                <a:solidFill>
                  <a:srgbClr val="FFC000"/>
                </a:solidFill>
              </a:rPr>
              <a:t>      ORIGEN GRIEGO: GEO =        TIERRA</a:t>
            </a:r>
          </a:p>
          <a:p>
            <a:pPr marL="0" indent="0">
              <a:buNone/>
            </a:pPr>
            <a:r>
              <a:rPr lang="es-EC" b="1" dirty="0">
                <a:solidFill>
                  <a:srgbClr val="FFC000"/>
                </a:solidFill>
              </a:rPr>
              <a:t>                                      GRAPHOS: DESCRPCIÓN</a:t>
            </a:r>
          </a:p>
          <a:p>
            <a:pPr marL="0" indent="0">
              <a:buNone/>
            </a:pPr>
            <a:r>
              <a:rPr lang="es-EC" b="1" dirty="0">
                <a:solidFill>
                  <a:srgbClr val="FFC000"/>
                </a:solidFill>
              </a:rPr>
              <a:t>                   “GEOGRAFÍA ES LA DESCRIPCIÓN DE LA TIERRA”</a:t>
            </a:r>
          </a:p>
          <a:p>
            <a:pPr marL="0" indent="0">
              <a:buNone/>
            </a:pPr>
            <a:endParaRPr lang="es-EC" b="1" dirty="0">
              <a:solidFill>
                <a:srgbClr val="FFC000"/>
              </a:solidFill>
            </a:endParaRPr>
          </a:p>
          <a:p>
            <a:pPr marL="0" indent="0">
              <a:buNone/>
            </a:pPr>
            <a:r>
              <a:rPr lang="es-EC" b="1" dirty="0">
                <a:solidFill>
                  <a:schemeClr val="bg2">
                    <a:lumMod val="20000"/>
                    <a:lumOff val="80000"/>
                  </a:schemeClr>
                </a:solidFill>
                <a:latin typeface="Aharoni" pitchFamily="2" charset="-79"/>
                <a:cs typeface="Aharoni" pitchFamily="2" charset="-79"/>
              </a:rPr>
              <a:t>CONCEPTOS CIENTÍFICOS: </a:t>
            </a:r>
          </a:p>
          <a:p>
            <a:pPr marL="0" indent="0">
              <a:buNone/>
            </a:pPr>
            <a:r>
              <a:rPr lang="es-EC" b="1" dirty="0">
                <a:solidFill>
                  <a:srgbClr val="FFC000"/>
                </a:solidFill>
              </a:rPr>
              <a:t>ES LA CIENCIA QUE LOCALIZA, EXPLICA Y COMPARA LOS PAISAJES Y ACTIVIDADES HUMANAS EN LA SUPERFICIE TERRESTRE.</a:t>
            </a:r>
          </a:p>
          <a:p>
            <a:pPr marL="0" indent="0">
              <a:buNone/>
            </a:pPr>
            <a:endParaRPr lang="es-EC" b="1" dirty="0">
              <a:solidFill>
                <a:srgbClr val="FFC000"/>
              </a:solidFill>
            </a:endParaRPr>
          </a:p>
          <a:p>
            <a:pPr marL="0" indent="0">
              <a:buNone/>
            </a:pPr>
            <a:r>
              <a:rPr lang="es-EC" b="1" dirty="0">
                <a:solidFill>
                  <a:schemeClr val="bg2">
                    <a:lumMod val="20000"/>
                    <a:lumOff val="80000"/>
                  </a:schemeClr>
                </a:solidFill>
              </a:rPr>
              <a:t>OBJETO DE ESTUDIO: </a:t>
            </a:r>
          </a:p>
          <a:p>
            <a:pPr marL="0" indent="0">
              <a:buNone/>
            </a:pPr>
            <a:r>
              <a:rPr lang="es-EC" b="1" dirty="0">
                <a:solidFill>
                  <a:srgbClr val="FFC000"/>
                </a:solidFill>
              </a:rPr>
              <a:t>          ES EL PAISAJE , EL ESCENARIO DONDE SE DESARROLLA EL HOMBRE</a:t>
            </a:r>
          </a:p>
          <a:p>
            <a:pPr marL="0" indent="0">
              <a:buNone/>
            </a:pPr>
            <a:r>
              <a:rPr lang="es-EC" b="1" dirty="0">
                <a:solidFill>
                  <a:srgbClr val="FFC000"/>
                </a:solidFill>
              </a:rPr>
              <a:t>          LA INTERACCIÓN ENTRE EL HOMBRE CON EL MEDIO AMBIENTE.</a:t>
            </a:r>
          </a:p>
          <a:p>
            <a:pPr marL="0" indent="0">
              <a:buNone/>
            </a:pPr>
            <a:r>
              <a:rPr lang="es-EC" b="1" dirty="0">
                <a:solidFill>
                  <a:schemeClr val="bg2">
                    <a:lumMod val="20000"/>
                    <a:lumOff val="80000"/>
                  </a:schemeClr>
                </a:solidFill>
              </a:rPr>
              <a:t>CAMPO DE ESTUDIO</a:t>
            </a:r>
            <a:r>
              <a:rPr lang="es-EC" b="1" dirty="0">
                <a:solidFill>
                  <a:srgbClr val="FFC000"/>
                </a:solidFill>
              </a:rPr>
              <a:t>: SUPERFICIE TERRESTRE  (PAISAJE NATURAL Y PAISAJE    URBANO)</a:t>
            </a:r>
          </a:p>
          <a:p>
            <a:pPr marL="0" indent="0">
              <a:buNone/>
            </a:pPr>
            <a:endParaRPr lang="es-EC" dirty="0"/>
          </a:p>
        </p:txBody>
      </p:sp>
    </p:spTree>
    <p:extLst>
      <p:ext uri="{BB962C8B-B14F-4D97-AF65-F5344CB8AC3E}">
        <p14:creationId xmlns:p14="http://schemas.microsoft.com/office/powerpoint/2010/main" val="300883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6-xeTzJzMwSt-4gsLdFP43Tr-i6kRtY9Jdd9X_5a19AF01al3E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24000" y="-1"/>
            <a:ext cx="9144000" cy="682194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008585" y="452718"/>
            <a:ext cx="7053542" cy="803058"/>
          </a:xfrm>
        </p:spPr>
        <p:txBody>
          <a:bodyPr/>
          <a:lstStyle/>
          <a:p>
            <a:r>
              <a:rPr lang="es-EC" sz="2400" b="1" dirty="0">
                <a:solidFill>
                  <a:srgbClr val="92D050"/>
                </a:solidFill>
              </a:rPr>
              <a:t>PRINCIPIOS DE LA GEOGRAFÍA</a:t>
            </a:r>
          </a:p>
        </p:txBody>
      </p:sp>
      <p:sp>
        <p:nvSpPr>
          <p:cNvPr id="3" name="2 Marcador de contenido"/>
          <p:cNvSpPr>
            <a:spLocks noGrp="1"/>
          </p:cNvSpPr>
          <p:nvPr>
            <p:ph idx="1"/>
          </p:nvPr>
        </p:nvSpPr>
        <p:spPr>
          <a:xfrm>
            <a:off x="2122882" y="4028036"/>
            <a:ext cx="7520990" cy="2567849"/>
          </a:xfrm>
        </p:spPr>
        <p:txBody>
          <a:bodyPr>
            <a:normAutofit fontScale="92500" lnSpcReduction="10000"/>
          </a:bodyPr>
          <a:lstStyle/>
          <a:p>
            <a:r>
              <a:rPr lang="es-EC" b="1" dirty="0">
                <a:solidFill>
                  <a:schemeClr val="bg2">
                    <a:lumMod val="20000"/>
                    <a:lumOff val="80000"/>
                  </a:schemeClr>
                </a:solidFill>
              </a:rPr>
              <a:t>OBSERVACIÓN</a:t>
            </a:r>
          </a:p>
          <a:p>
            <a:r>
              <a:rPr lang="es-EC" b="1" dirty="0">
                <a:solidFill>
                  <a:schemeClr val="bg2">
                    <a:lumMod val="20000"/>
                    <a:lumOff val="80000"/>
                  </a:schemeClr>
                </a:solidFill>
              </a:rPr>
              <a:t>DESCRIPCIÓN</a:t>
            </a:r>
          </a:p>
          <a:p>
            <a:r>
              <a:rPr lang="es-EC" b="1" dirty="0">
                <a:solidFill>
                  <a:schemeClr val="bg2">
                    <a:lumMod val="20000"/>
                    <a:lumOff val="80000"/>
                  </a:schemeClr>
                </a:solidFill>
              </a:rPr>
              <a:t>EXPLICACIÓN</a:t>
            </a:r>
          </a:p>
          <a:p>
            <a:r>
              <a:rPr lang="es-EC" b="1" dirty="0">
                <a:solidFill>
                  <a:schemeClr val="bg2">
                    <a:lumMod val="20000"/>
                    <a:lumOff val="80000"/>
                  </a:schemeClr>
                </a:solidFill>
              </a:rPr>
              <a:t>INTERPRETACIÓN</a:t>
            </a:r>
          </a:p>
          <a:p>
            <a:r>
              <a:rPr lang="es-EC" b="1" dirty="0">
                <a:solidFill>
                  <a:schemeClr val="bg2">
                    <a:lumMod val="20000"/>
                    <a:lumOff val="80000"/>
                  </a:schemeClr>
                </a:solidFill>
              </a:rPr>
              <a:t>GENERALIZACIÓN</a:t>
            </a:r>
          </a:p>
          <a:p>
            <a:r>
              <a:rPr lang="es-EC" b="1" dirty="0">
                <a:solidFill>
                  <a:schemeClr val="bg2">
                    <a:lumMod val="20000"/>
                    <a:lumOff val="80000"/>
                  </a:schemeClr>
                </a:solidFill>
              </a:rPr>
              <a:t>PREDICCIÓN</a:t>
            </a:r>
          </a:p>
          <a:p>
            <a:r>
              <a:rPr lang="es-EC" b="1" dirty="0">
                <a:solidFill>
                  <a:schemeClr val="bg2">
                    <a:lumMod val="20000"/>
                    <a:lumOff val="80000"/>
                  </a:schemeClr>
                </a:solidFill>
              </a:rPr>
              <a:t>CONTROL</a:t>
            </a:r>
          </a:p>
        </p:txBody>
      </p:sp>
      <p:sp>
        <p:nvSpPr>
          <p:cNvPr id="4" name="1 Título"/>
          <p:cNvSpPr txBox="1">
            <a:spLocks/>
          </p:cNvSpPr>
          <p:nvPr/>
        </p:nvSpPr>
        <p:spPr>
          <a:xfrm>
            <a:off x="2122882" y="3224793"/>
            <a:ext cx="7649006" cy="4754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a:solidFill>
                  <a:srgbClr val="00B0F0"/>
                </a:solidFill>
              </a:rPr>
              <a:t>LA GEOGRAFÍA ES UNA CIENCIAY SUS FASES METODOLÓGICAS SON</a:t>
            </a:r>
            <a:r>
              <a:rPr lang="es-EC" sz="2400" dirty="0">
                <a:solidFill>
                  <a:srgbClr val="EBEBEB"/>
                </a:solidFill>
              </a:rPr>
              <a:t>:</a:t>
            </a:r>
          </a:p>
        </p:txBody>
      </p:sp>
      <p:sp>
        <p:nvSpPr>
          <p:cNvPr id="5" name="2 Marcador de contenido"/>
          <p:cNvSpPr txBox="1">
            <a:spLocks/>
          </p:cNvSpPr>
          <p:nvPr/>
        </p:nvSpPr>
        <p:spPr>
          <a:xfrm>
            <a:off x="2122882" y="1364071"/>
            <a:ext cx="7438694" cy="186071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1E5155">
                  <a:lumMod val="40000"/>
                  <a:lumOff val="60000"/>
                </a:srgbClr>
              </a:buClr>
            </a:pPr>
            <a:r>
              <a:rPr lang="es-EC" b="1" dirty="0">
                <a:solidFill>
                  <a:srgbClr val="1E5155">
                    <a:lumMod val="20000"/>
                    <a:lumOff val="80000"/>
                  </a:srgbClr>
                </a:solidFill>
              </a:rPr>
              <a:t>LOCALIZACIÓN                          DÓNDE ESTÁ EL LUGAR U OBJETO</a:t>
            </a:r>
          </a:p>
          <a:p>
            <a:pPr>
              <a:buClr>
                <a:srgbClr val="1E5155">
                  <a:lumMod val="40000"/>
                  <a:lumOff val="60000"/>
                </a:srgbClr>
              </a:buClr>
            </a:pPr>
            <a:r>
              <a:rPr lang="es-EC" b="1" dirty="0">
                <a:solidFill>
                  <a:srgbClr val="1E5155">
                    <a:lumMod val="20000"/>
                    <a:lumOff val="80000"/>
                  </a:srgbClr>
                </a:solidFill>
              </a:rPr>
              <a:t>DESCRIPCIÓN                              CÓMO ES</a:t>
            </a:r>
          </a:p>
          <a:p>
            <a:pPr>
              <a:buClr>
                <a:srgbClr val="1E5155">
                  <a:lumMod val="40000"/>
                  <a:lumOff val="60000"/>
                </a:srgbClr>
              </a:buClr>
            </a:pPr>
            <a:r>
              <a:rPr lang="es-EC" b="1" dirty="0">
                <a:solidFill>
                  <a:srgbClr val="1E5155">
                    <a:lumMod val="20000"/>
                    <a:lumOff val="80000"/>
                  </a:srgbClr>
                </a:solidFill>
              </a:rPr>
              <a:t>COMPARACIÓN                         A QUÉ SE PARECE</a:t>
            </a:r>
          </a:p>
          <a:p>
            <a:pPr>
              <a:buClr>
                <a:srgbClr val="1E5155">
                  <a:lumMod val="40000"/>
                  <a:lumOff val="60000"/>
                </a:srgbClr>
              </a:buClr>
            </a:pPr>
            <a:r>
              <a:rPr lang="es-EC" b="1" dirty="0">
                <a:solidFill>
                  <a:srgbClr val="1E5155">
                    <a:lumMod val="20000"/>
                    <a:lumOff val="80000"/>
                  </a:srgbClr>
                </a:solidFill>
              </a:rPr>
              <a:t>CAUSALIDAD                               POR QUÉ ES ASÍ UN SITIO GEOGRÁFICO</a:t>
            </a:r>
          </a:p>
        </p:txBody>
      </p:sp>
      <p:sp>
        <p:nvSpPr>
          <p:cNvPr id="6" name="5 Flecha derecha"/>
          <p:cNvSpPr/>
          <p:nvPr/>
        </p:nvSpPr>
        <p:spPr>
          <a:xfrm>
            <a:off x="4093464" y="1548384"/>
            <a:ext cx="749808"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7" name="6 Flecha derecha"/>
          <p:cNvSpPr/>
          <p:nvPr/>
        </p:nvSpPr>
        <p:spPr>
          <a:xfrm>
            <a:off x="4098036" y="1908048"/>
            <a:ext cx="749808"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8" name="7 Flecha derecha"/>
          <p:cNvSpPr/>
          <p:nvPr/>
        </p:nvSpPr>
        <p:spPr>
          <a:xfrm>
            <a:off x="4098036" y="2310384"/>
            <a:ext cx="749808"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9" name="8 Flecha derecha"/>
          <p:cNvSpPr/>
          <p:nvPr/>
        </p:nvSpPr>
        <p:spPr>
          <a:xfrm>
            <a:off x="4098036" y="2755392"/>
            <a:ext cx="749808"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Tree>
    <p:extLst>
      <p:ext uri="{BB962C8B-B14F-4D97-AF65-F5344CB8AC3E}">
        <p14:creationId xmlns:p14="http://schemas.microsoft.com/office/powerpoint/2010/main" val="105047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thumb/b/b1/Vista_nocturna_de_Francisco_de_Orellana.jpg/300px-Vista_nocturna_de_Francisco_de_Orell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999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008585" y="452718"/>
            <a:ext cx="7053542" cy="961554"/>
          </a:xfrm>
        </p:spPr>
        <p:txBody>
          <a:bodyPr/>
          <a:lstStyle/>
          <a:p>
            <a:r>
              <a:rPr lang="es-EC" sz="2400" dirty="0"/>
              <a:t>EL ESPACIO GEOGRÁFICO Y SUS ELEMENTOS</a:t>
            </a:r>
          </a:p>
        </p:txBody>
      </p:sp>
      <p:sp>
        <p:nvSpPr>
          <p:cNvPr id="3" name="2 Marcador de contenido"/>
          <p:cNvSpPr>
            <a:spLocks noGrp="1"/>
          </p:cNvSpPr>
          <p:nvPr>
            <p:ph idx="1"/>
          </p:nvPr>
        </p:nvSpPr>
        <p:spPr>
          <a:xfrm>
            <a:off x="2351484" y="902208"/>
            <a:ext cx="6709906" cy="5852160"/>
          </a:xfrm>
        </p:spPr>
        <p:txBody>
          <a:bodyPr>
            <a:normAutofit fontScale="85000" lnSpcReduction="20000"/>
          </a:bodyPr>
          <a:lstStyle/>
          <a:p>
            <a:r>
              <a:rPr lang="es-EC" b="1" dirty="0">
                <a:solidFill>
                  <a:schemeClr val="bg1"/>
                </a:solidFill>
              </a:rPr>
              <a:t>ELEMENTOS NATURALES:</a:t>
            </a:r>
          </a:p>
          <a:p>
            <a:pPr marL="0" indent="0">
              <a:buNone/>
            </a:pPr>
            <a:r>
              <a:rPr lang="es-EC" b="1" dirty="0">
                <a:solidFill>
                  <a:schemeClr val="bg1"/>
                </a:solidFill>
              </a:rPr>
              <a:t>                                               RECURSOS NATURALES</a:t>
            </a:r>
          </a:p>
          <a:p>
            <a:pPr marL="0" indent="0">
              <a:buNone/>
            </a:pPr>
            <a:r>
              <a:rPr lang="es-EC" b="1" dirty="0">
                <a:solidFill>
                  <a:schemeClr val="bg1"/>
                </a:solidFill>
              </a:rPr>
              <a:t>                                               RECURSOS VIALES</a:t>
            </a:r>
          </a:p>
          <a:p>
            <a:pPr marL="0" indent="0">
              <a:buNone/>
            </a:pPr>
            <a:endParaRPr lang="es-EC" b="1" dirty="0">
              <a:solidFill>
                <a:schemeClr val="bg1"/>
              </a:solidFill>
            </a:endParaRPr>
          </a:p>
          <a:p>
            <a:pPr>
              <a:buFont typeface="Wingdings" pitchFamily="2" charset="2"/>
              <a:buChar char="Ø"/>
            </a:pPr>
            <a:r>
              <a:rPr lang="es-EC" b="1" dirty="0">
                <a:solidFill>
                  <a:schemeClr val="bg1"/>
                </a:solidFill>
              </a:rPr>
              <a:t>ELEMENTOS CULTURALES:  </a:t>
            </a:r>
          </a:p>
          <a:p>
            <a:pPr marL="0" indent="0">
              <a:buNone/>
            </a:pPr>
            <a:r>
              <a:rPr lang="es-EC" b="1" dirty="0">
                <a:solidFill>
                  <a:schemeClr val="bg1"/>
                </a:solidFill>
              </a:rPr>
              <a:t>                                                 PUENTES</a:t>
            </a:r>
          </a:p>
          <a:p>
            <a:pPr marL="0" indent="0">
              <a:buNone/>
            </a:pPr>
            <a:r>
              <a:rPr lang="es-EC" b="1" dirty="0">
                <a:solidFill>
                  <a:schemeClr val="bg1"/>
                </a:solidFill>
              </a:rPr>
              <a:t>                                                 EDIFICIOS                 </a:t>
            </a:r>
          </a:p>
          <a:p>
            <a:pPr marL="0" indent="0">
              <a:buNone/>
            </a:pPr>
            <a:r>
              <a:rPr lang="es-EC" b="1" dirty="0">
                <a:solidFill>
                  <a:schemeClr val="bg1"/>
                </a:solidFill>
              </a:rPr>
              <a:t>                                                 CARRETERAS</a:t>
            </a:r>
          </a:p>
          <a:p>
            <a:pPr marL="0" indent="0">
              <a:buNone/>
            </a:pPr>
            <a:r>
              <a:rPr lang="es-EC" b="1" dirty="0">
                <a:solidFill>
                  <a:schemeClr val="bg1"/>
                </a:solidFill>
              </a:rPr>
              <a:t>                                                 REPRESAS</a:t>
            </a:r>
          </a:p>
          <a:p>
            <a:pPr marL="0" indent="0">
              <a:buNone/>
            </a:pPr>
            <a:r>
              <a:rPr lang="es-EC" b="1" dirty="0">
                <a:solidFill>
                  <a:schemeClr val="bg1"/>
                </a:solidFill>
              </a:rPr>
              <a:t>                                                 FORTIFICACIONES…</a:t>
            </a:r>
          </a:p>
          <a:p>
            <a:pPr marL="0" indent="0">
              <a:buNone/>
            </a:pPr>
            <a:r>
              <a:rPr lang="es-EC" b="1" dirty="0">
                <a:solidFill>
                  <a:schemeClr val="bg1"/>
                </a:solidFill>
              </a:rPr>
              <a:t>RELACIÓN CON OTRAS CIENCIAS:</a:t>
            </a:r>
          </a:p>
          <a:p>
            <a:pPr marL="0" indent="0">
              <a:buNone/>
            </a:pPr>
            <a:r>
              <a:rPr lang="es-EC" b="1" dirty="0">
                <a:solidFill>
                  <a:schemeClr val="bg1"/>
                </a:solidFill>
              </a:rPr>
              <a:t>                                                  ASTRONOMÍA</a:t>
            </a:r>
          </a:p>
          <a:p>
            <a:pPr marL="0" indent="0">
              <a:buNone/>
            </a:pPr>
            <a:r>
              <a:rPr lang="es-EC" b="1" dirty="0">
                <a:solidFill>
                  <a:schemeClr val="bg1"/>
                </a:solidFill>
              </a:rPr>
              <a:t>                                                  GEOLOGÍA</a:t>
            </a:r>
          </a:p>
          <a:p>
            <a:pPr marL="0" indent="0">
              <a:buNone/>
            </a:pPr>
            <a:r>
              <a:rPr lang="es-EC" b="1" dirty="0">
                <a:solidFill>
                  <a:schemeClr val="bg1"/>
                </a:solidFill>
              </a:rPr>
              <a:t>                                                  ECOLOGÍA</a:t>
            </a:r>
          </a:p>
          <a:p>
            <a:pPr marL="0" indent="0">
              <a:buNone/>
            </a:pPr>
            <a:r>
              <a:rPr lang="es-EC" b="1" dirty="0">
                <a:solidFill>
                  <a:schemeClr val="bg1"/>
                </a:solidFill>
              </a:rPr>
              <a:t>                                                  TOPOGRAFÍA</a:t>
            </a:r>
          </a:p>
          <a:p>
            <a:pPr marL="0" indent="0">
              <a:buNone/>
            </a:pPr>
            <a:r>
              <a:rPr lang="es-EC" b="1" dirty="0">
                <a:solidFill>
                  <a:schemeClr val="bg1"/>
                </a:solidFill>
              </a:rPr>
              <a:t>                                                  CLIMATOLOGÍA</a:t>
            </a:r>
          </a:p>
          <a:p>
            <a:pPr marL="0" indent="0">
              <a:buNone/>
            </a:pPr>
            <a:r>
              <a:rPr lang="es-EC" b="1" dirty="0">
                <a:solidFill>
                  <a:schemeClr val="bg1"/>
                </a:solidFill>
              </a:rPr>
              <a:t>                                                  CARTOGRAFÍA……</a:t>
            </a:r>
          </a:p>
          <a:p>
            <a:pPr marL="0" indent="0">
              <a:buNone/>
            </a:pPr>
            <a:r>
              <a:rPr lang="es-EC" b="1" dirty="0"/>
              <a:t> </a:t>
            </a:r>
          </a:p>
          <a:p>
            <a:pPr marL="0" indent="0">
              <a:buNone/>
            </a:pPr>
            <a:r>
              <a:rPr lang="es-EC" dirty="0"/>
              <a:t>                </a:t>
            </a:r>
          </a:p>
        </p:txBody>
      </p:sp>
    </p:spTree>
    <p:extLst>
      <p:ext uri="{BB962C8B-B14F-4D97-AF65-F5344CB8AC3E}">
        <p14:creationId xmlns:p14="http://schemas.microsoft.com/office/powerpoint/2010/main" val="275922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9430" y="224852"/>
            <a:ext cx="11032760" cy="6790871"/>
          </a:xfrm>
        </p:spPr>
        <p:txBody>
          <a:bodyPr/>
          <a:lstStyle/>
          <a:p>
            <a:pPr algn="ctr"/>
            <a:r>
              <a:rPr lang="es-ES" dirty="0"/>
              <a:t>GEOGRAFÍA </a:t>
            </a:r>
          </a:p>
        </p:txBody>
      </p:sp>
      <p:pic>
        <p:nvPicPr>
          <p:cNvPr id="1026" name="Diagrama 42"/>
          <p:cNvPicPr>
            <a:picLocks noChangeArrowheads="1"/>
          </p:cNvPicPr>
          <p:nvPr/>
        </p:nvPicPr>
        <p:blipFill>
          <a:blip r:embed="rId2">
            <a:extLst>
              <a:ext uri="{28A0092B-C50C-407E-A947-70E740481C1C}">
                <a14:useLocalDpi xmlns:a14="http://schemas.microsoft.com/office/drawing/2010/main" val="0"/>
              </a:ext>
            </a:extLst>
          </a:blip>
          <a:srcRect t="-7117" b="-7358"/>
          <a:stretch>
            <a:fillRect/>
          </a:stretch>
        </p:blipFill>
        <p:spPr bwMode="auto">
          <a:xfrm>
            <a:off x="1024093" y="889183"/>
            <a:ext cx="8344759" cy="468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7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49896" y="94422"/>
            <a:ext cx="9044608" cy="6783456"/>
          </a:xfrm>
          <a:prstGeom prst="rect">
            <a:avLst/>
          </a:prstGeom>
        </p:spPr>
      </p:pic>
    </p:spTree>
    <p:extLst>
      <p:ext uri="{BB962C8B-B14F-4D97-AF65-F5344CB8AC3E}">
        <p14:creationId xmlns:p14="http://schemas.microsoft.com/office/powerpoint/2010/main" val="167339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84738" y="574430"/>
            <a:ext cx="10117015" cy="5447645"/>
          </a:xfrm>
          <a:prstGeom prst="rect">
            <a:avLst/>
          </a:prstGeom>
        </p:spPr>
        <p:txBody>
          <a:bodyPr wrap="square">
            <a:spAutoFit/>
          </a:bodyPr>
          <a:lstStyle/>
          <a:p>
            <a:endParaRPr lang="es-EC" dirty="0"/>
          </a:p>
          <a:p>
            <a:pPr algn="ctr"/>
            <a:r>
              <a:rPr lang="es-EC" sz="2400" dirty="0"/>
              <a:t>GEOGRAFÍA</a:t>
            </a:r>
          </a:p>
          <a:p>
            <a:endParaRPr lang="es-EC" dirty="0"/>
          </a:p>
          <a:p>
            <a:endParaRPr lang="es-EC" dirty="0"/>
          </a:p>
          <a:p>
            <a:endParaRPr lang="es-EC" dirty="0"/>
          </a:p>
          <a:p>
            <a:endParaRPr lang="es-EC" dirty="0"/>
          </a:p>
          <a:p>
            <a:endParaRPr lang="es-EC" dirty="0"/>
          </a:p>
          <a:p>
            <a:endParaRPr lang="es-EC" dirty="0"/>
          </a:p>
          <a:p>
            <a:r>
              <a:rPr lang="es-EC" dirty="0"/>
              <a:t>La Geografía  es la ciencia </a:t>
            </a:r>
            <a:r>
              <a:rPr lang="es-EC" b="1" dirty="0"/>
              <a:t>Natural y Sociales  </a:t>
            </a:r>
            <a:r>
              <a:rPr lang="es-EC" dirty="0"/>
              <a:t>que  se encarga de analizar la relación hombre-Tierra y los fenómenos geográficos de la superficie terrestre.</a:t>
            </a:r>
          </a:p>
          <a:p>
            <a:endParaRPr lang="es-EC" dirty="0"/>
          </a:p>
          <a:p>
            <a:r>
              <a:rPr lang="es-419" b="1" i="1" dirty="0" smtClean="0"/>
              <a:t> </a:t>
            </a:r>
            <a:r>
              <a:rPr lang="es-419" b="1" i="1" dirty="0"/>
              <a:t>Geografía Física: </a:t>
            </a:r>
            <a:r>
              <a:rPr lang="es-419" dirty="0"/>
              <a:t>ciencia natural;</a:t>
            </a:r>
            <a:r>
              <a:rPr lang="es-419" b="1" i="1" dirty="0"/>
              <a:t> </a:t>
            </a:r>
            <a:r>
              <a:rPr lang="es-419" dirty="0"/>
              <a:t>estudia los hechos y los fenómenos geográficos, físicos y biológicos. Por ejemplo, el relieve, continental y oceánico, la naturaleza, la atmosfera, los </a:t>
            </a:r>
            <a:r>
              <a:rPr lang="es-419" dirty="0" smtClean="0"/>
              <a:t>climas.</a:t>
            </a:r>
          </a:p>
          <a:p>
            <a:r>
              <a:rPr lang="es-419" b="1" dirty="0" smtClean="0"/>
              <a:t>Geografía humana</a:t>
            </a:r>
            <a:r>
              <a:rPr lang="es-419" dirty="0" smtClean="0"/>
              <a:t>:</a:t>
            </a:r>
            <a:r>
              <a:rPr lang="es-419" dirty="0"/>
              <a:t> </a:t>
            </a:r>
            <a:r>
              <a:rPr lang="es-419" dirty="0" smtClean="0"/>
              <a:t>C</a:t>
            </a:r>
            <a:r>
              <a:rPr lang="es-419" dirty="0" smtClean="0"/>
              <a:t>iencia </a:t>
            </a:r>
            <a:r>
              <a:rPr lang="es-419" dirty="0"/>
              <a:t>social;</a:t>
            </a:r>
            <a:r>
              <a:rPr lang="es-419" b="1" i="1" dirty="0"/>
              <a:t> </a:t>
            </a:r>
            <a:r>
              <a:rPr lang="es-419" dirty="0"/>
              <a:t>estudia los hechos y los fenómenos geográficos en los que interviene el hombre de manera directa y racional, como los asentamientos de la población, las migraciones, su cultura, sus aspectos políticos y económicos</a:t>
            </a:r>
            <a:endParaRPr lang="es-EC" dirty="0"/>
          </a:p>
          <a:p>
            <a:endParaRPr lang="es-EC" dirty="0"/>
          </a:p>
          <a:p>
            <a:endParaRPr lang="es-EC" dirty="0"/>
          </a:p>
        </p:txBody>
      </p:sp>
      <p:pic>
        <p:nvPicPr>
          <p:cNvPr id="8" name="Imagen 7"/>
          <p:cNvPicPr>
            <a:picLocks noChangeAspect="1"/>
          </p:cNvPicPr>
          <p:nvPr/>
        </p:nvPicPr>
        <p:blipFill>
          <a:blip r:embed="rId2"/>
          <a:stretch>
            <a:fillRect/>
          </a:stretch>
        </p:blipFill>
        <p:spPr>
          <a:xfrm>
            <a:off x="8660057" y="574431"/>
            <a:ext cx="1709251" cy="1559170"/>
          </a:xfrm>
          <a:prstGeom prst="rect">
            <a:avLst/>
          </a:prstGeom>
        </p:spPr>
      </p:pic>
    </p:spTree>
    <p:extLst>
      <p:ext uri="{BB962C8B-B14F-4D97-AF65-F5344CB8AC3E}">
        <p14:creationId xmlns:p14="http://schemas.microsoft.com/office/powerpoint/2010/main" val="65129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2246" y="1055077"/>
            <a:ext cx="7315200" cy="2923877"/>
          </a:xfrm>
          <a:prstGeom prst="rect">
            <a:avLst/>
          </a:prstGeom>
        </p:spPr>
        <p:txBody>
          <a:bodyPr wrap="square">
            <a:spAutoFit/>
          </a:bodyPr>
          <a:lstStyle/>
          <a:p>
            <a:pPr algn="ctr"/>
            <a:r>
              <a:rPr lang="es-EC" dirty="0">
                <a:solidFill>
                  <a:srgbClr val="222222"/>
                </a:solidFill>
                <a:latin typeface="Open Sans"/>
              </a:rPr>
              <a:t> </a:t>
            </a:r>
            <a:r>
              <a:rPr lang="es-EC" sz="2000" dirty="0">
                <a:solidFill>
                  <a:srgbClr val="FF0000"/>
                </a:solidFill>
                <a:latin typeface="Open Sans"/>
              </a:rPr>
              <a:t>Importancia del estudio de la Geografía</a:t>
            </a:r>
          </a:p>
          <a:p>
            <a:pPr algn="just"/>
            <a:r>
              <a:rPr lang="es-EC" sz="2000" dirty="0"/>
              <a:t/>
            </a:r>
            <a:br>
              <a:rPr lang="es-EC" sz="2000" dirty="0"/>
            </a:br>
            <a:r>
              <a:rPr lang="es-EC" dirty="0">
                <a:solidFill>
                  <a:srgbClr val="222222"/>
                </a:solidFill>
                <a:latin typeface="Open Sans"/>
              </a:rPr>
              <a:t>En nuestro tiempo la Geografía ha alcanzado gran importancia, debido a que está ligada a una serie de factores que son determinantes en la vida de los pueblos.</a:t>
            </a:r>
          </a:p>
          <a:p>
            <a:pPr algn="just"/>
            <a:endParaRPr lang="es-EC" dirty="0">
              <a:solidFill>
                <a:srgbClr val="222222"/>
              </a:solidFill>
              <a:latin typeface="Open Sans"/>
            </a:endParaRPr>
          </a:p>
          <a:p>
            <a:pPr algn="just"/>
            <a:r>
              <a:rPr lang="es-EC" dirty="0">
                <a:solidFill>
                  <a:srgbClr val="222222"/>
                </a:solidFill>
                <a:latin typeface="Open Sans"/>
              </a:rPr>
              <a:t> El estudio de la Geografía contribuye al bienestar de la humanidad, pues va encaminado hacia el mejor aprovechamiento de los recursos naturales, al mejoramiento de las condiciones de vida de los pueblos y al desarrollo del sentimiento nacional.</a:t>
            </a:r>
          </a:p>
        </p:txBody>
      </p:sp>
    </p:spTree>
    <p:extLst>
      <p:ext uri="{BB962C8B-B14F-4D97-AF65-F5344CB8AC3E}">
        <p14:creationId xmlns:p14="http://schemas.microsoft.com/office/powerpoint/2010/main" val="177959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74035" y="0"/>
            <a:ext cx="8249478" cy="6186309"/>
          </a:xfrm>
          <a:prstGeom prst="rect">
            <a:avLst/>
          </a:prstGeom>
        </p:spPr>
        <p:txBody>
          <a:bodyPr wrap="square">
            <a:spAutoFit/>
          </a:bodyPr>
          <a:lstStyle/>
          <a:p>
            <a:endParaRPr lang="es-EC" dirty="0"/>
          </a:p>
          <a:p>
            <a:pPr algn="ctr"/>
            <a:r>
              <a:rPr lang="es-EC" sz="2000" dirty="0">
                <a:solidFill>
                  <a:srgbClr val="FF0000"/>
                </a:solidFill>
              </a:rPr>
              <a:t>DEFINICIÓN : CIENCIAS AUXILIARES</a:t>
            </a:r>
          </a:p>
          <a:p>
            <a:r>
              <a:rPr lang="es-EC" dirty="0">
                <a:solidFill>
                  <a:srgbClr val="FF0000"/>
                </a:solidFill>
              </a:rPr>
              <a:t>ASTRONOMÍA: </a:t>
            </a:r>
            <a:r>
              <a:rPr lang="es-EC" dirty="0"/>
              <a:t>Ciencia que estudia los astros.</a:t>
            </a:r>
          </a:p>
          <a:p>
            <a:r>
              <a:rPr lang="es-EC" dirty="0">
                <a:solidFill>
                  <a:srgbClr val="FF0000"/>
                </a:solidFill>
              </a:rPr>
              <a:t>COSMOGRAFÍA: </a:t>
            </a:r>
            <a:r>
              <a:rPr lang="es-EC" dirty="0"/>
              <a:t>Ciencia que estudia la descripción del Universo.</a:t>
            </a:r>
          </a:p>
          <a:p>
            <a:r>
              <a:rPr lang="es-EC" dirty="0">
                <a:solidFill>
                  <a:srgbClr val="FF0000"/>
                </a:solidFill>
              </a:rPr>
              <a:t>COSMOLOGÍA: </a:t>
            </a:r>
            <a:r>
              <a:rPr lang="es-EC" dirty="0"/>
              <a:t>Ciencia que estudia la historia y evolución del Universo.</a:t>
            </a:r>
          </a:p>
          <a:p>
            <a:r>
              <a:rPr lang="es-EC" dirty="0">
                <a:solidFill>
                  <a:srgbClr val="FF0000"/>
                </a:solidFill>
              </a:rPr>
              <a:t>GEODESIA: </a:t>
            </a:r>
            <a:r>
              <a:rPr lang="es-EC" dirty="0"/>
              <a:t>Ciencia que estudia la división imaginaria de la Tierra.</a:t>
            </a:r>
          </a:p>
          <a:p>
            <a:r>
              <a:rPr lang="es-EC" dirty="0">
                <a:solidFill>
                  <a:srgbClr val="FF0000"/>
                </a:solidFill>
              </a:rPr>
              <a:t>CARTOGRAFÍA: </a:t>
            </a:r>
            <a:r>
              <a:rPr lang="es-EC" dirty="0"/>
              <a:t>Ciencia que se encarga de elaborar mapas, planos y cartas topográficas.</a:t>
            </a:r>
          </a:p>
          <a:p>
            <a:r>
              <a:rPr lang="es-EC" dirty="0">
                <a:solidFill>
                  <a:srgbClr val="FF0000"/>
                </a:solidFill>
              </a:rPr>
              <a:t>ESPELEOLOGÍA: </a:t>
            </a:r>
            <a:r>
              <a:rPr lang="es-EC" dirty="0"/>
              <a:t>Ciencia que estudia cuevas y cavernas.</a:t>
            </a:r>
          </a:p>
          <a:p>
            <a:r>
              <a:rPr lang="es-EC" dirty="0">
                <a:solidFill>
                  <a:srgbClr val="FF0000"/>
                </a:solidFill>
              </a:rPr>
              <a:t>GEOGENIA: </a:t>
            </a:r>
            <a:r>
              <a:rPr lang="es-EC" dirty="0"/>
              <a:t>Ciencia que estudia el origen de la Tierra.</a:t>
            </a:r>
          </a:p>
          <a:p>
            <a:r>
              <a:rPr lang="es-EC" dirty="0">
                <a:solidFill>
                  <a:srgbClr val="FF0000"/>
                </a:solidFill>
              </a:rPr>
              <a:t>GEOMORFOLOGÍA:</a:t>
            </a:r>
            <a:r>
              <a:rPr lang="es-EC" dirty="0"/>
              <a:t> Ciencia que estudia las formas de la Tierra.</a:t>
            </a:r>
          </a:p>
          <a:p>
            <a:r>
              <a:rPr lang="es-EC" dirty="0">
                <a:solidFill>
                  <a:srgbClr val="FF0000"/>
                </a:solidFill>
              </a:rPr>
              <a:t>PETROLOGÍA: </a:t>
            </a:r>
            <a:r>
              <a:rPr lang="es-EC" dirty="0"/>
              <a:t>Ciencia que estudia las rocas.</a:t>
            </a:r>
          </a:p>
          <a:p>
            <a:r>
              <a:rPr lang="es-EC" dirty="0">
                <a:solidFill>
                  <a:srgbClr val="FF0000"/>
                </a:solidFill>
              </a:rPr>
              <a:t>EDAFOLOGÍA: </a:t>
            </a:r>
            <a:r>
              <a:rPr lang="es-EC" dirty="0"/>
              <a:t>Ciencia que estudia los suelos.</a:t>
            </a:r>
          </a:p>
          <a:p>
            <a:r>
              <a:rPr lang="es-EC" dirty="0">
                <a:solidFill>
                  <a:srgbClr val="FF0000"/>
                </a:solidFill>
              </a:rPr>
              <a:t>OROGRAFÍA: </a:t>
            </a:r>
            <a:r>
              <a:rPr lang="es-EC" dirty="0"/>
              <a:t>Ciencia que estudia montañas y cordilleras.</a:t>
            </a:r>
          </a:p>
          <a:p>
            <a:r>
              <a:rPr lang="es-EC" dirty="0">
                <a:solidFill>
                  <a:srgbClr val="FF0000"/>
                </a:solidFill>
              </a:rPr>
              <a:t>POTAMOLOGÍA: </a:t>
            </a:r>
            <a:r>
              <a:rPr lang="es-EC" dirty="0"/>
              <a:t>Ciencia que estudia a los ríos.</a:t>
            </a:r>
          </a:p>
          <a:p>
            <a:r>
              <a:rPr lang="es-EC" dirty="0">
                <a:solidFill>
                  <a:srgbClr val="FF0000"/>
                </a:solidFill>
              </a:rPr>
              <a:t>LIMNOLOGÍA: </a:t>
            </a:r>
            <a:r>
              <a:rPr lang="es-EC" dirty="0"/>
              <a:t>Ciencia que estudia lagos y lagunas.</a:t>
            </a:r>
          </a:p>
          <a:p>
            <a:r>
              <a:rPr lang="es-EC" dirty="0">
                <a:solidFill>
                  <a:srgbClr val="FF0000"/>
                </a:solidFill>
              </a:rPr>
              <a:t>TALASOLOGÍA: </a:t>
            </a:r>
            <a:r>
              <a:rPr lang="es-EC" dirty="0"/>
              <a:t>Ciencia que estudia a los mares.</a:t>
            </a:r>
          </a:p>
          <a:p>
            <a:r>
              <a:rPr lang="es-EC" dirty="0">
                <a:solidFill>
                  <a:srgbClr val="FF0000"/>
                </a:solidFill>
              </a:rPr>
              <a:t>CRIOLOGÍA: </a:t>
            </a:r>
            <a:r>
              <a:rPr lang="es-EC" dirty="0"/>
              <a:t>Ciencia que estudia los glaciares.</a:t>
            </a:r>
          </a:p>
          <a:p>
            <a:r>
              <a:rPr lang="es-EC" dirty="0">
                <a:solidFill>
                  <a:srgbClr val="FF0000"/>
                </a:solidFill>
              </a:rPr>
              <a:t>HIDROLOGÍA: </a:t>
            </a:r>
            <a:r>
              <a:rPr lang="es-EC" dirty="0"/>
              <a:t>Ciencia que estudia el ciclo del agua.</a:t>
            </a:r>
          </a:p>
          <a:p>
            <a:r>
              <a:rPr lang="es-EC" dirty="0">
                <a:solidFill>
                  <a:srgbClr val="FF0000"/>
                </a:solidFill>
              </a:rPr>
              <a:t>EOLOGÍA: </a:t>
            </a:r>
            <a:r>
              <a:rPr lang="es-EC" dirty="0"/>
              <a:t>Ciencia que estudia los vientos.</a:t>
            </a:r>
          </a:p>
          <a:p>
            <a:r>
              <a:rPr lang="es-EC" dirty="0">
                <a:solidFill>
                  <a:srgbClr val="FF0000"/>
                </a:solidFill>
              </a:rPr>
              <a:t>BOTÁNICA: </a:t>
            </a:r>
            <a:r>
              <a:rPr lang="es-EC" dirty="0"/>
              <a:t>Ciencia que estudia las plantas.</a:t>
            </a:r>
          </a:p>
          <a:p>
            <a:r>
              <a:rPr lang="es-EC" dirty="0">
                <a:solidFill>
                  <a:srgbClr val="FF0000"/>
                </a:solidFill>
              </a:rPr>
              <a:t>DEMOGRAFÍA: </a:t>
            </a:r>
            <a:r>
              <a:rPr lang="es-EC" dirty="0"/>
              <a:t>Ciencia que estudia las características de las poblaciones.</a:t>
            </a:r>
          </a:p>
        </p:txBody>
      </p:sp>
    </p:spTree>
    <p:extLst>
      <p:ext uri="{BB962C8B-B14F-4D97-AF65-F5344CB8AC3E}">
        <p14:creationId xmlns:p14="http://schemas.microsoft.com/office/powerpoint/2010/main" val="186090008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1041</TotalTime>
  <Words>501</Words>
  <Application>Microsoft Office PowerPoint</Application>
  <PresentationFormat>Panorámica</PresentationFormat>
  <Paragraphs>89</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Aharoni</vt:lpstr>
      <vt:lpstr>Arial</vt:lpstr>
      <vt:lpstr>Arial Rounded MT Bold</vt:lpstr>
      <vt:lpstr>Calibri</vt:lpstr>
      <vt:lpstr>Open Sans</vt:lpstr>
      <vt:lpstr>Trebuchet MS</vt:lpstr>
      <vt:lpstr>Wingdings</vt:lpstr>
      <vt:lpstr>Wingdings 3</vt:lpstr>
      <vt:lpstr>Faceta</vt:lpstr>
      <vt:lpstr> </vt:lpstr>
      <vt:lpstr>LA GEOGRAFÍA</vt:lpstr>
      <vt:lpstr>PRINCIPIOS DE LA GEOGRAFÍA</vt:lpstr>
      <vt:lpstr>EL ESPACIO GEOGRÁFICO Y SUS ELEMENTOS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R. RAMOS</dc:creator>
  <cp:lastModifiedBy>ROMULO</cp:lastModifiedBy>
  <cp:revision>78</cp:revision>
  <dcterms:created xsi:type="dcterms:W3CDTF">2014-09-16T18:29:59Z</dcterms:created>
  <dcterms:modified xsi:type="dcterms:W3CDTF">2022-11-08T13:51:12Z</dcterms:modified>
</cp:coreProperties>
</file>