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73" r:id="rId2"/>
    <p:sldId id="277" r:id="rId3"/>
    <p:sldId id="275" r:id="rId4"/>
    <p:sldId id="282" r:id="rId5"/>
    <p:sldId id="278" r:id="rId6"/>
    <p:sldId id="279" r:id="rId7"/>
    <p:sldId id="280" r:id="rId8"/>
    <p:sldId id="281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u7CYyT_n_Y?si=z4gAJzERcBYby53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youtu.be/DwSsqJqqsm4?si=9fGnYiwD8aw5V23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71FF3-D933-71E0-11A9-E3860DF8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420" y="1387927"/>
            <a:ext cx="3212502" cy="1942773"/>
          </a:xfrm>
        </p:spPr>
        <p:txBody>
          <a:bodyPr anchor="b">
            <a:normAutofit/>
          </a:bodyPr>
          <a:lstStyle/>
          <a:p>
            <a:r>
              <a:rPr lang="es-EC" dirty="0"/>
              <a:t>Etnia</a:t>
            </a:r>
            <a:endParaRPr lang="en-US" dirty="0"/>
          </a:p>
        </p:txBody>
      </p:sp>
      <p:pic>
        <p:nvPicPr>
          <p:cNvPr id="2050" name="Picture 2" descr="GRUPOS ETNICOS ECUADOR JEAN CARLOS CONTRERAS | Slide Set">
            <a:extLst>
              <a:ext uri="{FF2B5EF4-FFF2-40B4-BE49-F238E27FC236}">
                <a16:creationId xmlns:a16="http://schemas.microsoft.com/office/drawing/2014/main" id="{E13AC7EE-D962-B652-F7A0-81AC3DF7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5" b="-1"/>
          <a:stretch/>
        </p:blipFill>
        <p:spPr bwMode="auto">
          <a:xfrm>
            <a:off x="20" y="10"/>
            <a:ext cx="77233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D5CD42-0223-D6AE-E1F3-177A4475F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420" y="3412998"/>
            <a:ext cx="3212502" cy="27673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300" dirty="0"/>
              <a:t>Refleja la autopercepción con respecto a un pueblo o nacionalidad</a:t>
            </a:r>
          </a:p>
          <a:p>
            <a:pPr>
              <a:lnSpc>
                <a:spcPct val="110000"/>
              </a:lnSpc>
            </a:pPr>
            <a:r>
              <a:rPr lang="es-EC" sz="1300" dirty="0"/>
              <a:t>Diferencia con la palabra “raza”: esta última responde más a cuestiones fenotípicas</a:t>
            </a:r>
          </a:p>
          <a:p>
            <a:pPr>
              <a:lnSpc>
                <a:spcPct val="110000"/>
              </a:lnSpc>
            </a:pPr>
            <a:r>
              <a:rPr lang="es-EC" sz="1300" dirty="0"/>
              <a:t>Etnia: social y cultural antes que físico </a:t>
            </a:r>
          </a:p>
          <a:p>
            <a:pPr>
              <a:lnSpc>
                <a:spcPct val="110000"/>
              </a:lnSpc>
            </a:pPr>
            <a:r>
              <a:rPr lang="es-EC" sz="1300" dirty="0"/>
              <a:t>Pero… hay colectivos culturales que no se anclan a lo étnico. Ej. Subculturas urbanas.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1337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4C615-929B-B5B4-DC5B-167F3B4B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Subculturas urbanas</a:t>
            </a:r>
            <a:endParaRPr lang="en-US" dirty="0"/>
          </a:p>
        </p:txBody>
      </p:sp>
      <p:pic>
        <p:nvPicPr>
          <p:cNvPr id="1026" name="Picture 2" descr="8 ideas de Tribus urbanas | tribus urbanas, urbano, tribu">
            <a:extLst>
              <a:ext uri="{FF2B5EF4-FFF2-40B4-BE49-F238E27FC236}">
                <a16:creationId xmlns:a16="http://schemas.microsoft.com/office/drawing/2014/main" id="{E9CEED7E-5A49-568F-3936-A8337DCA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946" y="433384"/>
            <a:ext cx="4574909" cy="60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CF07A-A153-7B0A-8D08-9CEDEC6AF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>
            <a:normAutofit/>
          </a:bodyPr>
          <a:lstStyle/>
          <a:p>
            <a:r>
              <a:rPr lang="es-EC" sz="1800"/>
              <a:t>Pequeños colectivos de ciudad que se diferencian sustancialmente de la cultura dominante.  </a:t>
            </a:r>
          </a:p>
          <a:p>
            <a:r>
              <a:rPr lang="es-EC" sz="1800"/>
              <a:t>Música, vestimenta, jerga, ritos, símbolos.</a:t>
            </a:r>
          </a:p>
          <a:p>
            <a:r>
              <a:rPr lang="es-EC" sz="1800"/>
              <a:t>Mal llamados “tribus” o “bandas”.</a:t>
            </a:r>
          </a:p>
          <a:p>
            <a:r>
              <a:rPr lang="es-EC" sz="1800"/>
              <a:t>A veces chocan entre sí.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058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99993-0361-3E14-70E5-1F95E13E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12141"/>
            <a:ext cx="4781603" cy="2332799"/>
          </a:xfrm>
        </p:spPr>
        <p:txBody>
          <a:bodyPr>
            <a:normAutofit/>
          </a:bodyPr>
          <a:lstStyle/>
          <a:p>
            <a:r>
              <a:rPr lang="es-EC" dirty="0"/>
              <a:t>Pueblos y nacionalidades del Ecuador</a:t>
            </a:r>
            <a:endParaRPr lang="en-US" dirty="0"/>
          </a:p>
        </p:txBody>
      </p:sp>
      <p:pic>
        <p:nvPicPr>
          <p:cNvPr id="3074" name="Picture 2" descr="Nacionalidades y Etnias del Ecuador: INTRODUCCIÓN">
            <a:extLst>
              <a:ext uri="{FF2B5EF4-FFF2-40B4-BE49-F238E27FC236}">
                <a16:creationId xmlns:a16="http://schemas.microsoft.com/office/drawing/2014/main" id="{215F2F7A-C035-A9EB-9BB5-17A619D0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" r="-1" b="-1"/>
          <a:stretch/>
        </p:blipFill>
        <p:spPr bwMode="auto">
          <a:xfrm>
            <a:off x="713615" y="681318"/>
            <a:ext cx="4680637" cy="308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E3E02C-FB88-E03A-1B67-AC364E17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550" y="548639"/>
            <a:ext cx="5548802" cy="579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800"/>
              <a:t>En el contexto ecuatoriano, se diferencian por la extensión de su identificación cultural.</a:t>
            </a:r>
          </a:p>
          <a:p>
            <a:r>
              <a:rPr lang="es-EC" sz="1800"/>
              <a:t>Pueblo:  Comunidades étnicas pequeñas, que pueden componer una nacionalidad. Ej. Pueblo puruhá, cañari, etc.</a:t>
            </a:r>
          </a:p>
          <a:p>
            <a:r>
              <a:rPr lang="es-EC" sz="1800"/>
              <a:t>Nacionalidad: Grupos milenarios grandes que comparten características más allá de lo cultural y se organizan de forma más compleja. Ej. Nacionalidad kichwa, tsáchila.  </a:t>
            </a:r>
          </a:p>
          <a:p>
            <a:pPr marL="0" indent="0">
              <a:buNone/>
            </a:pPr>
            <a:r>
              <a:rPr lang="es-EC" sz="1800"/>
              <a:t>Pueblos y nacionalidades del Ecuador: https://youtu.be/8aTCbsnJJsw?si=x-Zc9JgPR3jpa5wm </a:t>
            </a: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248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8E51D-138D-112F-FB0A-70F42669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08" y="603504"/>
            <a:ext cx="5497561" cy="1522391"/>
          </a:xfrm>
        </p:spPr>
        <p:txBody>
          <a:bodyPr anchor="b">
            <a:normAutofit/>
          </a:bodyPr>
          <a:lstStyle/>
          <a:p>
            <a:r>
              <a:rPr lang="es-EC" sz="3300"/>
              <a:t>Historia del reconocimiento estatal de pueblos y nacionalidades</a:t>
            </a:r>
            <a:endParaRPr lang="en-US" sz="3300"/>
          </a:p>
        </p:txBody>
      </p:sp>
      <p:pic>
        <p:nvPicPr>
          <p:cNvPr id="4100" name="Picture 4" descr="El 21 de enero del 2000 va perdiendo significación | Política | Noticias |  El Universo">
            <a:extLst>
              <a:ext uri="{FF2B5EF4-FFF2-40B4-BE49-F238E27FC236}">
                <a16:creationId xmlns:a16="http://schemas.microsoft.com/office/drawing/2014/main" id="{9EEDC08B-B04D-3AB5-0E1B-CC8522536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" r="1" b="1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l Levantamiento indígena, la temida protesta que cumple 30 años en Ecuador,  y habla sobre otro &quot;estallido social&quot;">
            <a:extLst>
              <a:ext uri="{FF2B5EF4-FFF2-40B4-BE49-F238E27FC236}">
                <a16:creationId xmlns:a16="http://schemas.microsoft.com/office/drawing/2014/main" id="{DC432871-F201-98BB-BEAC-0FDF63B0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3018" b="-3"/>
          <a:stretch/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27E31D-8676-9981-F6F3-5344A4C9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8" y="2212848"/>
            <a:ext cx="5497561" cy="4096512"/>
          </a:xfrm>
        </p:spPr>
        <p:txBody>
          <a:bodyPr>
            <a:normAutofit fontScale="92500" lnSpcReduction="20000"/>
          </a:bodyPr>
          <a:lstStyle/>
          <a:p>
            <a:r>
              <a:rPr lang="es-EC" sz="1700" dirty="0"/>
              <a:t>Primer gran levantamiento indígena: 1990. Búsqueda de derechos colectivos.</a:t>
            </a:r>
          </a:p>
          <a:p>
            <a:r>
              <a:rPr lang="es-EC" sz="1700" dirty="0"/>
              <a:t>Contexto previo: reformas agrarias 1964 y 1973</a:t>
            </a:r>
          </a:p>
          <a:p>
            <a:r>
              <a:rPr lang="es-EC" sz="1700" dirty="0">
                <a:hlinkClick r:id="rId4"/>
              </a:rPr>
              <a:t>https://youtu.be/cu7CYyT_n_Y?si=z4gAJzERcBYby53K</a:t>
            </a:r>
            <a:r>
              <a:rPr lang="es-EC" sz="1700" dirty="0"/>
              <a:t> </a:t>
            </a:r>
          </a:p>
          <a:p>
            <a:r>
              <a:rPr lang="es-EC" sz="1700" dirty="0"/>
              <a:t>Consolidación como actores sociales y políticos. Ej. Derrocamiento de Mahuad en el 2000.</a:t>
            </a:r>
          </a:p>
          <a:p>
            <a:r>
              <a:rPr lang="es-EC" sz="1700" dirty="0"/>
              <a:t>Reconocimiento de derechos colectivos: culturales, territoriales, organizativos, educativos, consulta previa, preservación ancestral</a:t>
            </a:r>
          </a:p>
          <a:p>
            <a:r>
              <a:rPr lang="es-EC" sz="1700" dirty="0"/>
              <a:t>Breve paréntesis de derechos…</a:t>
            </a:r>
          </a:p>
          <a:p>
            <a:r>
              <a:rPr lang="es-EC" sz="1700" dirty="0"/>
              <a:t>Constitución 2008: montubios y afrodescendientes y plurinacionalidad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9599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159D6A2-EFC6-5F34-95D9-E334AFC1B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9637A-712B-57A0-2911-1566A478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047" y="711200"/>
            <a:ext cx="9167906" cy="10345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/>
              <a:t>UNIDAD 2: ÉPOCA ABORIGEN, CONQUISTA Y COLONIZACIÓN </a:t>
            </a:r>
          </a:p>
        </p:txBody>
      </p:sp>
      <p:pic>
        <p:nvPicPr>
          <p:cNvPr id="1030" name="Picture 6" descr="ÉPOCA COLONIAL DEL ECUADOR timeline | Timetoast Timelines">
            <a:extLst>
              <a:ext uri="{FF2B5EF4-FFF2-40B4-BE49-F238E27FC236}">
                <a16:creationId xmlns:a16="http://schemas.microsoft.com/office/drawing/2014/main" id="{4B2D1357-85FB-C1B6-5AC0-436404E86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r="14541" b="-1"/>
          <a:stretch/>
        </p:blipFill>
        <p:spPr bwMode="auto">
          <a:xfrm>
            <a:off x="20" y="2916382"/>
            <a:ext cx="4040267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quista de Ecuador - Wikipedia, la enciclopedia libre">
            <a:extLst>
              <a:ext uri="{FF2B5EF4-FFF2-40B4-BE49-F238E27FC236}">
                <a16:creationId xmlns:a16="http://schemas.microsoft.com/office/drawing/2014/main" id="{9A657147-94E4-1D37-E3A1-13269F64C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r="23924" b="-1"/>
          <a:stretch/>
        </p:blipFill>
        <p:spPr bwMode="auto">
          <a:xfrm>
            <a:off x="4091556" y="2916382"/>
            <a:ext cx="4028003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ISTORIA DEL ECUADOR | Genially">
            <a:extLst>
              <a:ext uri="{FF2B5EF4-FFF2-40B4-BE49-F238E27FC236}">
                <a16:creationId xmlns:a16="http://schemas.microsoft.com/office/drawing/2014/main" id="{C3187DFB-463E-421D-D6A5-2E071EA8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r="12391" b="-1"/>
          <a:stretch/>
        </p:blipFill>
        <p:spPr bwMode="auto">
          <a:xfrm>
            <a:off x="8171081" y="2916381"/>
            <a:ext cx="4025157" cy="39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B85A25-41F7-9C2F-9C25-814EF193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es-EC" dirty="0"/>
              <a:t>El Ecuador aborigen</a:t>
            </a:r>
            <a:endParaRPr lang="en-US" dirty="0"/>
          </a:p>
        </p:txBody>
      </p:sp>
      <p:pic>
        <p:nvPicPr>
          <p:cNvPr id="2050" name="Picture 2" descr="Cultura Las Vegas - Enciclopedia del Ecuador">
            <a:extLst>
              <a:ext uri="{FF2B5EF4-FFF2-40B4-BE49-F238E27FC236}">
                <a16:creationId xmlns:a16="http://schemas.microsoft.com/office/drawing/2014/main" id="{1649253E-74E1-FDEA-0066-1EAD0CDE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r="13373" b="-2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EEBE36-A5CE-020B-B55E-354B0B309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r>
              <a:rPr lang="es-EC" sz="1800" dirty="0"/>
              <a:t>Periodo Paleoindio (12 000-4 000 </a:t>
            </a:r>
            <a:r>
              <a:rPr lang="es-EC" sz="1800" dirty="0" err="1"/>
              <a:t>a.C</a:t>
            </a:r>
            <a:r>
              <a:rPr lang="es-EC" sz="1800" dirty="0"/>
              <a:t>)</a:t>
            </a:r>
          </a:p>
          <a:p>
            <a:r>
              <a:rPr lang="es-EC" sz="1800" dirty="0"/>
              <a:t>Cazadores-recolectores (no dominaban la agricultura)</a:t>
            </a:r>
          </a:p>
          <a:p>
            <a:r>
              <a:rPr lang="es-EC" sz="1800" dirty="0"/>
              <a:t>Herramientas de piedra</a:t>
            </a:r>
          </a:p>
          <a:p>
            <a:r>
              <a:rPr lang="es-EC" sz="1800" dirty="0"/>
              <a:t>Cultura Las Vegas</a:t>
            </a:r>
          </a:p>
          <a:p>
            <a:r>
              <a:rPr lang="es-EC" sz="1800" dirty="0"/>
              <a:t>Los amantes de Sumpa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18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42C20C-B76A-A411-4E7C-92DFC53D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sz="3300"/>
              <a:t>Sociedades agrícolas incipientes </a:t>
            </a:r>
            <a:endParaRPr lang="en-US" sz="33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D21170-1DE7-A624-04A2-6FFAA882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/>
              <a:t>Periodo Arcaico (4 000-1 500 a.C)</a:t>
            </a:r>
          </a:p>
          <a:p>
            <a:pPr>
              <a:lnSpc>
                <a:spcPct val="110000"/>
              </a:lnSpc>
            </a:pPr>
            <a:r>
              <a:rPr lang="es-EC" sz="1500"/>
              <a:t>Uso primitivo de la agricultura: maíz y ciertas frutas</a:t>
            </a:r>
          </a:p>
          <a:p>
            <a:pPr>
              <a:lnSpc>
                <a:spcPct val="110000"/>
              </a:lnSpc>
            </a:pPr>
            <a:r>
              <a:rPr lang="es-EC" sz="1500"/>
              <a:t>Inicio de rituales complejos: “funerales” y sacrificios</a:t>
            </a:r>
          </a:p>
          <a:p>
            <a:pPr>
              <a:lnSpc>
                <a:spcPct val="110000"/>
              </a:lnSpc>
            </a:pPr>
            <a:r>
              <a:rPr lang="es-EC" sz="1500"/>
              <a:t>Organización más compleja de la sociedad</a:t>
            </a:r>
          </a:p>
          <a:p>
            <a:pPr>
              <a:lnSpc>
                <a:spcPct val="110000"/>
              </a:lnSpc>
            </a:pPr>
            <a:r>
              <a:rPr lang="es-EC" sz="1500"/>
              <a:t>Cultura Valdivia</a:t>
            </a:r>
          </a:p>
          <a:p>
            <a:pPr>
              <a:lnSpc>
                <a:spcPct val="110000"/>
              </a:lnSpc>
            </a:pPr>
            <a:r>
              <a:rPr lang="es-EC" sz="1500"/>
              <a:t>Culto a la fertilidad femenina   </a:t>
            </a:r>
          </a:p>
          <a:p>
            <a:pPr>
              <a:lnSpc>
                <a:spcPct val="110000"/>
              </a:lnSpc>
            </a:pPr>
            <a:endParaRPr lang="en-US" sz="1500"/>
          </a:p>
        </p:txBody>
      </p:sp>
      <p:pic>
        <p:nvPicPr>
          <p:cNvPr id="3074" name="Picture 2" descr="ᐉ Cultura Valdivia: características, arte y legado ❤️">
            <a:extLst>
              <a:ext uri="{FF2B5EF4-FFF2-40B4-BE49-F238E27FC236}">
                <a16:creationId xmlns:a16="http://schemas.microsoft.com/office/drawing/2014/main" id="{23BD9F69-7056-4732-EEEE-484AA666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852799"/>
            <a:ext cx="5837780" cy="3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1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D828B4-1B11-505D-1832-62A7E8C5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953569" cy="1527048"/>
          </a:xfrm>
        </p:spPr>
        <p:txBody>
          <a:bodyPr anchor="b">
            <a:normAutofit/>
          </a:bodyPr>
          <a:lstStyle/>
          <a:p>
            <a:r>
              <a:rPr lang="es-EC" sz="3300"/>
              <a:t>Sociedades agrícolas superiores y supra comunales</a:t>
            </a:r>
            <a:endParaRPr lang="en-US" sz="33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1126F5-0371-2629-A17B-017D551B6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953569" cy="4096512"/>
          </a:xfrm>
        </p:spPr>
        <p:txBody>
          <a:bodyPr>
            <a:normAutofit/>
          </a:bodyPr>
          <a:lstStyle/>
          <a:p>
            <a:r>
              <a:rPr lang="es-EC" sz="1800"/>
              <a:t>Periodo formativo (1 500 a.C-500 d.C)</a:t>
            </a:r>
          </a:p>
          <a:p>
            <a:r>
              <a:rPr lang="es-EC" sz="1800"/>
              <a:t>Agricultura consolidada y pleno desarrollo alfarero </a:t>
            </a:r>
          </a:p>
          <a:p>
            <a:r>
              <a:rPr lang="es-EC" sz="1800"/>
              <a:t>Herramientas complejas</a:t>
            </a:r>
          </a:p>
          <a:p>
            <a:r>
              <a:rPr lang="es-EC" sz="1800"/>
              <a:t>Comercio primitivo (trueque), incluso entre culturas</a:t>
            </a:r>
          </a:p>
          <a:p>
            <a:r>
              <a:rPr lang="es-EC" sz="1800"/>
              <a:t>Concha spondylus (valor para rituales y ornamentos)</a:t>
            </a:r>
          </a:p>
          <a:p>
            <a:r>
              <a:rPr lang="es-EC" sz="1800"/>
              <a:t>Fuerte iconografía religiosa</a:t>
            </a:r>
          </a:p>
          <a:p>
            <a:r>
              <a:rPr lang="es-EC" sz="1800"/>
              <a:t>Culturas Machalilla y Chorrera</a:t>
            </a:r>
          </a:p>
          <a:p>
            <a:endParaRPr lang="en-US" sz="1800"/>
          </a:p>
        </p:txBody>
      </p:sp>
      <p:pic>
        <p:nvPicPr>
          <p:cNvPr id="1028" name="Picture 4" descr="Cultura chorrera, guangala, tolita primera parte de ECA by dominiquezurita7  on emaze">
            <a:extLst>
              <a:ext uri="{FF2B5EF4-FFF2-40B4-BE49-F238E27FC236}">
                <a16:creationId xmlns:a16="http://schemas.microsoft.com/office/drawing/2014/main" id="{8D20BA69-C9DA-88FB-DE1A-5F093B31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9" r="2" b="39282"/>
          <a:stretch/>
        </p:blipFill>
        <p:spPr bwMode="auto">
          <a:xfrm>
            <a:off x="7435018" y="10"/>
            <a:ext cx="4756982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ondylus - Wikipedia, la enciclopedia libre">
            <a:extLst>
              <a:ext uri="{FF2B5EF4-FFF2-40B4-BE49-F238E27FC236}">
                <a16:creationId xmlns:a16="http://schemas.microsoft.com/office/drawing/2014/main" id="{06C416D4-3349-F442-B3FC-7E6AF426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r="-4" b="-4"/>
          <a:stretch/>
        </p:blipFill>
        <p:spPr bwMode="auto">
          <a:xfrm>
            <a:off x="7435018" y="3454171"/>
            <a:ext cx="4756982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9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670B6-1B4F-2608-EEC4-7A149933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069848"/>
            <a:ext cx="4916424" cy="1353312"/>
          </a:xfrm>
        </p:spPr>
        <p:txBody>
          <a:bodyPr anchor="b">
            <a:normAutofit/>
          </a:bodyPr>
          <a:lstStyle/>
          <a:p>
            <a:r>
              <a:rPr lang="es-EC" sz="2800"/>
              <a:t>Hallazgos arqueológicos… Cómo sabemos lo que sabemos?</a:t>
            </a:r>
            <a:endParaRPr lang="en-US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A5C5BD-ED54-146F-FC9F-E213D4E2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509" y="2510288"/>
            <a:ext cx="4916424" cy="3454933"/>
          </a:xfrm>
        </p:spPr>
        <p:txBody>
          <a:bodyPr>
            <a:normAutofit/>
          </a:bodyPr>
          <a:lstStyle/>
          <a:p>
            <a:r>
              <a:rPr lang="es-EC" sz="1800"/>
              <a:t>El proceso del arqueólogo: indagación del terreno, excavación, registro de restos, análisis e interpretación. </a:t>
            </a:r>
          </a:p>
          <a:p>
            <a:r>
              <a:rPr lang="es-EC" sz="1800"/>
              <a:t>Cómo establecen la antigüedad de un vestigio? Con la prueba del carbono 14.</a:t>
            </a:r>
          </a:p>
          <a:p>
            <a:r>
              <a:rPr lang="en-US" sz="1800">
                <a:hlinkClick r:id="rId2"/>
              </a:rPr>
              <a:t>https://youtu.be/DwSsqJqqsm4?si=9fGnYiwD8aw5V23G</a:t>
            </a:r>
            <a:r>
              <a:rPr lang="es-EC" sz="1800"/>
              <a:t> </a:t>
            </a:r>
          </a:p>
          <a:p>
            <a:r>
              <a:rPr lang="es-EC" sz="1800"/>
              <a:t>Diferencia entre arqueólogos y antropólogos</a:t>
            </a:r>
            <a:endParaRPr lang="en-US" sz="1800"/>
          </a:p>
        </p:txBody>
      </p:sp>
      <p:pic>
        <p:nvPicPr>
          <p:cNvPr id="2052" name="Picture 4" descr="Charla sobre arqueología histórica en ruinas de Panamá – Noticias UACh">
            <a:extLst>
              <a:ext uri="{FF2B5EF4-FFF2-40B4-BE49-F238E27FC236}">
                <a16:creationId xmlns:a16="http://schemas.microsoft.com/office/drawing/2014/main" id="{6DB1D5C7-4406-2E63-7D43-E3E7F4412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4262" y="882111"/>
            <a:ext cx="3237028" cy="242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rqueología: información, ramas, estudios y características">
            <a:extLst>
              <a:ext uri="{FF2B5EF4-FFF2-40B4-BE49-F238E27FC236}">
                <a16:creationId xmlns:a16="http://schemas.microsoft.com/office/drawing/2014/main" id="{1644B011-CF41-8ABD-BFE3-AED86E137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4261" y="3539091"/>
            <a:ext cx="4088161" cy="21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16161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461</Words>
  <Application>Microsoft Office PowerPoint</Application>
  <PresentationFormat>Panorámica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Neue Haas Grotesk Text Pro</vt:lpstr>
      <vt:lpstr>VanillaVTI</vt:lpstr>
      <vt:lpstr>Etnia</vt:lpstr>
      <vt:lpstr>Subculturas urbanas</vt:lpstr>
      <vt:lpstr>Pueblos y nacionalidades del Ecuador</vt:lpstr>
      <vt:lpstr>Historia del reconocimiento estatal de pueblos y nacionalidades</vt:lpstr>
      <vt:lpstr>UNIDAD 2: ÉPOCA ABORIGEN, CONQUISTA Y COLONIZACIÓN </vt:lpstr>
      <vt:lpstr>El Ecuador aborigen</vt:lpstr>
      <vt:lpstr>Sociedades agrícolas incipientes </vt:lpstr>
      <vt:lpstr>Sociedades agrícolas superiores y supra comunales</vt:lpstr>
      <vt:lpstr>Hallazgos arqueológicos… Cómo sabemos lo que sabemos?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19</cp:revision>
  <dcterms:created xsi:type="dcterms:W3CDTF">2025-04-22T04:01:35Z</dcterms:created>
  <dcterms:modified xsi:type="dcterms:W3CDTF">2025-05-09T16:43:13Z</dcterms:modified>
</cp:coreProperties>
</file>