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embeddedFontLst>
    <p:embeddedFont>
      <p:font typeface="Fraunces Extra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obile" panose="020B0604020202020204" charset="0"/>
      <p:regular r:id="rId19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68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500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Evaluación Educativa: </a:t>
            </a:r>
            <a:r>
              <a:rPr lang="en-US" sz="4450" b="1" dirty="0" err="1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Conceptos</a:t>
            </a:r>
            <a:r>
              <a:rPr lang="en-US" sz="4450" b="1" dirty="0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y Evolución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36188"/>
            <a:ext cx="13042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Bienvenidos a este recorrido por los fundamentos de la evaluación educativa, un elemento esencial en el proceso de enseñanza-aprendizaje. </a:t>
            </a:r>
            <a:r>
              <a:rPr lang="en-US" sz="175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</a:t>
            </a:r>
            <a:r>
              <a:rPr lang="en-US" sz="1750" dirty="0" err="1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xploraremos</a:t>
            </a:r>
            <a:r>
              <a:rPr lang="en-US" sz="1750" dirty="0" smtClean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 evolución histórica del concepto, comprenderemos las distinciones fundamentales entre medir, calificar, evaluar y acreditar, y analizaremos su aplicación en el contexto ecuatoriano.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89" y="4328360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 evaluación educativa ha experimentado transformaciones significativas a lo largo del tiempo, adaptándose a nuevos paradigmas pedagógicos y necesidades sociales. En Ecuador, esta evolución ha estado marcada por reformas educativas que buscan mejorar la calidad de la enseñanza y el aprendizaje en todos los niveles.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6884670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6892290"/>
            <a:ext cx="347663" cy="347663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270040" y="6867763"/>
            <a:ext cx="242947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by Karen Macías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6953" y="584597"/>
            <a:ext cx="6983730" cy="5450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Buenas Prácticas de Evaluación</a:t>
            </a:r>
            <a:endParaRPr lang="en-US" sz="3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953" y="1391364"/>
            <a:ext cx="872252" cy="156341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230904" y="1565791"/>
            <a:ext cx="2898219" cy="272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Establecer</a:t>
            </a:r>
            <a:r>
              <a:rPr lang="en-US" sz="17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criterios claros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7230904" y="1943100"/>
            <a:ext cx="6788944" cy="837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Comunicar desde el inicio qué se evaluará y cómo se hará. Los estudiantes necesitan comprender los parámetros contra los cuales serán evaluados para orientar sus esfuerzos adecuadamente.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953" y="2954774"/>
            <a:ext cx="872252" cy="156341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230904" y="3129201"/>
            <a:ext cx="2884765" cy="272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Diversificar instrumentos</a:t>
            </a:r>
            <a:endParaRPr lang="en-US" dirty="0"/>
          </a:p>
        </p:txBody>
      </p:sp>
      <p:sp>
        <p:nvSpPr>
          <p:cNvPr id="9" name="Text 4"/>
          <p:cNvSpPr/>
          <p:nvPr/>
        </p:nvSpPr>
        <p:spPr>
          <a:xfrm>
            <a:off x="7230904" y="3506510"/>
            <a:ext cx="6788944" cy="837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Utilizar múltiples herramientas evaluativas que respondan a diferentes estilos de aprendizaje y permitan obtener información complementaria sobre el desempeño del estudiante.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953" y="4518184"/>
            <a:ext cx="872252" cy="156341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230904" y="4692610"/>
            <a:ext cx="3877389" cy="272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Retroalimentar constructivamente</a:t>
            </a:r>
            <a:endParaRPr lang="en-US" dirty="0"/>
          </a:p>
        </p:txBody>
      </p:sp>
      <p:sp>
        <p:nvSpPr>
          <p:cNvPr id="12" name="Text 6"/>
          <p:cNvSpPr/>
          <p:nvPr/>
        </p:nvSpPr>
        <p:spPr>
          <a:xfrm>
            <a:off x="7230904" y="5069919"/>
            <a:ext cx="6788944" cy="837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Ofrecer comentarios específicos, oportunos y orientados a la mejora, destacando logros y señalando áreas de oportunidad con sugerencias concretas para el avance.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953" y="6081593"/>
            <a:ext cx="872252" cy="156341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230904" y="6256020"/>
            <a:ext cx="2870597" cy="272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Fomentar la participación</a:t>
            </a:r>
            <a:endParaRPr lang="en-US" dirty="0"/>
          </a:p>
        </p:txBody>
      </p:sp>
      <p:sp>
        <p:nvSpPr>
          <p:cNvPr id="15" name="Text 8"/>
          <p:cNvSpPr/>
          <p:nvPr/>
        </p:nvSpPr>
        <p:spPr>
          <a:xfrm>
            <a:off x="7230904" y="6633329"/>
            <a:ext cx="6788944" cy="837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Incorporar prácticas de autoevaluación y coevaluación que desarrollen capacidades metacognitivas y promuevan la autonomía y responsabilidad del estudiante en su propio aprendizaje.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8648" y="569476"/>
            <a:ext cx="7659410" cy="543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Conclusiones y Reflexiones Finales</a:t>
            </a:r>
            <a:endParaRPr lang="en-US" sz="3400" dirty="0"/>
          </a:p>
        </p:txBody>
      </p:sp>
      <p:sp>
        <p:nvSpPr>
          <p:cNvPr id="4" name="Text 1"/>
          <p:cNvSpPr/>
          <p:nvPr/>
        </p:nvSpPr>
        <p:spPr>
          <a:xfrm>
            <a:off x="608648" y="1460778"/>
            <a:ext cx="3832860" cy="573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45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4500" dirty="0"/>
          </a:p>
        </p:txBody>
      </p:sp>
      <p:sp>
        <p:nvSpPr>
          <p:cNvPr id="5" name="Text 2"/>
          <p:cNvSpPr/>
          <p:nvPr/>
        </p:nvSpPr>
        <p:spPr>
          <a:xfrm>
            <a:off x="1238250" y="2251948"/>
            <a:ext cx="2573536" cy="27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Evaluar es transformar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608648" y="2627948"/>
            <a:ext cx="3832860" cy="11129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 evaluación no es el final del camino sino una oportunidad de crecimiento y transformación tanto para estudiantes como para docentes.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4702373" y="1460778"/>
            <a:ext cx="3832979" cy="573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45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4500" dirty="0"/>
          </a:p>
        </p:txBody>
      </p:sp>
      <p:sp>
        <p:nvSpPr>
          <p:cNvPr id="8" name="Text 5"/>
          <p:cNvSpPr/>
          <p:nvPr/>
        </p:nvSpPr>
        <p:spPr>
          <a:xfrm>
            <a:off x="5344358" y="2251948"/>
            <a:ext cx="2549009" cy="27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Coherencia pedagógica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4702373" y="2627948"/>
            <a:ext cx="3832979" cy="834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Las prácticas evaluativas deben mantener coherencia con los enfoques pedagógicos y metodológicos implementados en el aula.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2655451" y="4349591"/>
            <a:ext cx="3832979" cy="573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45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4500" dirty="0"/>
          </a:p>
        </p:txBody>
      </p:sp>
      <p:sp>
        <p:nvSpPr>
          <p:cNvPr id="11" name="Text 8"/>
          <p:cNvSpPr/>
          <p:nvPr/>
        </p:nvSpPr>
        <p:spPr>
          <a:xfrm>
            <a:off x="3471029" y="5140762"/>
            <a:ext cx="2201704" cy="27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Reflexión constante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2655451" y="5516761"/>
            <a:ext cx="3832979" cy="11129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docente debe reflexionar continuamente sobre su práctica evaluativa, cuestionando su efectividad y pertinencia en el contexto específico.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608648" y="6825377"/>
            <a:ext cx="7926705" cy="834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Como futuros pedagogos ecuatorianos, están llamados a construir un sistema evaluativo justo, inclusivo y orientado al desarrollo integral de cada estudiante. La evaluación, cuando se implementa adecuadamente, se convierte en un poderoso motor de transformación educativa.</a:t>
            </a: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79212" y="871776"/>
            <a:ext cx="7958376" cy="1058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Introducción a la Evaluación Educativa</a:t>
            </a:r>
            <a:endParaRPr lang="en-US" sz="3300" dirty="0"/>
          </a:p>
        </p:txBody>
      </p:sp>
      <p:sp>
        <p:nvSpPr>
          <p:cNvPr id="4" name="Shape 1"/>
          <p:cNvSpPr/>
          <p:nvPr/>
        </p:nvSpPr>
        <p:spPr>
          <a:xfrm>
            <a:off x="6079212" y="2375059"/>
            <a:ext cx="381119" cy="381119"/>
          </a:xfrm>
          <a:prstGeom prst="roundRect">
            <a:avLst>
              <a:gd name="adj" fmla="val 40002"/>
            </a:avLst>
          </a:prstGeom>
          <a:solidFill>
            <a:srgbClr val="E8F3E8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673" y="2406789"/>
            <a:ext cx="254079" cy="31754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629638" y="2375059"/>
            <a:ext cx="2117408" cy="264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Definición</a:t>
            </a:r>
            <a:endParaRPr lang="en-US" sz="1650" dirty="0"/>
          </a:p>
        </p:txBody>
      </p:sp>
      <p:sp>
        <p:nvSpPr>
          <p:cNvPr id="7" name="Text 3"/>
          <p:cNvSpPr/>
          <p:nvPr/>
        </p:nvSpPr>
        <p:spPr>
          <a:xfrm>
            <a:off x="6629638" y="2741176"/>
            <a:ext cx="7407950" cy="812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Proceso sistemático de recolección, análisis e interpretación de información para emitir juicios valorativos sobre los aprendizajes del estudiante y tomar decisiones orientadas a mejorar el proceso educativo.</a:t>
            </a:r>
            <a:endParaRPr lang="en-US" sz="1400" dirty="0"/>
          </a:p>
        </p:txBody>
      </p:sp>
      <p:sp>
        <p:nvSpPr>
          <p:cNvPr id="8" name="Shape 4"/>
          <p:cNvSpPr/>
          <p:nvPr/>
        </p:nvSpPr>
        <p:spPr>
          <a:xfrm>
            <a:off x="6079212" y="3913942"/>
            <a:ext cx="381119" cy="381119"/>
          </a:xfrm>
          <a:prstGeom prst="roundRect">
            <a:avLst>
              <a:gd name="adj" fmla="val 40002"/>
            </a:avLst>
          </a:prstGeom>
          <a:solidFill>
            <a:srgbClr val="E8F3E8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673" y="3945672"/>
            <a:ext cx="254079" cy="31754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629638" y="3913942"/>
            <a:ext cx="2117408" cy="264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Objetivos</a:t>
            </a:r>
            <a:endParaRPr lang="en-US" sz="1650" dirty="0"/>
          </a:p>
        </p:txBody>
      </p:sp>
      <p:sp>
        <p:nvSpPr>
          <p:cNvPr id="11" name="Text 6"/>
          <p:cNvSpPr/>
          <p:nvPr/>
        </p:nvSpPr>
        <p:spPr>
          <a:xfrm>
            <a:off x="6629638" y="4280059"/>
            <a:ext cx="7407950" cy="54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Diagnosticar niveles de aprendizaje, identificar fortalezas y debilidades, retroalimentar el proceso educativo, y verificar el logro de competencias establecidas.</a:t>
            </a:r>
            <a:endParaRPr lang="en-US" sz="1400" dirty="0"/>
          </a:p>
        </p:txBody>
      </p:sp>
      <p:sp>
        <p:nvSpPr>
          <p:cNvPr id="12" name="Shape 7"/>
          <p:cNvSpPr/>
          <p:nvPr/>
        </p:nvSpPr>
        <p:spPr>
          <a:xfrm>
            <a:off x="6079212" y="5181838"/>
            <a:ext cx="381119" cy="381119"/>
          </a:xfrm>
          <a:prstGeom prst="roundRect">
            <a:avLst>
              <a:gd name="adj" fmla="val 40002"/>
            </a:avLst>
          </a:prstGeom>
          <a:solidFill>
            <a:srgbClr val="E8F3E8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2673" y="5213568"/>
            <a:ext cx="254079" cy="31754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629638" y="5181838"/>
            <a:ext cx="2117408" cy="264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Evolución</a:t>
            </a:r>
            <a:endParaRPr lang="en-US" sz="1650" dirty="0"/>
          </a:p>
        </p:txBody>
      </p:sp>
      <p:sp>
        <p:nvSpPr>
          <p:cNvPr id="15" name="Text 9"/>
          <p:cNvSpPr/>
          <p:nvPr/>
        </p:nvSpPr>
        <p:spPr>
          <a:xfrm>
            <a:off x="6629638" y="5547955"/>
            <a:ext cx="7407950" cy="54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Desde enfoques centrados exclusivamente en la medición cuantitativa hasta perspectivas integrales que consideran aspectos cualitativos y formativos del aprendizaje.</a:t>
            </a:r>
            <a:endParaRPr lang="en-US" sz="1400" dirty="0"/>
          </a:p>
        </p:txBody>
      </p:sp>
      <p:sp>
        <p:nvSpPr>
          <p:cNvPr id="16" name="Shape 10"/>
          <p:cNvSpPr/>
          <p:nvPr/>
        </p:nvSpPr>
        <p:spPr>
          <a:xfrm>
            <a:off x="6079212" y="6449735"/>
            <a:ext cx="381119" cy="381119"/>
          </a:xfrm>
          <a:prstGeom prst="roundRect">
            <a:avLst>
              <a:gd name="adj" fmla="val 40002"/>
            </a:avLst>
          </a:prstGeom>
          <a:solidFill>
            <a:srgbClr val="E8F3E8"/>
          </a:solidFill>
          <a:ln/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2673" y="6481465"/>
            <a:ext cx="254079" cy="317540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629638" y="6449735"/>
            <a:ext cx="2117408" cy="264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Rol</a:t>
            </a:r>
            <a:endParaRPr lang="en-US" sz="1650" dirty="0"/>
          </a:p>
        </p:txBody>
      </p:sp>
      <p:sp>
        <p:nvSpPr>
          <p:cNvPr id="19" name="Text 12"/>
          <p:cNvSpPr/>
          <p:nvPr/>
        </p:nvSpPr>
        <p:spPr>
          <a:xfrm>
            <a:off x="6629638" y="6815852"/>
            <a:ext cx="7407950" cy="54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Componente esencial que orienta la práctica docente, permite ajustar estrategias pedagógicas y garantiza la calidad de la educación a nivel individual e institucional.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71276" y="313908"/>
            <a:ext cx="84877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Dimensiones de la Evaluación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321951" y="2220992"/>
            <a:ext cx="337054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Evaluación Diagnóstica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711410"/>
            <a:ext cx="389870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 realiza al inicio del proceso para identificar conocimientos previos, necesidades y características del estudiante. Orienta la planificación docente.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220992"/>
            <a:ext cx="31411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Evaluación Formativa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2711410"/>
            <a:ext cx="38988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 desarrolla durante el proceso de aprendizaje para monitorear avances, detectar dificultades y realizar ajustes oportunos. Promueve la autorregulación.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4866084"/>
            <a:ext cx="30133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Evaluación Sumativa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356503"/>
            <a:ext cx="38988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 aplica al final de un período para verificar resultados y determinar niveles de logro. Fundamenta decisiones de promoción y certificación.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712476" y="4866084"/>
            <a:ext cx="29800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Evaluación Continua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356503"/>
            <a:ext cx="389870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Integra los tres momentos anteriores en un proceso permanente, permitiendo ajustes y mejoras constantes en la práctica educativa.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97435" y="1139066"/>
            <a:ext cx="86041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Diferencia: Medir vs. Calificar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7498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Medir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31012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Es el proceso de asignar valores numéricos a atributos o características de un objeto o fenómeno, siguiendo reglas específicas. En educación, implica la recolección sistemática de datos sobre el desempeño del estudiante.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98669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Enfocado en la obtención de datos cuantitativos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42889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Utiliza instrumentos estandarizados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87109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Busca objetividad y precisión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631328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Ejemplo: contar respuestas correctas en un examen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27498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Calificar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99521" y="3331012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Consiste en traducir las mediciones a un sistema predeterminado de valoración, generalmente mediante símbolos o números. Representa el resultado final de un proceso evaluativo limitado.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498669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Transforma mediciones en valoraciones simbólicas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542889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Sigue criterios institucionales establecidos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599521" y="587109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Facilita la comunicación de resultados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99521" y="631328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Ejemplo: asignar un 8/10 al desempeño del estudiante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721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7812" y="2339042"/>
            <a:ext cx="6871216" cy="518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2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Diferencia: Evaluar vs. Acreditar</a:t>
            </a:r>
            <a:endParaRPr lang="en-US" sz="3250" dirty="0"/>
          </a:p>
        </p:txBody>
      </p:sp>
      <p:sp>
        <p:nvSpPr>
          <p:cNvPr id="4" name="Shape 1"/>
          <p:cNvSpPr/>
          <p:nvPr/>
        </p:nvSpPr>
        <p:spPr>
          <a:xfrm>
            <a:off x="580192" y="3294578"/>
            <a:ext cx="13470017" cy="4481513"/>
          </a:xfrm>
          <a:prstGeom prst="roundRect">
            <a:avLst>
              <a:gd name="adj" fmla="val 332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87812" y="3302198"/>
            <a:ext cx="13453348" cy="47922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755213" y="3409236"/>
            <a:ext cx="4148614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Aspecto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5242917" y="3409236"/>
            <a:ext cx="4144804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Evaluar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9726811" y="3409236"/>
            <a:ext cx="4148614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Acreditar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587812" y="3781425"/>
            <a:ext cx="13453348" cy="100953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755213" y="3888462"/>
            <a:ext cx="4148614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Definición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5242917" y="3888462"/>
            <a:ext cx="4144804" cy="7954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Proceso sistemático de análisis y valoración que busca emitir juicios fundamentados sobre el aprendizaje.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9726811" y="3888462"/>
            <a:ext cx="4148614" cy="7954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Proceso institucional que certifica oficialmente el cumplimiento de requisitos académicos establecidos.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587812" y="4790956"/>
            <a:ext cx="13453348" cy="74437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755213" y="4897993"/>
            <a:ext cx="4148614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Propósito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5242917" y="4897993"/>
            <a:ext cx="4144804" cy="530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Comprender el proceso de aprendizaje para mejorarlo continuamente.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9726811" y="4897993"/>
            <a:ext cx="4148614" cy="530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Validar y certificar socialmente los aprendizajes adquiridos.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87812" y="5535335"/>
            <a:ext cx="13453348" cy="74437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755213" y="5642372"/>
            <a:ext cx="4148614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Enfoque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5242917" y="5642372"/>
            <a:ext cx="4144804" cy="530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Holístico, considerando múltiples dimensiones del aprendizaje.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9726811" y="5642372"/>
            <a:ext cx="4148614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Administrativo, centrado en resultados verificables.</a:t>
            </a:r>
            <a:endParaRPr lang="en-US" sz="1300" dirty="0"/>
          </a:p>
        </p:txBody>
      </p:sp>
      <p:sp>
        <p:nvSpPr>
          <p:cNvPr id="21" name="Shape 18"/>
          <p:cNvSpPr/>
          <p:nvPr/>
        </p:nvSpPr>
        <p:spPr>
          <a:xfrm>
            <a:off x="587812" y="6279713"/>
            <a:ext cx="13453348" cy="74437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755213" y="6386751"/>
            <a:ext cx="4148614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Temporalidad</a:t>
            </a:r>
            <a:endParaRPr lang="en-US" sz="1300" dirty="0"/>
          </a:p>
        </p:txBody>
      </p:sp>
      <p:sp>
        <p:nvSpPr>
          <p:cNvPr id="23" name="Text 20"/>
          <p:cNvSpPr/>
          <p:nvPr/>
        </p:nvSpPr>
        <p:spPr>
          <a:xfrm>
            <a:off x="5242917" y="6386751"/>
            <a:ext cx="4144804" cy="530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Proceso continuo durante toda la experiencia educativa.</a:t>
            </a:r>
            <a:endParaRPr lang="en-US" sz="1300" dirty="0"/>
          </a:p>
        </p:txBody>
      </p:sp>
      <p:sp>
        <p:nvSpPr>
          <p:cNvPr id="24" name="Text 21"/>
          <p:cNvSpPr/>
          <p:nvPr/>
        </p:nvSpPr>
        <p:spPr>
          <a:xfrm>
            <a:off x="9726811" y="6386751"/>
            <a:ext cx="4148614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Momento específico al finalizar un ciclo formativo.</a:t>
            </a:r>
            <a:endParaRPr lang="en-US" sz="1300" dirty="0"/>
          </a:p>
        </p:txBody>
      </p:sp>
      <p:sp>
        <p:nvSpPr>
          <p:cNvPr id="25" name="Shape 22"/>
          <p:cNvSpPr/>
          <p:nvPr/>
        </p:nvSpPr>
        <p:spPr>
          <a:xfrm>
            <a:off x="587812" y="7024092"/>
            <a:ext cx="13453348" cy="74437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6" name="Text 23"/>
          <p:cNvSpPr/>
          <p:nvPr/>
        </p:nvSpPr>
        <p:spPr>
          <a:xfrm>
            <a:off x="755213" y="7131129"/>
            <a:ext cx="4148614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Agentes</a:t>
            </a:r>
            <a:endParaRPr lang="en-US" sz="1300" dirty="0"/>
          </a:p>
        </p:txBody>
      </p:sp>
      <p:sp>
        <p:nvSpPr>
          <p:cNvPr id="27" name="Text 24"/>
          <p:cNvSpPr/>
          <p:nvPr/>
        </p:nvSpPr>
        <p:spPr>
          <a:xfrm>
            <a:off x="5242917" y="7131129"/>
            <a:ext cx="4144804" cy="530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Diversos: docentes, estudiantes, pares (autoevaluación, coevaluación).</a:t>
            </a:r>
            <a:endParaRPr lang="en-US" sz="1300" dirty="0"/>
          </a:p>
        </p:txBody>
      </p:sp>
      <p:sp>
        <p:nvSpPr>
          <p:cNvPr id="28" name="Text 25"/>
          <p:cNvSpPr/>
          <p:nvPr/>
        </p:nvSpPr>
        <p:spPr>
          <a:xfrm>
            <a:off x="9726811" y="7131129"/>
            <a:ext cx="4148614" cy="530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Autoridades institucionales o sistemas educativos oficiales.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6387" y="624126"/>
            <a:ext cx="9006007" cy="550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Marco Legal de la Evaluación en Ecuador</a:t>
            </a:r>
            <a:endParaRPr lang="en-US" sz="3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702" y="1526619"/>
            <a:ext cx="1657945" cy="129635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90" y="2188012"/>
            <a:ext cx="247650" cy="30956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970740" y="1843564"/>
            <a:ext cx="2810708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Constitución del Ecuador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4970740" y="2224326"/>
            <a:ext cx="5810964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Establece el derecho a una educación de calidad y evaluación integral</a:t>
            </a:r>
            <a:endParaRPr lang="en-US" sz="1350" dirty="0"/>
          </a:p>
        </p:txBody>
      </p:sp>
      <p:sp>
        <p:nvSpPr>
          <p:cNvPr id="7" name="Shape 3"/>
          <p:cNvSpPr/>
          <p:nvPr/>
        </p:nvSpPr>
        <p:spPr>
          <a:xfrm>
            <a:off x="4838581" y="2835354"/>
            <a:ext cx="9131498" cy="11430"/>
          </a:xfrm>
          <a:prstGeom prst="roundRect">
            <a:avLst>
              <a:gd name="adj" fmla="val 1386896"/>
            </a:avLst>
          </a:prstGeom>
          <a:solidFill>
            <a:srgbClr val="CED9CE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788" y="2866906"/>
            <a:ext cx="3315891" cy="129635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1790" y="3360301"/>
            <a:ext cx="247650" cy="309563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799773" y="3183850"/>
            <a:ext cx="5299472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Ley Orgánica de Educación Intercultural (LOEI)</a:t>
            </a:r>
            <a:endParaRPr lang="en-US" sz="1700" dirty="0"/>
          </a:p>
        </p:txBody>
      </p:sp>
      <p:sp>
        <p:nvSpPr>
          <p:cNvPr id="11" name="Text 5"/>
          <p:cNvSpPr/>
          <p:nvPr/>
        </p:nvSpPr>
        <p:spPr>
          <a:xfrm>
            <a:off x="5799773" y="3564612"/>
            <a:ext cx="5299472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Define principios y fines de la evaluación educativa nacional</a:t>
            </a:r>
            <a:endParaRPr lang="en-US" sz="1350" dirty="0"/>
          </a:p>
        </p:txBody>
      </p:sp>
      <p:sp>
        <p:nvSpPr>
          <p:cNvPr id="12" name="Shape 6"/>
          <p:cNvSpPr/>
          <p:nvPr/>
        </p:nvSpPr>
        <p:spPr>
          <a:xfrm>
            <a:off x="5667613" y="4175641"/>
            <a:ext cx="8302466" cy="11430"/>
          </a:xfrm>
          <a:prstGeom prst="roundRect">
            <a:avLst>
              <a:gd name="adj" fmla="val 1386896"/>
            </a:avLst>
          </a:prstGeom>
          <a:solidFill>
            <a:srgbClr val="CED9CE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8756" y="4207192"/>
            <a:ext cx="4973836" cy="129635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1790" y="4700588"/>
            <a:ext cx="247650" cy="309563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28686" y="4524137"/>
            <a:ext cx="3321725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Reglamento General a la LOEI</a:t>
            </a:r>
            <a:endParaRPr lang="en-US" sz="1700" dirty="0"/>
          </a:p>
        </p:txBody>
      </p:sp>
      <p:sp>
        <p:nvSpPr>
          <p:cNvPr id="16" name="Text 8"/>
          <p:cNvSpPr/>
          <p:nvPr/>
        </p:nvSpPr>
        <p:spPr>
          <a:xfrm>
            <a:off x="6628686" y="4904899"/>
            <a:ext cx="5334833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Detalla procedimientos, escalas y tipos de evaluación aplicables</a:t>
            </a:r>
            <a:endParaRPr lang="en-US" sz="1350" dirty="0"/>
          </a:p>
        </p:txBody>
      </p:sp>
      <p:sp>
        <p:nvSpPr>
          <p:cNvPr id="17" name="Shape 9"/>
          <p:cNvSpPr/>
          <p:nvPr/>
        </p:nvSpPr>
        <p:spPr>
          <a:xfrm>
            <a:off x="6496526" y="5515928"/>
            <a:ext cx="7473553" cy="11430"/>
          </a:xfrm>
          <a:prstGeom prst="roundRect">
            <a:avLst>
              <a:gd name="adj" fmla="val 1386896"/>
            </a:avLst>
          </a:prstGeom>
          <a:solidFill>
            <a:srgbClr val="CED9CE"/>
          </a:solidFill>
          <a:ln/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843" y="5547479"/>
            <a:ext cx="6631781" cy="1296353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1909" y="6040874"/>
            <a:ext cx="247650" cy="309563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57718" y="5723573"/>
            <a:ext cx="4179332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Instructivos y Acuerdos Ministeriales</a:t>
            </a:r>
            <a:endParaRPr lang="en-US" sz="1700" dirty="0"/>
          </a:p>
        </p:txBody>
      </p:sp>
      <p:sp>
        <p:nvSpPr>
          <p:cNvPr id="21" name="Text 11"/>
          <p:cNvSpPr/>
          <p:nvPr/>
        </p:nvSpPr>
        <p:spPr>
          <a:xfrm>
            <a:off x="7457718" y="6104334"/>
            <a:ext cx="6380202" cy="5634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Operativizan la aplicación específica de la evaluación en diferentes contextos</a:t>
            </a:r>
            <a:endParaRPr lang="en-US" sz="1350" dirty="0"/>
          </a:p>
        </p:txBody>
      </p:sp>
      <p:sp>
        <p:nvSpPr>
          <p:cNvPr id="22" name="Text 12"/>
          <p:cNvSpPr/>
          <p:nvPr/>
        </p:nvSpPr>
        <p:spPr>
          <a:xfrm>
            <a:off x="616387" y="7041952"/>
            <a:ext cx="13397627" cy="5634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marco legal ecuatoriano establece un sistema de evaluación estudiantil que promueve el desarrollo de capacidades, habilidades y competencias. La escala de calificaciones actual va de 0 a 10 puntos, con un mínimo de 7 para la promoción. Se enfatiza la retroalimentación y el carácter formativo de la evaluación.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18210"/>
            <a:ext cx="1186291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Enfoques Contemporáneos de Evaluación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080617"/>
            <a:ext cx="4196358" cy="5230654"/>
          </a:xfrm>
          <a:prstGeom prst="roundRect">
            <a:avLst>
              <a:gd name="adj" fmla="val 4865"/>
            </a:avLst>
          </a:prstGeom>
          <a:solidFill>
            <a:srgbClr val="E8F3E8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2307431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Evaluación por Competencias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0604" y="3152180"/>
            <a:ext cx="374273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Valora la capacidad del estudiante para movilizar conocimientos, habilidades y actitudes en situaciones específicas. Se centra en el desempeño observable y en la resolución de problemas reales.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1020604" y="5465683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Utiliza rúbricas de desempeño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1020604" y="5907881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Evalúa procesos y productos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1020604" y="6350079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Contextualiza los aprendizajes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5216962" y="2080617"/>
            <a:ext cx="4196358" cy="5230654"/>
          </a:xfrm>
          <a:prstGeom prst="roundRect">
            <a:avLst>
              <a:gd name="adj" fmla="val 4865"/>
            </a:avLst>
          </a:prstGeom>
          <a:solidFill>
            <a:srgbClr val="E8F3E8"/>
          </a:solidFill>
          <a:ln/>
        </p:spPr>
      </p:sp>
      <p:sp>
        <p:nvSpPr>
          <p:cNvPr id="10" name="Text 8"/>
          <p:cNvSpPr/>
          <p:nvPr/>
        </p:nvSpPr>
        <p:spPr>
          <a:xfrm>
            <a:off x="5443776" y="2307431"/>
            <a:ext cx="30635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Evaluación Auténtica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443776" y="2797850"/>
            <a:ext cx="3742730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Busca valorar aprendizajes en situaciones realistas y significativas. Propone tareas complejas y relevantes que implican la aplicación de conocimientos en contextos similares a los de la vida real.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5443776" y="5474256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Emplea proyectos y casos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5443776" y="5916454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Fomenta la reflexión crítica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5443776" y="6358652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Conecta con experiencias reales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9640133" y="2080617"/>
            <a:ext cx="4196358" cy="5230654"/>
          </a:xfrm>
          <a:prstGeom prst="roundRect">
            <a:avLst>
              <a:gd name="adj" fmla="val 4865"/>
            </a:avLst>
          </a:prstGeom>
          <a:solidFill>
            <a:srgbClr val="E8F3E8"/>
          </a:solidFill>
          <a:ln/>
        </p:spPr>
      </p:sp>
      <p:sp>
        <p:nvSpPr>
          <p:cNvPr id="16" name="Text 14"/>
          <p:cNvSpPr/>
          <p:nvPr/>
        </p:nvSpPr>
        <p:spPr>
          <a:xfrm>
            <a:off x="9866948" y="2307431"/>
            <a:ext cx="32658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Evaluación Formadora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9866948" y="2797850"/>
            <a:ext cx="374273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Promueve la participación activa del estudiante en su propia evaluación. Desarrolla capacidades metacognitivas y de autorregulación a través de la autoevaluación y coevaluación.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9866948" y="5111353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Desarrolla autonomía evaluativa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9866948" y="5916454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Fomenta la metacognición</a:t>
            </a:r>
            <a:endParaRPr lang="en-US" sz="1750" dirty="0"/>
          </a:p>
        </p:txBody>
      </p:sp>
      <p:sp>
        <p:nvSpPr>
          <p:cNvPr id="20" name="Text 18"/>
          <p:cNvSpPr/>
          <p:nvPr/>
        </p:nvSpPr>
        <p:spPr>
          <a:xfrm>
            <a:off x="9866948" y="6358652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Empodera al estudiante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0802" y="551259"/>
            <a:ext cx="9023747" cy="625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Desafíos de la Evaluación Educativa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00802" y="1577459"/>
            <a:ext cx="1653540" cy="1153597"/>
          </a:xfrm>
          <a:prstGeom prst="roundRect">
            <a:avLst>
              <a:gd name="adj" fmla="val 15623"/>
            </a:avLst>
          </a:prstGeom>
          <a:solidFill>
            <a:srgbClr val="E8F3E8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721" y="1978223"/>
            <a:ext cx="281583" cy="35194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554486" y="1777603"/>
            <a:ext cx="3667958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Subjetividad en la evaluación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2554486" y="2210514"/>
            <a:ext cx="4835128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Minimizar sesgos personales en el juicio evaluativo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2454354" y="2721531"/>
            <a:ext cx="11375231" cy="11430"/>
          </a:xfrm>
          <a:prstGeom prst="roundRect">
            <a:avLst>
              <a:gd name="adj" fmla="val 1576744"/>
            </a:avLst>
          </a:prstGeom>
          <a:solidFill>
            <a:srgbClr val="CED9CE"/>
          </a:solidFill>
          <a:ln/>
        </p:spPr>
      </p:sp>
      <p:sp>
        <p:nvSpPr>
          <p:cNvPr id="8" name="Shape 5"/>
          <p:cNvSpPr/>
          <p:nvPr/>
        </p:nvSpPr>
        <p:spPr>
          <a:xfrm>
            <a:off x="700802" y="2831068"/>
            <a:ext cx="3307199" cy="1153597"/>
          </a:xfrm>
          <a:prstGeom prst="roundRect">
            <a:avLst>
              <a:gd name="adj" fmla="val 15623"/>
            </a:avLst>
          </a:prstGeom>
          <a:solidFill>
            <a:srgbClr val="E8F3E8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610" y="3231833"/>
            <a:ext cx="281583" cy="351949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08145" y="3031212"/>
            <a:ext cx="3611047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Equidad y justicia evaluativa</a:t>
            </a:r>
            <a:endParaRPr lang="en-US" sz="1950" dirty="0"/>
          </a:p>
        </p:txBody>
      </p:sp>
      <p:sp>
        <p:nvSpPr>
          <p:cNvPr id="11" name="Text 7"/>
          <p:cNvSpPr/>
          <p:nvPr/>
        </p:nvSpPr>
        <p:spPr>
          <a:xfrm>
            <a:off x="4208145" y="3464123"/>
            <a:ext cx="5885617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Garantizar condiciones equitativas para todos los estudiantes</a:t>
            </a:r>
            <a:endParaRPr lang="en-US" sz="1550" dirty="0"/>
          </a:p>
        </p:txBody>
      </p:sp>
      <p:sp>
        <p:nvSpPr>
          <p:cNvPr id="12" name="Shape 8"/>
          <p:cNvSpPr/>
          <p:nvPr/>
        </p:nvSpPr>
        <p:spPr>
          <a:xfrm>
            <a:off x="4108013" y="3975140"/>
            <a:ext cx="9721572" cy="11430"/>
          </a:xfrm>
          <a:prstGeom prst="roundRect">
            <a:avLst>
              <a:gd name="adj" fmla="val 1576744"/>
            </a:avLst>
          </a:prstGeom>
          <a:solidFill>
            <a:srgbClr val="CED9CE"/>
          </a:solidFill>
          <a:ln/>
        </p:spPr>
      </p:sp>
      <p:sp>
        <p:nvSpPr>
          <p:cNvPr id="13" name="Shape 9"/>
          <p:cNvSpPr/>
          <p:nvPr/>
        </p:nvSpPr>
        <p:spPr>
          <a:xfrm>
            <a:off x="700802" y="4084677"/>
            <a:ext cx="4960739" cy="1153597"/>
          </a:xfrm>
          <a:prstGeom prst="roundRect">
            <a:avLst>
              <a:gd name="adj" fmla="val 15623"/>
            </a:avLst>
          </a:prstGeom>
          <a:solidFill>
            <a:srgbClr val="E8F3E8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380" y="4485442"/>
            <a:ext cx="281583" cy="351949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861685" y="4284821"/>
            <a:ext cx="2556748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Impacto psicológico</a:t>
            </a:r>
            <a:endParaRPr lang="en-US" sz="1950" dirty="0"/>
          </a:p>
        </p:txBody>
      </p:sp>
      <p:sp>
        <p:nvSpPr>
          <p:cNvPr id="16" name="Text 11"/>
          <p:cNvSpPr/>
          <p:nvPr/>
        </p:nvSpPr>
        <p:spPr>
          <a:xfrm>
            <a:off x="5861685" y="4717733"/>
            <a:ext cx="5203865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Reducir efectos negativos en autoestima y motivación</a:t>
            </a:r>
            <a:endParaRPr lang="en-US" sz="1550" dirty="0"/>
          </a:p>
        </p:txBody>
      </p:sp>
      <p:sp>
        <p:nvSpPr>
          <p:cNvPr id="17" name="Shape 12"/>
          <p:cNvSpPr/>
          <p:nvPr/>
        </p:nvSpPr>
        <p:spPr>
          <a:xfrm>
            <a:off x="5761553" y="5228749"/>
            <a:ext cx="8068032" cy="11430"/>
          </a:xfrm>
          <a:prstGeom prst="roundRect">
            <a:avLst>
              <a:gd name="adj" fmla="val 1576744"/>
            </a:avLst>
          </a:prstGeom>
          <a:solidFill>
            <a:srgbClr val="CED9CE"/>
          </a:solidFill>
          <a:ln/>
        </p:spPr>
      </p:sp>
      <p:sp>
        <p:nvSpPr>
          <p:cNvPr id="18" name="Shape 13"/>
          <p:cNvSpPr/>
          <p:nvPr/>
        </p:nvSpPr>
        <p:spPr>
          <a:xfrm>
            <a:off x="700802" y="5338286"/>
            <a:ext cx="6614398" cy="1153597"/>
          </a:xfrm>
          <a:prstGeom prst="roundRect">
            <a:avLst>
              <a:gd name="adj" fmla="val 15623"/>
            </a:avLst>
          </a:prstGeom>
          <a:solidFill>
            <a:srgbClr val="E8F3E8"/>
          </a:solidFill>
          <a:ln/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7150" y="5739051"/>
            <a:ext cx="281583" cy="351949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15344" y="5538430"/>
            <a:ext cx="3419118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Diversidad de aprendizajes</a:t>
            </a:r>
            <a:endParaRPr lang="en-US" sz="1950" dirty="0"/>
          </a:p>
        </p:txBody>
      </p:sp>
      <p:sp>
        <p:nvSpPr>
          <p:cNvPr id="21" name="Text 15"/>
          <p:cNvSpPr/>
          <p:nvPr/>
        </p:nvSpPr>
        <p:spPr>
          <a:xfrm>
            <a:off x="7515344" y="5971342"/>
            <a:ext cx="5102781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Adaptar evaluaciones a múltiples formas de aprender</a:t>
            </a:r>
            <a:endParaRPr lang="en-US" sz="1550" dirty="0"/>
          </a:p>
        </p:txBody>
      </p:sp>
      <p:sp>
        <p:nvSpPr>
          <p:cNvPr id="22" name="Text 16"/>
          <p:cNvSpPr/>
          <p:nvPr/>
        </p:nvSpPr>
        <p:spPr>
          <a:xfrm>
            <a:off x="700802" y="6717149"/>
            <a:ext cx="13228796" cy="9611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Superar estos desafíos requiere formación continua del profesorado, diseño de instrumentos diversos y adaptados, y una constante reflexión crítica sobre nuestras prácticas evaluativas. En el contexto ecuatoriano, esto implica también considerar la diversidad cultural y lingüística presente en las aulas.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0541" y="768191"/>
            <a:ext cx="7144464" cy="464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2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Tecnología en la Evaluación Educativa</a:t>
            </a:r>
            <a:endParaRPr lang="en-US" sz="2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41" y="1481971"/>
            <a:ext cx="371832" cy="37183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41083" y="1456015"/>
            <a:ext cx="1859280" cy="2324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Plataformas LMS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1041083" y="1777603"/>
            <a:ext cx="7582376" cy="4757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Sistemas como Moodle, Canvas o Microsoft Teams permiten gestionar evaluaciones automatizadas, facilitan la retroalimentación inmediata y el seguimiento personalizado del progreso estudiantil.</a:t>
            </a:r>
            <a:endParaRPr lang="en-US" sz="1200" dirty="0"/>
          </a:p>
        </p:txBody>
      </p:sp>
      <p:sp>
        <p:nvSpPr>
          <p:cNvPr id="7" name="Text 3"/>
          <p:cNvSpPr/>
          <p:nvPr/>
        </p:nvSpPr>
        <p:spPr>
          <a:xfrm>
            <a:off x="1041083" y="2342555"/>
            <a:ext cx="7582376" cy="237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Evaluaciones adaptativas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1041083" y="2632472"/>
            <a:ext cx="7582376" cy="237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Análisis de datos de aprendizaje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1041083" y="2922389"/>
            <a:ext cx="7582376" cy="237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Gestión integral del proceso</a:t>
            </a:r>
            <a:endParaRPr lang="en-US" sz="12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41" y="3632478"/>
            <a:ext cx="371832" cy="37183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41083" y="3606522"/>
            <a:ext cx="1859280" cy="2324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Apps Educativas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1041083" y="3928110"/>
            <a:ext cx="7582376" cy="4757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Aplicaciones como Kahoot, Quizizz o Socrative transforman la evaluación en experiencias lúdicas, aumentando la motivación y facilitando la recolección de datos sobre el desempeño en tiempo real.</a:t>
            </a:r>
            <a:endParaRPr lang="en-US" sz="1200" dirty="0"/>
          </a:p>
        </p:txBody>
      </p:sp>
      <p:sp>
        <p:nvSpPr>
          <p:cNvPr id="13" name="Text 8"/>
          <p:cNvSpPr/>
          <p:nvPr/>
        </p:nvSpPr>
        <p:spPr>
          <a:xfrm>
            <a:off x="1041083" y="4493062"/>
            <a:ext cx="7582376" cy="237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Gamificación evaluativa</a:t>
            </a:r>
            <a:endParaRPr lang="en-US" sz="1200" dirty="0"/>
          </a:p>
        </p:txBody>
      </p:sp>
      <p:sp>
        <p:nvSpPr>
          <p:cNvPr id="14" name="Text 9"/>
          <p:cNvSpPr/>
          <p:nvPr/>
        </p:nvSpPr>
        <p:spPr>
          <a:xfrm>
            <a:off x="1041083" y="4782979"/>
            <a:ext cx="7582376" cy="237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Participación interactiva</a:t>
            </a:r>
            <a:endParaRPr lang="en-US" sz="1200" dirty="0"/>
          </a:p>
        </p:txBody>
      </p:sp>
      <p:sp>
        <p:nvSpPr>
          <p:cNvPr id="15" name="Text 10"/>
          <p:cNvSpPr/>
          <p:nvPr/>
        </p:nvSpPr>
        <p:spPr>
          <a:xfrm>
            <a:off x="1041083" y="5072896"/>
            <a:ext cx="7582376" cy="237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Resultados instantáneos</a:t>
            </a:r>
            <a:endParaRPr lang="en-US" sz="12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541" y="5782985"/>
            <a:ext cx="371832" cy="371832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041083" y="5757029"/>
            <a:ext cx="1950839" cy="2324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Portafolios Digitales</a:t>
            </a:r>
            <a:endParaRPr lang="en-US" sz="1600" dirty="0"/>
          </a:p>
        </p:txBody>
      </p:sp>
      <p:sp>
        <p:nvSpPr>
          <p:cNvPr id="18" name="Text 12"/>
          <p:cNvSpPr/>
          <p:nvPr/>
        </p:nvSpPr>
        <p:spPr>
          <a:xfrm>
            <a:off x="1041083" y="6078617"/>
            <a:ext cx="7582376" cy="4757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Herramientas como Google Sites, Blogger o Mahara facilitan la creación de portafolios que evidencian el progreso a lo largo del tiempo, promoviendo la reflexión y autogestión del aprendizaje.</a:t>
            </a:r>
            <a:endParaRPr lang="en-US" sz="1200" dirty="0"/>
          </a:p>
        </p:txBody>
      </p:sp>
      <p:sp>
        <p:nvSpPr>
          <p:cNvPr id="19" name="Text 13"/>
          <p:cNvSpPr/>
          <p:nvPr/>
        </p:nvSpPr>
        <p:spPr>
          <a:xfrm>
            <a:off x="1041083" y="6643568"/>
            <a:ext cx="7582376" cy="237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Documentación del proceso</a:t>
            </a:r>
            <a:endParaRPr lang="en-US" sz="1200" dirty="0"/>
          </a:p>
        </p:txBody>
      </p:sp>
      <p:sp>
        <p:nvSpPr>
          <p:cNvPr id="20" name="Text 14"/>
          <p:cNvSpPr/>
          <p:nvPr/>
        </p:nvSpPr>
        <p:spPr>
          <a:xfrm>
            <a:off x="1041083" y="6933486"/>
            <a:ext cx="7582376" cy="237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Reflexión metacognitiva</a:t>
            </a:r>
            <a:endParaRPr lang="en-US" sz="1200" dirty="0"/>
          </a:p>
        </p:txBody>
      </p:sp>
      <p:sp>
        <p:nvSpPr>
          <p:cNvPr id="21" name="Text 15"/>
          <p:cNvSpPr/>
          <p:nvPr/>
        </p:nvSpPr>
        <p:spPr>
          <a:xfrm>
            <a:off x="1041083" y="7223403"/>
            <a:ext cx="7582376" cy="237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50"/>
              </a:lnSpc>
              <a:buSzPct val="100000"/>
              <a:buChar char="•"/>
            </a:pPr>
            <a:r>
              <a:rPr lang="en-US" sz="12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Evaluación longitudinal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1237</Words>
  <Application>Microsoft Office PowerPoint</Application>
  <PresentationFormat>Personalizado</PresentationFormat>
  <Paragraphs>137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Fraunces Extra Bold</vt:lpstr>
      <vt:lpstr>Nobile Bold</vt:lpstr>
      <vt:lpstr>Calibri</vt:lpstr>
      <vt:lpstr>Nobile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karen macias</cp:lastModifiedBy>
  <cp:revision>3</cp:revision>
  <dcterms:created xsi:type="dcterms:W3CDTF">2025-04-09T02:59:55Z</dcterms:created>
  <dcterms:modified xsi:type="dcterms:W3CDTF">2025-04-09T03:10:28Z</dcterms:modified>
</cp:coreProperties>
</file>