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56" r:id="rId4"/>
    <p:sldId id="264" r:id="rId5"/>
    <p:sldId id="272" r:id="rId6"/>
    <p:sldId id="263" r:id="rId7"/>
    <p:sldId id="262" r:id="rId8"/>
    <p:sldId id="257" r:id="rId9"/>
    <p:sldId id="258" r:id="rId10"/>
    <p:sldId id="259" r:id="rId11"/>
    <p:sldId id="268" r:id="rId12"/>
    <p:sldId id="273" r:id="rId13"/>
    <p:sldId id="267" r:id="rId14"/>
    <p:sldId id="260" r:id="rId15"/>
    <p:sldId id="278" r:id="rId16"/>
    <p:sldId id="277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02" autoAdjust="0"/>
  </p:normalViewPr>
  <p:slideViewPr>
    <p:cSldViewPr snapToGrid="0">
      <p:cViewPr varScale="1">
        <p:scale>
          <a:sx n="67" d="100"/>
          <a:sy n="67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6FEB-DB26-4978-9A85-230730AD5A79}" type="datetimeFigureOut">
              <a:rPr lang="es-EC" smtClean="0"/>
              <a:t>8/5/2024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6CE-E867-478E-ADE0-C36EE234CA8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9410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6FEB-DB26-4978-9A85-230730AD5A79}" type="datetimeFigureOut">
              <a:rPr lang="es-EC" smtClean="0"/>
              <a:t>8/5/2024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6CE-E867-478E-ADE0-C36EE234CA8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7830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6FEB-DB26-4978-9A85-230730AD5A79}" type="datetimeFigureOut">
              <a:rPr lang="es-EC" smtClean="0"/>
              <a:t>8/5/2024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6CE-E867-478E-ADE0-C36EE234CA8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070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6FEB-DB26-4978-9A85-230730AD5A79}" type="datetimeFigureOut">
              <a:rPr lang="es-EC" smtClean="0"/>
              <a:t>8/5/2024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6CE-E867-478E-ADE0-C36EE234CA8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7308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6FEB-DB26-4978-9A85-230730AD5A79}" type="datetimeFigureOut">
              <a:rPr lang="es-EC" smtClean="0"/>
              <a:t>8/5/2024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6CE-E867-478E-ADE0-C36EE234CA8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690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6FEB-DB26-4978-9A85-230730AD5A79}" type="datetimeFigureOut">
              <a:rPr lang="es-EC" smtClean="0"/>
              <a:t>8/5/2024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6CE-E867-478E-ADE0-C36EE234CA8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35657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6FEB-DB26-4978-9A85-230730AD5A79}" type="datetimeFigureOut">
              <a:rPr lang="es-EC" smtClean="0"/>
              <a:t>8/5/2024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6CE-E867-478E-ADE0-C36EE234CA8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10652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6FEB-DB26-4978-9A85-230730AD5A79}" type="datetimeFigureOut">
              <a:rPr lang="es-EC" smtClean="0"/>
              <a:t>8/5/2024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6CE-E867-478E-ADE0-C36EE234CA8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8831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6FEB-DB26-4978-9A85-230730AD5A79}" type="datetimeFigureOut">
              <a:rPr lang="es-EC" smtClean="0"/>
              <a:t>8/5/2024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6CE-E867-478E-ADE0-C36EE234CA8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3317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6FEB-DB26-4978-9A85-230730AD5A79}" type="datetimeFigureOut">
              <a:rPr lang="es-EC" smtClean="0"/>
              <a:t>8/5/2024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6CE-E867-478E-ADE0-C36EE234CA8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6055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6FEB-DB26-4978-9A85-230730AD5A79}" type="datetimeFigureOut">
              <a:rPr lang="es-EC" smtClean="0"/>
              <a:t>8/5/2024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6CE-E867-478E-ADE0-C36EE234CA8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2691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56FEB-DB26-4978-9A85-230730AD5A79}" type="datetimeFigureOut">
              <a:rPr lang="es-EC" smtClean="0"/>
              <a:t>8/5/2024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6B6CE-E867-478E-ADE0-C36EE234CA8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993362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A225C6E-D318-4F2A-9BC4-6ECB5145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DE MATERIALIDAD E IDENTIFICACIÓN DE CUENTAS SIGNIFICATIVAS</a:t>
            </a:r>
            <a:endParaRPr lang="es-EC" dirty="0"/>
          </a:p>
        </p:txBody>
      </p:sp>
      <p:pic>
        <p:nvPicPr>
          <p:cNvPr id="2" name="Marcador de contenido 1">
            <a:extLst>
              <a:ext uri="{FF2B5EF4-FFF2-40B4-BE49-F238E27FC236}">
                <a16:creationId xmlns:a16="http://schemas.microsoft.com/office/drawing/2014/main" id="{F98D3224-9C24-4505-8049-589C44F647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3811" y="2189747"/>
            <a:ext cx="8205536" cy="372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465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441CB-CD2E-41DD-9E7D-053A9E0D6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COMUNICAIÓN DE LOS RESULTADOS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C6A783-210C-4C95-BA1C-EC67F20F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b="1" dirty="0"/>
          </a:p>
          <a:p>
            <a:r>
              <a:rPr lang="es-EC" b="1" dirty="0"/>
              <a:t>Informe de Evaluación:</a:t>
            </a:r>
          </a:p>
          <a:p>
            <a:pPr lvl="2"/>
            <a:r>
              <a:rPr lang="es-EC" dirty="0"/>
              <a:t>Informe de la evaluación de control Interno (conclusiones, recomendaciones)</a:t>
            </a:r>
          </a:p>
          <a:p>
            <a:pPr marL="914400" lvl="2" indent="0">
              <a:buNone/>
            </a:pPr>
            <a:endParaRPr lang="es-EC" b="1" dirty="0"/>
          </a:p>
          <a:p>
            <a:pPr lvl="2"/>
            <a:r>
              <a:rPr lang="es-EC" sz="2800" b="1" dirty="0"/>
              <a:t>Seguimiento y Monitoreo</a:t>
            </a:r>
          </a:p>
          <a:p>
            <a:pPr lvl="2"/>
            <a:r>
              <a:rPr lang="es-EC" dirty="0"/>
              <a:t>Se realiza un seguimiento de las deficiencias encontradas para que se tomen las acciones correctivas adecuadas y monitoreo continuo de la efectividad del control interno </a:t>
            </a:r>
          </a:p>
        </p:txBody>
      </p:sp>
    </p:spTree>
    <p:extLst>
      <p:ext uri="{BB962C8B-B14F-4D97-AF65-F5344CB8AC3E}">
        <p14:creationId xmlns:p14="http://schemas.microsoft.com/office/powerpoint/2010/main" val="1211007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441CB-CD2E-41DD-9E7D-053A9E0D6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MATRIZ DE EVALUACION DE RIESGO EN LA AUDITORIA</a:t>
            </a:r>
            <a:endParaRPr lang="es-EC" b="1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94C084A-8940-4500-BF9C-9CFD7718E7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0411" y="1569369"/>
            <a:ext cx="8831178" cy="467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70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441CB-CD2E-41DD-9E7D-053A9E0D6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MATRIZ DE EVALUACION DE RIESGO EN LA AUDITORIA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C6A783-210C-4C95-BA1C-EC67F20FD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3163"/>
            <a:ext cx="10515600" cy="3733800"/>
          </a:xfrm>
        </p:spPr>
        <p:txBody>
          <a:bodyPr>
            <a:normAutofit/>
          </a:bodyPr>
          <a:lstStyle/>
          <a:p>
            <a:pPr algn="just"/>
            <a:r>
              <a:rPr lang="es-MX" sz="4000" dirty="0"/>
              <a:t>Una matriz de evaluación de riesgo en auditoría es una herramienta que ayuda a los auditores a identificar, evaluar y priorizar los riesgos significativos que pueden afectar la realización de una auditoría efectiva</a:t>
            </a:r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1206401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441CB-CD2E-41DD-9E7D-053A9E0D6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Paso 1: Identificación de Riesgos</a:t>
            </a:r>
            <a:br>
              <a:rPr lang="es-MX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C6A783-210C-4C95-BA1C-EC67F20FD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36179" cy="4351338"/>
          </a:xfrm>
        </p:spPr>
        <p:txBody>
          <a:bodyPr/>
          <a:lstStyle/>
          <a:p>
            <a:pPr marL="0" indent="0">
              <a:buNone/>
            </a:pPr>
            <a:r>
              <a:rPr lang="es-MX" b="1" dirty="0"/>
              <a:t>1.</a:t>
            </a:r>
            <a:r>
              <a:rPr lang="es-MX" b="1" dirty="0">
                <a:solidFill>
                  <a:schemeClr val="bg1"/>
                </a:solidFill>
                <a:highlight>
                  <a:srgbClr val="FFFF00"/>
                </a:highlight>
              </a:rPr>
              <a:t>Identificación de Riesgos Generales:</a:t>
            </a:r>
            <a:r>
              <a:rPr lang="es-MX" dirty="0">
                <a:solidFill>
                  <a:schemeClr val="bg1"/>
                </a:solidFill>
                <a:highlight>
                  <a:srgbClr val="FFFF00"/>
                </a:highlight>
              </a:rPr>
              <a:t> </a:t>
            </a:r>
            <a:r>
              <a:rPr lang="es-MX" dirty="0"/>
              <a:t>Enumera los riesgos generales que podrían afectar la auditoría, como riesgos económicos, regulatorios, tecnológicos, operativos y de control interno.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b="1" dirty="0"/>
              <a:t>2. </a:t>
            </a:r>
            <a:r>
              <a:rPr lang="es-MX" b="1" dirty="0">
                <a:solidFill>
                  <a:schemeClr val="bg1"/>
                </a:solidFill>
                <a:highlight>
                  <a:srgbClr val="FFFF00"/>
                </a:highlight>
              </a:rPr>
              <a:t>Identificación de Riesgos Específicos:</a:t>
            </a:r>
            <a:r>
              <a:rPr lang="es-MX" dirty="0">
                <a:solidFill>
                  <a:schemeClr val="bg1"/>
                </a:solidFill>
                <a:highlight>
                  <a:srgbClr val="FFFF00"/>
                </a:highlight>
              </a:rPr>
              <a:t> </a:t>
            </a:r>
            <a:r>
              <a:rPr lang="es-MX" dirty="0"/>
              <a:t>Identifica los riesgos específicos relacionados con la entidad auditada, sus operaciones, industria, sistemas de información, controles internos, y otros factores relevantes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73958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441CB-CD2E-41DD-9E7D-053A9E0D6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Paso 2: Evaluación de Riesgos</a:t>
            </a:r>
            <a:br>
              <a:rPr lang="es-MX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C6A783-210C-4C95-BA1C-EC67F20F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MX" dirty="0">
                <a:solidFill>
                  <a:schemeClr val="bg1"/>
                </a:solidFill>
                <a:highlight>
                  <a:srgbClr val="FFFF00"/>
                </a:highlight>
              </a:rPr>
              <a:t>Impacto del Riesgo: </a:t>
            </a:r>
            <a:r>
              <a:rPr lang="es-MX" sz="2400" dirty="0"/>
              <a:t>Evalúa el impacto potencial de cada riesgo identificado en los estados financieros y la operación de la entidad, clasificándolos en categorías como alto, medio o bajo.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2. </a:t>
            </a:r>
            <a:r>
              <a:rPr lang="es-MX" dirty="0">
                <a:solidFill>
                  <a:schemeClr val="bg1"/>
                </a:solidFill>
                <a:highlight>
                  <a:srgbClr val="FFFF00"/>
                </a:highlight>
              </a:rPr>
              <a:t>Probabilidad de Ocurrencia</a:t>
            </a:r>
            <a:r>
              <a:rPr lang="es-MX" dirty="0"/>
              <a:t>: </a:t>
            </a:r>
            <a:r>
              <a:rPr lang="es-MX" sz="2400" dirty="0"/>
              <a:t>Evalúa la probabilidad de ocurrencia de cada riesgo, considerando factores como la frecuencia de exposición, la efectividad de los controles existentes y las tendencias históricas. Puedes usar una escala numérica (por ejemplo, del 1 al 5) para cuantificar la probabilidad.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102841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441CB-CD2E-41DD-9E7D-053A9E0D6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Paso 3: Creación de la Matriz de Evaluación de Riesgo</a:t>
            </a:r>
            <a:br>
              <a:rPr lang="es-MX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C6A783-210C-4C95-BA1C-EC67F20F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b="1" dirty="0">
                <a:solidFill>
                  <a:schemeClr val="bg1"/>
                </a:solidFill>
                <a:highlight>
                  <a:srgbClr val="FFFF00"/>
                </a:highlight>
              </a:rPr>
              <a:t>1. Diseño de la Matriz:</a:t>
            </a:r>
            <a:r>
              <a:rPr lang="es-MX" dirty="0">
                <a:solidFill>
                  <a:schemeClr val="bg1"/>
                </a:solidFill>
                <a:highlight>
                  <a:srgbClr val="FFFF00"/>
                </a:highlight>
              </a:rPr>
              <a:t> </a:t>
            </a:r>
            <a:r>
              <a:rPr lang="es-MX" sz="2400" dirty="0"/>
              <a:t>Crea una tabla con dos ejes: el eje vertical representa el impacto del riesgo (alto, medio, bajo), y el eje horizontal representa la probabilidad de ocurrencia del riesgo (por ejemplo, de 1 a 5).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b="1" dirty="0"/>
              <a:t>2. </a:t>
            </a:r>
            <a:r>
              <a:rPr lang="es-MX" b="1" dirty="0">
                <a:solidFill>
                  <a:schemeClr val="bg1"/>
                </a:solidFill>
                <a:highlight>
                  <a:srgbClr val="FFFF00"/>
                </a:highlight>
              </a:rPr>
              <a:t>Asignación de Puntajes</a:t>
            </a:r>
            <a:r>
              <a:rPr lang="es-MX" b="1" dirty="0"/>
              <a:t>: </a:t>
            </a:r>
            <a:r>
              <a:rPr lang="es-MX" sz="2400" dirty="0"/>
              <a:t>Asigna puntajes a cada combinación de impacto y probabilidad en la matriz. Por ejemplo, un riesgo con impacto alto y probabilidad alta podría recibir un puntaje máximo, mientras que un riesgo con impacto bajo y probabilidad baja podría recibir un puntaje mínimo.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74754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441CB-CD2E-41DD-9E7D-053A9E0D6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Paso 4: Priorización de Riesgos</a:t>
            </a:r>
            <a:br>
              <a:rPr lang="es-MX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C6A783-210C-4C95-BA1C-EC67F20F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es-MX" b="1" dirty="0">
                <a:solidFill>
                  <a:schemeClr val="bg1"/>
                </a:solidFill>
                <a:highlight>
                  <a:srgbClr val="FFFF00"/>
                </a:highlight>
              </a:rPr>
              <a:t>Calificación de Riesgos:</a:t>
            </a:r>
            <a:r>
              <a:rPr lang="es-MX" dirty="0">
                <a:solidFill>
                  <a:schemeClr val="bg1"/>
                </a:solidFill>
                <a:highlight>
                  <a:srgbClr val="FFFF00"/>
                </a:highlight>
              </a:rPr>
              <a:t> </a:t>
            </a:r>
            <a:r>
              <a:rPr lang="es-MX" sz="2400" dirty="0"/>
              <a:t>Calcula el puntaje total para cada riesgo multiplicando el puntaje de impacto por el puntaje de probabilidad. Esto proporcionará una calificación numérica que refleja la magnitud del riesgo.</a:t>
            </a:r>
          </a:p>
          <a:p>
            <a:pPr marL="457200" indent="-457200" algn="just">
              <a:buAutoNum type="arabicPeriod"/>
            </a:pPr>
            <a:endParaRPr lang="es-MX" sz="2400" dirty="0"/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b="1" dirty="0"/>
              <a:t>2. </a:t>
            </a:r>
            <a:r>
              <a:rPr lang="es-MX" b="1" dirty="0">
                <a:solidFill>
                  <a:schemeClr val="bg1"/>
                </a:solidFill>
                <a:highlight>
                  <a:srgbClr val="FFFF00"/>
                </a:highlight>
              </a:rPr>
              <a:t>Priorización:</a:t>
            </a:r>
            <a:r>
              <a:rPr lang="es-MX" dirty="0"/>
              <a:t> </a:t>
            </a:r>
            <a:r>
              <a:rPr lang="es-MX" sz="2400" dirty="0"/>
              <a:t>Prioriza los riesgos según su calificación total, enfocándote en aquellos riesgos que tienen una mayor probabilidad de ocurrencia y un mayor impacto en los estados financieros y operaciones de la entidad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93367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441CB-CD2E-41DD-9E7D-053A9E0D6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Paso 5: Desarrollo de Estrategias de Auditoría</a:t>
            </a:r>
            <a:br>
              <a:rPr lang="es-MX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C6A783-210C-4C95-BA1C-EC67F20FD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1825625"/>
            <a:ext cx="10959905" cy="4351338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s-MX" b="1" dirty="0">
                <a:solidFill>
                  <a:schemeClr val="bg1"/>
                </a:solidFill>
                <a:highlight>
                  <a:srgbClr val="FFFF00"/>
                </a:highlight>
              </a:rPr>
              <a:t>Planificación de Procedimientos de Auditoría</a:t>
            </a:r>
            <a:r>
              <a:rPr lang="es-MX" b="1" dirty="0"/>
              <a:t>:</a:t>
            </a:r>
            <a:r>
              <a:rPr lang="es-MX" dirty="0"/>
              <a:t> </a:t>
            </a:r>
            <a:r>
              <a:rPr lang="es-MX" sz="2400" dirty="0"/>
              <a:t>Desarrolla procedimientos de auditoría específicos para abordar los riesgos prioritarios identificados en la matriz, asignando recursos y tiempo adecuados para su evaluación y pruebas.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b="1" dirty="0"/>
              <a:t>2. </a:t>
            </a:r>
            <a:r>
              <a:rPr lang="es-MX" b="1" dirty="0">
                <a:solidFill>
                  <a:schemeClr val="bg1"/>
                </a:solidFill>
                <a:highlight>
                  <a:srgbClr val="FFFF00"/>
                </a:highlight>
              </a:rPr>
              <a:t>Comunicación y Monitoreo</a:t>
            </a:r>
            <a:r>
              <a:rPr lang="es-MX" b="1" dirty="0"/>
              <a:t>:</a:t>
            </a:r>
            <a:r>
              <a:rPr lang="es-MX" dirty="0"/>
              <a:t> </a:t>
            </a:r>
            <a:r>
              <a:rPr lang="es-MX" sz="2400" dirty="0"/>
              <a:t>Comunica los resultados de la matriz de     evaluación de riesgo al equipo de auditoría y a la dirección de la entidad auditada. Además, monitorea continuamente los riesgos durante el proceso de auditoría y realiza ajustes según sea necesario</a:t>
            </a:r>
            <a:r>
              <a:rPr lang="es-MX" dirty="0"/>
              <a:t>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1828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A225C6E-D318-4F2A-9BC4-6ECB5145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DE MATERIALIDAD E IDENTIFICACIÓN DE CUENTAS SIGNIFICATIVAS</a:t>
            </a:r>
            <a:endParaRPr lang="es-EC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4A7663-04C7-4B8D-9AF6-454242126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¿QUE ES LA MATERIALIDAD?</a:t>
            </a:r>
          </a:p>
          <a:p>
            <a:r>
              <a:rPr lang="es-MX" dirty="0"/>
              <a:t>se refiere a la importancia relativa de una partida o un conjunto de partidas en los estados financieros de una entidad. </a:t>
            </a:r>
          </a:p>
          <a:p>
            <a:endParaRPr lang="es-MX" dirty="0"/>
          </a:p>
          <a:p>
            <a:r>
              <a:rPr lang="es-MX" dirty="0"/>
              <a:t>Es decir, se trata de determinar qué errores o discrepancias podrían afectar la toma de decisiones de los usuarios de la información financiera y, por lo tanto, son significativos desde el punto de vista de la auditoría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32079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A225C6E-D318-4F2A-9BC4-6ECB5145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DETERMINACIÓN DE LA MATERIALIDAD</a:t>
            </a:r>
            <a:endParaRPr lang="es-EC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4A7663-04C7-4B8D-9AF6-454242126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1. Materialidad Cuantitativa: umbral Cuantitativo (porcentajes)</a:t>
            </a:r>
          </a:p>
          <a:p>
            <a:pPr lvl="8"/>
            <a:r>
              <a:rPr lang="es-MX" dirty="0"/>
              <a:t>Ingresos totales</a:t>
            </a:r>
          </a:p>
          <a:p>
            <a:pPr lvl="8"/>
            <a:r>
              <a:rPr lang="es-MX" dirty="0"/>
              <a:t>El total del activo</a:t>
            </a:r>
          </a:p>
          <a:p>
            <a:pPr lvl="8"/>
            <a:r>
              <a:rPr lang="es-MX" dirty="0"/>
              <a:t>Resultado operativo</a:t>
            </a:r>
          </a:p>
          <a:p>
            <a:r>
              <a:rPr lang="es-MX" dirty="0"/>
              <a:t>2. Materialidad Cualitativa: factores cualitativos</a:t>
            </a:r>
          </a:p>
          <a:p>
            <a:pPr lvl="8"/>
            <a:r>
              <a:rPr lang="es-MX" dirty="0"/>
              <a:t>Importancia relativa de ciertas partidas de los estados financieros</a:t>
            </a:r>
          </a:p>
          <a:p>
            <a:pPr lvl="8"/>
            <a:r>
              <a:rPr lang="es-MX" dirty="0"/>
              <a:t>Percepción de los usuarios de la información financiera</a:t>
            </a:r>
          </a:p>
          <a:p>
            <a:pPr lvl="8"/>
            <a:r>
              <a:rPr lang="es-MX" dirty="0"/>
              <a:t>Impacto potencial de decisiones económicas</a:t>
            </a:r>
          </a:p>
          <a:p>
            <a:r>
              <a:rPr lang="es-MX" dirty="0"/>
              <a:t>3. Materialidad para propósitos de planeación y evaluación</a:t>
            </a:r>
          </a:p>
          <a:p>
            <a:pPr lvl="8"/>
            <a:r>
              <a:rPr lang="es-MX" dirty="0"/>
              <a:t>Utiliza la materialidad como guía (planificación de la auditoria)</a:t>
            </a:r>
          </a:p>
          <a:p>
            <a:pPr lvl="8"/>
            <a:r>
              <a:rPr lang="es-MX" dirty="0"/>
              <a:t>Evalúa discrepancias identificadas durante la auditoría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3582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A225C6E-D318-4F2A-9BC4-6ECB5145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IDENTIFICACION DE CUENTAS SIGNIFICATIVAS</a:t>
            </a:r>
            <a:endParaRPr lang="es-EC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4A7663-04C7-4B8D-9AF6-454242126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Cuentas con Mayor Saldo o Volumen de Transacciones:</a:t>
            </a:r>
          </a:p>
          <a:p>
            <a:r>
              <a:rPr lang="es-MX" b="1" dirty="0"/>
              <a:t>Cuentas con Mayor Riesgo de Errores o Fraude</a:t>
            </a:r>
          </a:p>
          <a:p>
            <a:r>
              <a:rPr lang="es-EC" b="1" dirty="0"/>
              <a:t>Cuentas con Cambios Significativos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3227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0CCE9-6B76-4059-A073-03B8ACD56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EVALUACION DEL CONTROL INTERNO</a:t>
            </a:r>
            <a:endParaRPr lang="es-EC" b="1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67AA371-4E5A-475F-AA64-93BAC236CE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1284" y="2165684"/>
            <a:ext cx="9144000" cy="45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297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A225C6E-D318-4F2A-9BC4-6ECB5145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EVALUACIÓN DEL CONTROL INTERNO</a:t>
            </a:r>
            <a:endParaRPr lang="es-EC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4A7663-04C7-4B8D-9AF6-454242126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s-MX" dirty="0"/>
            </a:br>
            <a:r>
              <a:rPr lang="es-MX" dirty="0"/>
              <a:t>La evaluación del control interno es un proceso fundamental en la auditoría que tiene como objetivo evaluar la efectividad y eficiencia de los controles internos implementados por una entidad para garantizar la confiabilidad de sus estados financieros y el cumplimiento de las leyes y regulaciones aplicable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44221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A225C6E-D318-4F2A-9BC4-6ECB5145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COMPRENSIÓN DEL CONTROL INTERNO</a:t>
            </a:r>
            <a:endParaRPr lang="es-EC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4A7663-04C7-4B8D-9AF6-454242126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Entender el Ambiente de Control</a:t>
            </a:r>
          </a:p>
          <a:p>
            <a:pPr lvl="3"/>
            <a:r>
              <a:rPr lang="es-MX" b="1" dirty="0"/>
              <a:t>Cultura organizacional</a:t>
            </a:r>
          </a:p>
          <a:p>
            <a:pPr lvl="3"/>
            <a:r>
              <a:rPr lang="es-MX" b="1" dirty="0"/>
              <a:t>Estructura del gobierno</a:t>
            </a:r>
          </a:p>
          <a:p>
            <a:pPr lvl="3"/>
            <a:r>
              <a:rPr lang="es-MX" b="1" dirty="0"/>
              <a:t>Políticas, procedimientos </a:t>
            </a:r>
          </a:p>
          <a:p>
            <a:r>
              <a:rPr lang="es-MX" b="1" dirty="0"/>
              <a:t>Identificar Objetivos y Controles Clave</a:t>
            </a:r>
          </a:p>
          <a:p>
            <a:pPr lvl="3"/>
            <a:r>
              <a:rPr lang="es-MX" b="1" dirty="0"/>
              <a:t>Identificar objetivos claves relacionados con la confiabilidad de la información financiera</a:t>
            </a:r>
          </a:p>
          <a:p>
            <a:pPr lvl="3"/>
            <a:r>
              <a:rPr lang="es-MX" b="1" dirty="0"/>
              <a:t>Cumplimiento de leyes , regulaciones, efectividad, eficiencia de las operaciones.</a:t>
            </a:r>
          </a:p>
          <a:p>
            <a:pPr lvl="3"/>
            <a:r>
              <a:rPr lang="es-MX" b="1" dirty="0"/>
              <a:t>Identificar controles claves diseñados para mitigar los riesgos.</a:t>
            </a:r>
          </a:p>
          <a:p>
            <a:pPr marL="1371600" lvl="3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60949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454AC4-4F48-4E7A-8579-CCD448DF1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EVALUACIÓN DEL DISEÑO DE LOS CONTROLES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5CF060-94A1-497E-9805-F66493C48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Evaluar el Diseño de los Controles:</a:t>
            </a:r>
          </a:p>
          <a:p>
            <a:pPr lvl="4"/>
            <a:r>
              <a:rPr lang="es-MX" b="1" dirty="0"/>
              <a:t>Son los adecuados (mitigar riesgos)</a:t>
            </a:r>
          </a:p>
          <a:p>
            <a:pPr lvl="4"/>
            <a:r>
              <a:rPr lang="es-MX" b="1" dirty="0"/>
              <a:t>Son efectivos (objetivos)</a:t>
            </a:r>
          </a:p>
          <a:p>
            <a:pPr lvl="4"/>
            <a:r>
              <a:rPr lang="es-MX" b="1" dirty="0"/>
              <a:t>Si están correctamente documentados y comunicados</a:t>
            </a:r>
          </a:p>
          <a:p>
            <a:pPr marL="1828800" lvl="4" indent="0">
              <a:buNone/>
            </a:pPr>
            <a:r>
              <a:rPr lang="es-MX" b="1" dirty="0"/>
              <a:t>	</a:t>
            </a:r>
            <a:endParaRPr lang="es-EC" b="1" dirty="0"/>
          </a:p>
          <a:p>
            <a:r>
              <a:rPr lang="es-EC" b="1" dirty="0"/>
              <a:t>Realizar Entrevistas y Observaciones:</a:t>
            </a:r>
          </a:p>
          <a:p>
            <a:pPr lvl="4"/>
            <a:r>
              <a:rPr lang="es-EC" b="1" dirty="0"/>
              <a:t>Personal clave</a:t>
            </a:r>
            <a:endParaRPr lang="es-MX" b="1" dirty="0"/>
          </a:p>
          <a:p>
            <a:r>
              <a:rPr lang="es-MX" b="1" dirty="0"/>
              <a:t>Revisar la Documentación del Control Interno: </a:t>
            </a:r>
          </a:p>
          <a:p>
            <a:pPr lvl="4"/>
            <a:r>
              <a:rPr lang="es-MX" dirty="0"/>
              <a:t>manuales de políticas y procedimientos</a:t>
            </a:r>
          </a:p>
          <a:p>
            <a:pPr lvl="4"/>
            <a:r>
              <a:rPr lang="es-EC" dirty="0"/>
              <a:t>organigramas, flujos de procesos, matrices de responsabilidades y otros documentos relevantes.</a:t>
            </a:r>
          </a:p>
        </p:txBody>
      </p:sp>
    </p:spTree>
    <p:extLst>
      <p:ext uri="{BB962C8B-B14F-4D97-AF65-F5344CB8AC3E}">
        <p14:creationId xmlns:p14="http://schemas.microsoft.com/office/powerpoint/2010/main" val="3711765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19B58-877B-4ACF-BA5D-D5C9A9D07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EVALUACIÓN DE LA IMPLEMENTACIÓN Y OPERACIÓN DE LOS CONTROLES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6139C2-C2B2-4D7A-9986-D8876DD80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b="1" dirty="0"/>
              <a:t>Identificación de Deficiencias:</a:t>
            </a:r>
          </a:p>
          <a:p>
            <a:pPr lvl="3"/>
            <a:r>
              <a:rPr lang="es-EC" b="1" dirty="0"/>
              <a:t>Identificación y evaluación de deficiencias en la operación de controles</a:t>
            </a:r>
          </a:p>
          <a:p>
            <a:pPr lvl="3"/>
            <a:r>
              <a:rPr lang="es-EC" b="1" dirty="0"/>
              <a:t>Deficiencias según su gravedad ( leve, significativa o critica)</a:t>
            </a:r>
          </a:p>
          <a:p>
            <a:pPr lvl="3"/>
            <a:r>
              <a:rPr lang="es-EC" b="1" dirty="0"/>
              <a:t>Impacto en la fiabilidad en los estados financieros y cumplimiento de leyes.</a:t>
            </a:r>
          </a:p>
          <a:p>
            <a:r>
              <a:rPr lang="es-EC" b="1" dirty="0"/>
              <a:t>Pruebas de Efectividad:</a:t>
            </a:r>
          </a:p>
          <a:p>
            <a:pPr lvl="3"/>
            <a:r>
              <a:rPr lang="es-EC" b="1" dirty="0"/>
              <a:t>EFECTIVIDAD DE LOS CONTROLES </a:t>
            </a:r>
          </a:p>
          <a:p>
            <a:pPr lvl="3"/>
            <a:r>
              <a:rPr lang="es-EC" b="1" dirty="0"/>
              <a:t>Pruebas de cumplimiento</a:t>
            </a:r>
          </a:p>
          <a:p>
            <a:pPr lvl="3"/>
            <a:r>
              <a:rPr lang="es-EC" b="1" dirty="0"/>
              <a:t>Revisión de transacciones </a:t>
            </a:r>
          </a:p>
        </p:txBody>
      </p:sp>
    </p:spTree>
    <p:extLst>
      <p:ext uri="{BB962C8B-B14F-4D97-AF65-F5344CB8AC3E}">
        <p14:creationId xmlns:p14="http://schemas.microsoft.com/office/powerpoint/2010/main" val="2890880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7499</TotalTime>
  <Words>874</Words>
  <Application>Microsoft Office PowerPoint</Application>
  <PresentationFormat>Panorámica</PresentationFormat>
  <Paragraphs>87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DE MATERIALIDAD E IDENTIFICACIÓN DE CUENTAS SIGNIFICATIVAS</vt:lpstr>
      <vt:lpstr>DE MATERIALIDAD E IDENTIFICACIÓN DE CUENTAS SIGNIFICATIVAS</vt:lpstr>
      <vt:lpstr>DETERMINACIÓN DE LA MATERIALIDAD</vt:lpstr>
      <vt:lpstr>IDENTIFICACION DE CUENTAS SIGNIFICATIVAS</vt:lpstr>
      <vt:lpstr>EVALUACION DEL CONTROL INTERNO</vt:lpstr>
      <vt:lpstr>EVALUACIÓN DEL CONTROL INTERNO</vt:lpstr>
      <vt:lpstr>COMPRENSIÓN DEL CONTROL INTERNO</vt:lpstr>
      <vt:lpstr>EVALUACIÓN DEL DISEÑO DE LOS CONTROLES</vt:lpstr>
      <vt:lpstr>EVALUACIÓN DE LA IMPLEMENTACIÓN Y OPERACIÓN DE LOS CONTROLES</vt:lpstr>
      <vt:lpstr>COMUNICAIÓN DE LOS RESULTADOS</vt:lpstr>
      <vt:lpstr>MATRIZ DE EVALUACION DE RIESGO EN LA AUDITORIA</vt:lpstr>
      <vt:lpstr>MATRIZ DE EVALUACION DE RIESGO EN LA AUDITORIA</vt:lpstr>
      <vt:lpstr>Paso 1: Identificación de Riesgos </vt:lpstr>
      <vt:lpstr>Paso 2: Evaluación de Riesgos </vt:lpstr>
      <vt:lpstr>Paso 3: Creación de la Matriz de Evaluación de Riesgo </vt:lpstr>
      <vt:lpstr>Paso 4: Priorización de Riesgos </vt:lpstr>
      <vt:lpstr>Paso 5: Desarrollo de Estrategias de Auditoría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Lorena Lopez Naranjo</dc:creator>
  <cp:lastModifiedBy>Alexandra Lorena Lopez Naranjo</cp:lastModifiedBy>
  <cp:revision>11</cp:revision>
  <dcterms:created xsi:type="dcterms:W3CDTF">2024-05-08T15:43:57Z</dcterms:created>
  <dcterms:modified xsi:type="dcterms:W3CDTF">2024-05-13T20:43:07Z</dcterms:modified>
</cp:coreProperties>
</file>