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4630400" cy="8229600"/>
  <p:notesSz cx="8229600" cy="14630400"/>
  <p:embeddedFontLst>
    <p:embeddedFont>
      <p:font typeface="Red Hat Text" panose="020B0604020202020204" charset="0"/>
      <p:regular r:id="rId18"/>
    </p:embeddedFont>
    <p:embeddedFont>
      <p:font typeface="Roboto Light" panose="020B060402020202020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2" d="100"/>
          <a:sy n="62" d="100"/>
        </p:scale>
        <p:origin x="56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276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A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795105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El ERCA en la Didáctica de las Ciencias Naturales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24124" y="3562112"/>
            <a:ext cx="746855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El ciclo ERCA (Experiencia, Reflexión, Conceptualización, Aplicación) juega un papel fundamental en el aprendizaje significativo de las ciencias naturales.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6324124" y="4980384"/>
            <a:ext cx="74685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Esta metodología constructivista promueve la participación activa y el desarrollo del pensamiento científico en los estudiantes.</a:t>
            </a:r>
            <a:endParaRPr lang="en-US" sz="1850" dirty="0"/>
          </a:p>
        </p:txBody>
      </p:sp>
      <p:sp>
        <p:nvSpPr>
          <p:cNvPr id="6" name="Shape 3"/>
          <p:cNvSpPr/>
          <p:nvPr/>
        </p:nvSpPr>
        <p:spPr>
          <a:xfrm>
            <a:off x="6324124" y="6033492"/>
            <a:ext cx="382905" cy="382905"/>
          </a:xfrm>
          <a:prstGeom prst="roundRect">
            <a:avLst>
              <a:gd name="adj" fmla="val 23878209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744" y="6041112"/>
            <a:ext cx="367665" cy="36766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826687" y="6015633"/>
            <a:ext cx="2225040" cy="418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350" b="1" dirty="0">
                <a:solidFill>
                  <a:srgbClr val="3B3535"/>
                </a:solidFill>
                <a:latin typeface="Roboto Bold" pitchFamily="34" charset="0"/>
                <a:ea typeface="Roboto Bold" pitchFamily="34" charset="-122"/>
                <a:cs typeface="Roboto Bold" pitchFamily="34" charset="-120"/>
              </a:rPr>
              <a:t>by Karen Macías</a:t>
            </a:r>
            <a:endParaRPr lang="en-US" sz="23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364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4856" y="593169"/>
            <a:ext cx="7634288" cy="12687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n-US" sz="395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Ejemplo de Planificación de Clase con ERCA (I)</a:t>
            </a:r>
            <a:endParaRPr lang="en-US" sz="3950" dirty="0"/>
          </a:p>
        </p:txBody>
      </p:sp>
      <p:sp>
        <p:nvSpPr>
          <p:cNvPr id="4" name="Shape 1"/>
          <p:cNvSpPr/>
          <p:nvPr/>
        </p:nvSpPr>
        <p:spPr>
          <a:xfrm>
            <a:off x="754856" y="2185392"/>
            <a:ext cx="7634288" cy="5455087"/>
          </a:xfrm>
          <a:prstGeom prst="roundRect">
            <a:avLst>
              <a:gd name="adj" fmla="val 593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762476" y="2193012"/>
            <a:ext cx="7619048" cy="61900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978098" y="2329934"/>
            <a:ext cx="3374469" cy="345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Asignatura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4791432" y="2329934"/>
            <a:ext cx="3374469" cy="345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Ciencias Naturales</a:t>
            </a:r>
            <a:endParaRPr lang="en-US" sz="1650" dirty="0"/>
          </a:p>
        </p:txBody>
      </p:sp>
      <p:sp>
        <p:nvSpPr>
          <p:cNvPr id="8" name="Shape 5"/>
          <p:cNvSpPr/>
          <p:nvPr/>
        </p:nvSpPr>
        <p:spPr>
          <a:xfrm>
            <a:off x="762476" y="2812018"/>
            <a:ext cx="7619048" cy="964168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9" name="Text 6"/>
          <p:cNvSpPr/>
          <p:nvPr/>
        </p:nvSpPr>
        <p:spPr>
          <a:xfrm>
            <a:off x="978098" y="2948940"/>
            <a:ext cx="3374469" cy="345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Nivel</a:t>
            </a:r>
            <a:endParaRPr lang="en-US" sz="1650" dirty="0"/>
          </a:p>
        </p:txBody>
      </p:sp>
      <p:sp>
        <p:nvSpPr>
          <p:cNvPr id="10" name="Text 7"/>
          <p:cNvSpPr/>
          <p:nvPr/>
        </p:nvSpPr>
        <p:spPr>
          <a:xfrm>
            <a:off x="4791432" y="2948940"/>
            <a:ext cx="3374469" cy="6903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Educación Básica Superior (8° grado)</a:t>
            </a:r>
            <a:endParaRPr lang="en-US" sz="1650" dirty="0"/>
          </a:p>
        </p:txBody>
      </p:sp>
      <p:sp>
        <p:nvSpPr>
          <p:cNvPr id="11" name="Shape 8"/>
          <p:cNvSpPr/>
          <p:nvPr/>
        </p:nvSpPr>
        <p:spPr>
          <a:xfrm>
            <a:off x="762476" y="3776186"/>
            <a:ext cx="7619048" cy="61900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2" name="Text 9"/>
          <p:cNvSpPr/>
          <p:nvPr/>
        </p:nvSpPr>
        <p:spPr>
          <a:xfrm>
            <a:off x="978098" y="3913108"/>
            <a:ext cx="3374469" cy="345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Tema</a:t>
            </a:r>
            <a:endParaRPr lang="en-US" sz="1650" dirty="0"/>
          </a:p>
        </p:txBody>
      </p:sp>
      <p:sp>
        <p:nvSpPr>
          <p:cNvPr id="13" name="Text 10"/>
          <p:cNvSpPr/>
          <p:nvPr/>
        </p:nvSpPr>
        <p:spPr>
          <a:xfrm>
            <a:off x="4791432" y="3913108"/>
            <a:ext cx="3374469" cy="345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Cambios de estado del agua</a:t>
            </a:r>
            <a:endParaRPr lang="en-US" sz="1650" dirty="0"/>
          </a:p>
        </p:txBody>
      </p:sp>
      <p:sp>
        <p:nvSpPr>
          <p:cNvPr id="14" name="Shape 11"/>
          <p:cNvSpPr/>
          <p:nvPr/>
        </p:nvSpPr>
        <p:spPr>
          <a:xfrm>
            <a:off x="762476" y="4395192"/>
            <a:ext cx="7619048" cy="1309330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5" name="Text 12"/>
          <p:cNvSpPr/>
          <p:nvPr/>
        </p:nvSpPr>
        <p:spPr>
          <a:xfrm>
            <a:off x="978098" y="4532114"/>
            <a:ext cx="3374469" cy="345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Objetivo</a:t>
            </a:r>
            <a:endParaRPr lang="en-US" sz="1650" dirty="0"/>
          </a:p>
        </p:txBody>
      </p:sp>
      <p:sp>
        <p:nvSpPr>
          <p:cNvPr id="16" name="Text 13"/>
          <p:cNvSpPr/>
          <p:nvPr/>
        </p:nvSpPr>
        <p:spPr>
          <a:xfrm>
            <a:off x="4791432" y="4532114"/>
            <a:ext cx="3374469" cy="10354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Comprender los procesos físicos de cambio de estado del agua y su relación con la energía térmica</a:t>
            </a:r>
            <a:endParaRPr lang="en-US" sz="1650" dirty="0"/>
          </a:p>
        </p:txBody>
      </p:sp>
      <p:sp>
        <p:nvSpPr>
          <p:cNvPr id="17" name="Shape 14"/>
          <p:cNvSpPr/>
          <p:nvPr/>
        </p:nvSpPr>
        <p:spPr>
          <a:xfrm>
            <a:off x="762476" y="5704523"/>
            <a:ext cx="7619048" cy="61900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8" name="Text 15"/>
          <p:cNvSpPr/>
          <p:nvPr/>
        </p:nvSpPr>
        <p:spPr>
          <a:xfrm>
            <a:off x="978098" y="5841444"/>
            <a:ext cx="3374469" cy="345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Duración</a:t>
            </a:r>
            <a:endParaRPr lang="en-US" sz="1650" dirty="0"/>
          </a:p>
        </p:txBody>
      </p:sp>
      <p:sp>
        <p:nvSpPr>
          <p:cNvPr id="19" name="Text 16"/>
          <p:cNvSpPr/>
          <p:nvPr/>
        </p:nvSpPr>
        <p:spPr>
          <a:xfrm>
            <a:off x="4791432" y="5841444"/>
            <a:ext cx="3374469" cy="345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90 minutos (2 períodos)</a:t>
            </a:r>
            <a:endParaRPr lang="en-US" sz="1650" dirty="0"/>
          </a:p>
        </p:txBody>
      </p:sp>
      <p:sp>
        <p:nvSpPr>
          <p:cNvPr id="20" name="Shape 17"/>
          <p:cNvSpPr/>
          <p:nvPr/>
        </p:nvSpPr>
        <p:spPr>
          <a:xfrm>
            <a:off x="762476" y="6323528"/>
            <a:ext cx="7619048" cy="1309330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1" name="Text 18"/>
          <p:cNvSpPr/>
          <p:nvPr/>
        </p:nvSpPr>
        <p:spPr>
          <a:xfrm>
            <a:off x="978098" y="6460450"/>
            <a:ext cx="3374469" cy="345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Materiales</a:t>
            </a:r>
            <a:endParaRPr lang="en-US" sz="1650" dirty="0"/>
          </a:p>
        </p:txBody>
      </p:sp>
      <p:sp>
        <p:nvSpPr>
          <p:cNvPr id="22" name="Text 19"/>
          <p:cNvSpPr/>
          <p:nvPr/>
        </p:nvSpPr>
        <p:spPr>
          <a:xfrm>
            <a:off x="4791432" y="6460450"/>
            <a:ext cx="3374469" cy="10354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Vasos de precipitado, agua, hielo, hornilla, termómetro, fichas de registro</a:t>
            </a:r>
            <a:endParaRPr lang="en-US" sz="16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14467" y="735449"/>
            <a:ext cx="7687866" cy="12234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Planificación de Clase ERCA: Experiencia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6214467" y="2270879"/>
            <a:ext cx="208002" cy="1637109"/>
          </a:xfrm>
          <a:prstGeom prst="roundRect">
            <a:avLst>
              <a:gd name="adj" fmla="val 15002"/>
            </a:avLst>
          </a:prstGeom>
          <a:solidFill>
            <a:srgbClr val="F3E8E8"/>
          </a:solidFill>
          <a:ln/>
        </p:spPr>
      </p:sp>
      <p:sp>
        <p:nvSpPr>
          <p:cNvPr id="5" name="Text 2"/>
          <p:cNvSpPr/>
          <p:nvPr/>
        </p:nvSpPr>
        <p:spPr>
          <a:xfrm>
            <a:off x="6630472" y="2478881"/>
            <a:ext cx="2447449" cy="305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Preparación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6630472" y="2909649"/>
            <a:ext cx="7271861" cy="332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Organizamos grupos de trabajo y distribuimos materiales de laboratorio.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6630472" y="3367207"/>
            <a:ext cx="7271861" cy="332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Entregamos vasos, agua, hielo, hornilla y termómetro.</a:t>
            </a: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6526411" y="4063960"/>
            <a:ext cx="208002" cy="1637109"/>
          </a:xfrm>
          <a:prstGeom prst="roundRect">
            <a:avLst>
              <a:gd name="adj" fmla="val 15002"/>
            </a:avLst>
          </a:prstGeom>
          <a:solidFill>
            <a:srgbClr val="F3E8E8"/>
          </a:solidFill>
          <a:ln/>
        </p:spPr>
      </p:sp>
      <p:sp>
        <p:nvSpPr>
          <p:cNvPr id="9" name="Text 6"/>
          <p:cNvSpPr/>
          <p:nvPr/>
        </p:nvSpPr>
        <p:spPr>
          <a:xfrm>
            <a:off x="6942415" y="4271963"/>
            <a:ext cx="2447449" cy="305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Instrucciones</a:t>
            </a:r>
            <a:endParaRPr lang="en-US" sz="1900" dirty="0"/>
          </a:p>
        </p:txBody>
      </p:sp>
      <p:sp>
        <p:nvSpPr>
          <p:cNvPr id="10" name="Text 7"/>
          <p:cNvSpPr/>
          <p:nvPr/>
        </p:nvSpPr>
        <p:spPr>
          <a:xfrm>
            <a:off x="6942415" y="4702731"/>
            <a:ext cx="6959918" cy="332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Explicamos el procedimiento de observación de fusión del hielo.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6942415" y="5160288"/>
            <a:ext cx="6959918" cy="332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Indicamos cómo medir y registrar cambios de temperatura.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6838474" y="5857042"/>
            <a:ext cx="208002" cy="1637109"/>
          </a:xfrm>
          <a:prstGeom prst="roundRect">
            <a:avLst>
              <a:gd name="adj" fmla="val 15002"/>
            </a:avLst>
          </a:prstGeom>
          <a:solidFill>
            <a:srgbClr val="F3E8E8"/>
          </a:solidFill>
          <a:ln/>
        </p:spPr>
      </p:sp>
      <p:sp>
        <p:nvSpPr>
          <p:cNvPr id="13" name="Text 10"/>
          <p:cNvSpPr/>
          <p:nvPr/>
        </p:nvSpPr>
        <p:spPr>
          <a:xfrm>
            <a:off x="7254478" y="6065044"/>
            <a:ext cx="2447449" cy="305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Experimentación</a:t>
            </a:r>
            <a:endParaRPr lang="en-US" sz="1900" dirty="0"/>
          </a:p>
        </p:txBody>
      </p:sp>
      <p:sp>
        <p:nvSpPr>
          <p:cNvPr id="14" name="Text 11"/>
          <p:cNvSpPr/>
          <p:nvPr/>
        </p:nvSpPr>
        <p:spPr>
          <a:xfrm>
            <a:off x="7254478" y="6495812"/>
            <a:ext cx="6647855" cy="332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Los estudiantes observan y registran cambios en el estado del agua.</a:t>
            </a: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7254478" y="6953369"/>
            <a:ext cx="6647855" cy="3327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Toman notas sobre tiempo, temperatura y apariencia física.</a:t>
            </a:r>
            <a:endParaRPr lang="en-US" sz="16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123355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Planificación de Clase ERCA: Reflexión</a:t>
            </a:r>
            <a:endParaRPr lang="en-US" sz="44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124" y="2890361"/>
            <a:ext cx="572453" cy="57245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324124" y="3762018"/>
            <a:ext cx="229004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Preguntas clave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6324124" y="4257556"/>
            <a:ext cx="2290048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¿Qué cambios notaste en el agua?</a:t>
            </a:r>
            <a:endParaRPr lang="en-US" sz="1850" dirty="0"/>
          </a:p>
        </p:txBody>
      </p:sp>
      <p:sp>
        <p:nvSpPr>
          <p:cNvPr id="7" name="Text 3"/>
          <p:cNvSpPr/>
          <p:nvPr/>
        </p:nvSpPr>
        <p:spPr>
          <a:xfrm>
            <a:off x="6324124" y="5490329"/>
            <a:ext cx="229004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¿Qué ocurrió con la temperatura?</a:t>
            </a:r>
            <a:endParaRPr lang="en-US" sz="1850" dirty="0"/>
          </a:p>
        </p:txBody>
      </p:sp>
      <p:sp>
        <p:nvSpPr>
          <p:cNvPr id="8" name="Text 4"/>
          <p:cNvSpPr/>
          <p:nvPr/>
        </p:nvSpPr>
        <p:spPr>
          <a:xfrm>
            <a:off x="6324124" y="6340078"/>
            <a:ext cx="229004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¿Por qué se forma el vapor?</a:t>
            </a:r>
            <a:endParaRPr lang="en-US" sz="18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3376" y="2890361"/>
            <a:ext cx="572453" cy="57245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8913376" y="3762018"/>
            <a:ext cx="229004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Discusión grupal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8913376" y="4257556"/>
            <a:ext cx="2290048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Intercambio de observaciones entre grupos de trabajo.</a:t>
            </a:r>
            <a:endParaRPr lang="en-US" sz="1850" dirty="0"/>
          </a:p>
        </p:txBody>
      </p:sp>
      <p:sp>
        <p:nvSpPr>
          <p:cNvPr id="12" name="Text 7"/>
          <p:cNvSpPr/>
          <p:nvPr/>
        </p:nvSpPr>
        <p:spPr>
          <a:xfrm>
            <a:off x="8913376" y="5550218"/>
            <a:ext cx="2290048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Comparación de datos obtenidos durante el experimento.</a:t>
            </a:r>
            <a:endParaRPr lang="en-US" sz="18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02628" y="2890361"/>
            <a:ext cx="572453" cy="572453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1502628" y="3762018"/>
            <a:ext cx="229004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Registro reflexivo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11502628" y="4257556"/>
            <a:ext cx="2290048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Cada estudiante anota sus conclusiones preliminares.</a:t>
            </a:r>
            <a:endParaRPr lang="en-US" sz="1850" dirty="0"/>
          </a:p>
        </p:txBody>
      </p:sp>
      <p:sp>
        <p:nvSpPr>
          <p:cNvPr id="16" name="Text 10"/>
          <p:cNvSpPr/>
          <p:nvPr/>
        </p:nvSpPr>
        <p:spPr>
          <a:xfrm>
            <a:off x="11502628" y="5933242"/>
            <a:ext cx="2290048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Elaboran hipótesis sobre los factores que influyen.</a:t>
            </a:r>
            <a:endParaRPr lang="en-US" sz="18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427798"/>
            <a:ext cx="12009596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Planificación de Clase ERCA: Conceptualización</a:t>
            </a:r>
            <a:endParaRPr lang="en-US" sz="4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638" y="2610564"/>
            <a:ext cx="2137529" cy="1357193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7988" y="3246358"/>
            <a:ext cx="336590" cy="42076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384482" y="2849880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Teoría molecular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5384482" y="3345418"/>
            <a:ext cx="474666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Movimiento de partículas según estado físico</a:t>
            </a:r>
            <a:endParaRPr lang="en-US" sz="1850" dirty="0"/>
          </a:p>
        </p:txBody>
      </p:sp>
      <p:sp>
        <p:nvSpPr>
          <p:cNvPr id="7" name="Shape 3"/>
          <p:cNvSpPr/>
          <p:nvPr/>
        </p:nvSpPr>
        <p:spPr>
          <a:xfrm>
            <a:off x="5204936" y="3982402"/>
            <a:ext cx="8527971" cy="15240"/>
          </a:xfrm>
          <a:prstGeom prst="roundRect">
            <a:avLst>
              <a:gd name="adj" fmla="val 235611"/>
            </a:avLst>
          </a:prstGeom>
          <a:solidFill>
            <a:srgbClr val="D9CECE"/>
          </a:solidFill>
          <a:ln/>
        </p:spPr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8814" y="4027527"/>
            <a:ext cx="4275058" cy="1357193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7988" y="4495681"/>
            <a:ext cx="336590" cy="420767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6453187" y="426684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Energía térmica</a:t>
            </a:r>
            <a:endParaRPr lang="en-US" sz="2200" dirty="0"/>
          </a:p>
        </p:txBody>
      </p:sp>
      <p:sp>
        <p:nvSpPr>
          <p:cNvPr id="11" name="Text 5"/>
          <p:cNvSpPr/>
          <p:nvPr/>
        </p:nvSpPr>
        <p:spPr>
          <a:xfrm>
            <a:off x="6453187" y="4762381"/>
            <a:ext cx="4299228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Relación entre calor y cambios de estado</a:t>
            </a:r>
            <a:endParaRPr lang="en-US" sz="1850" dirty="0"/>
          </a:p>
        </p:txBody>
      </p:sp>
      <p:sp>
        <p:nvSpPr>
          <p:cNvPr id="12" name="Shape 6"/>
          <p:cNvSpPr/>
          <p:nvPr/>
        </p:nvSpPr>
        <p:spPr>
          <a:xfrm>
            <a:off x="6273641" y="5399365"/>
            <a:ext cx="7459266" cy="15240"/>
          </a:xfrm>
          <a:prstGeom prst="roundRect">
            <a:avLst>
              <a:gd name="adj" fmla="val 235611"/>
            </a:avLst>
          </a:prstGeom>
          <a:solidFill>
            <a:srgbClr val="D9CECE"/>
          </a:solidFill>
          <a:ln/>
        </p:spPr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109" y="5444490"/>
            <a:ext cx="6412587" cy="1357193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8107" y="5912644"/>
            <a:ext cx="336590" cy="420767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7522012" y="5683806"/>
            <a:ext cx="2574250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Estados del agua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522012" y="6179344"/>
            <a:ext cx="2574250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Sólido, líquido y gaseoso</a:t>
            </a:r>
            <a:endParaRPr lang="en-US" sz="18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853797"/>
            <a:ext cx="9976485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Planificación de Clase ERCA: Aplicación</a:t>
            </a:r>
            <a:endParaRPr lang="en-US" sz="4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2036564"/>
            <a:ext cx="4118848" cy="254555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37724" y="482143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Cartel explicativo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837724" y="5316974"/>
            <a:ext cx="4118848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Los estudiantes elaboran carteles sobre los estados del agua y sus transiciones.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837724" y="6609636"/>
            <a:ext cx="411884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Incluyen ejemplos cotidianos de cada cambio de estado.</a:t>
            </a:r>
            <a:endParaRPr lang="en-US" sz="18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5776" y="2036564"/>
            <a:ext cx="4118848" cy="254555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255776" y="482143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Ciclo natural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5255776" y="5316974"/>
            <a:ext cx="411884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Identifican los cambios de estado en el ciclo hidrológico natural.</a:t>
            </a:r>
            <a:endParaRPr lang="en-US" sz="1850" dirty="0"/>
          </a:p>
        </p:txBody>
      </p:sp>
      <p:sp>
        <p:nvSpPr>
          <p:cNvPr id="10" name="Text 6"/>
          <p:cNvSpPr/>
          <p:nvPr/>
        </p:nvSpPr>
        <p:spPr>
          <a:xfrm>
            <a:off x="5255776" y="6226612"/>
            <a:ext cx="411884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Relacionan el experimento con fenómenos meteorológicos.</a:t>
            </a:r>
            <a:endParaRPr lang="en-US" sz="185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3828" y="2036564"/>
            <a:ext cx="4118848" cy="2545556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9673828" y="482143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Conexiones cotidianas</a:t>
            </a:r>
            <a:endParaRPr lang="en-US" sz="2200" dirty="0"/>
          </a:p>
        </p:txBody>
      </p:sp>
      <p:sp>
        <p:nvSpPr>
          <p:cNvPr id="13" name="Text 8"/>
          <p:cNvSpPr/>
          <p:nvPr/>
        </p:nvSpPr>
        <p:spPr>
          <a:xfrm>
            <a:off x="9673828" y="5316974"/>
            <a:ext cx="411884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Documentan ejemplos de cambios de estado en su entorno diario.</a:t>
            </a:r>
            <a:endParaRPr lang="en-US" sz="1850" dirty="0"/>
          </a:p>
        </p:txBody>
      </p:sp>
      <p:sp>
        <p:nvSpPr>
          <p:cNvPr id="14" name="Text 9"/>
          <p:cNvSpPr/>
          <p:nvPr/>
        </p:nvSpPr>
        <p:spPr>
          <a:xfrm>
            <a:off x="9673828" y="6226612"/>
            <a:ext cx="411884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Proponen explicaciones científicas a fenómenos comunes.</a:t>
            </a:r>
            <a:endParaRPr lang="en-US" sz="18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8181" y="644843"/>
            <a:ext cx="6734294" cy="5782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550"/>
              </a:lnSpc>
              <a:buNone/>
            </a:pPr>
            <a:r>
              <a:rPr lang="en-US" sz="36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Conclusiones y Buenas Prácticas</a:t>
            </a:r>
            <a:endParaRPr lang="en-US" sz="3600" dirty="0"/>
          </a:p>
        </p:txBody>
      </p:sp>
      <p:sp>
        <p:nvSpPr>
          <p:cNvPr id="4" name="Shape 1"/>
          <p:cNvSpPr/>
          <p:nvPr/>
        </p:nvSpPr>
        <p:spPr>
          <a:xfrm>
            <a:off x="688181" y="1518047"/>
            <a:ext cx="442436" cy="442436"/>
          </a:xfrm>
          <a:prstGeom prst="roundRect">
            <a:avLst>
              <a:gd name="adj" fmla="val 6667"/>
            </a:avLst>
          </a:prstGeom>
          <a:solidFill>
            <a:srgbClr val="F3E8E8"/>
          </a:solidFill>
          <a:ln/>
        </p:spPr>
      </p:sp>
      <p:sp>
        <p:nvSpPr>
          <p:cNvPr id="5" name="Text 2"/>
          <p:cNvSpPr/>
          <p:nvPr/>
        </p:nvSpPr>
        <p:spPr>
          <a:xfrm>
            <a:off x="770632" y="1565791"/>
            <a:ext cx="277535" cy="346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1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1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1327190" y="1585555"/>
            <a:ext cx="2313384" cy="289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Integración curricular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1327190" y="1992511"/>
            <a:ext cx="7128629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Implementa el ERCA de forma sostenida en las unidades temáticas.</a:t>
            </a:r>
            <a:endParaRPr lang="en-US" sz="1500" dirty="0"/>
          </a:p>
        </p:txBody>
      </p:sp>
      <p:sp>
        <p:nvSpPr>
          <p:cNvPr id="8" name="Text 5"/>
          <p:cNvSpPr/>
          <p:nvPr/>
        </p:nvSpPr>
        <p:spPr>
          <a:xfrm>
            <a:off x="1327190" y="2425065"/>
            <a:ext cx="7128629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Conecta diferentes contenidos a través del ciclo de aprendizaje.</a:t>
            </a:r>
            <a:endParaRPr lang="en-US" sz="1500" dirty="0"/>
          </a:p>
        </p:txBody>
      </p:sp>
      <p:sp>
        <p:nvSpPr>
          <p:cNvPr id="9" name="Shape 6"/>
          <p:cNvSpPr/>
          <p:nvPr/>
        </p:nvSpPr>
        <p:spPr>
          <a:xfrm>
            <a:off x="688181" y="3133011"/>
            <a:ext cx="442436" cy="442436"/>
          </a:xfrm>
          <a:prstGeom prst="roundRect">
            <a:avLst>
              <a:gd name="adj" fmla="val 6667"/>
            </a:avLst>
          </a:prstGeom>
          <a:solidFill>
            <a:srgbClr val="F3E8E8"/>
          </a:solidFill>
          <a:ln/>
        </p:spPr>
      </p:sp>
      <p:sp>
        <p:nvSpPr>
          <p:cNvPr id="10" name="Text 7"/>
          <p:cNvSpPr/>
          <p:nvPr/>
        </p:nvSpPr>
        <p:spPr>
          <a:xfrm>
            <a:off x="770632" y="3180755"/>
            <a:ext cx="277535" cy="346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1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2</a:t>
            </a:r>
            <a:endParaRPr lang="en-US" sz="2150" dirty="0"/>
          </a:p>
        </p:txBody>
      </p:sp>
      <p:sp>
        <p:nvSpPr>
          <p:cNvPr id="11" name="Text 8"/>
          <p:cNvSpPr/>
          <p:nvPr/>
        </p:nvSpPr>
        <p:spPr>
          <a:xfrm>
            <a:off x="1327190" y="3200519"/>
            <a:ext cx="2313384" cy="289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Evaluación continua</a:t>
            </a:r>
            <a:endParaRPr lang="en-US" sz="1800" dirty="0"/>
          </a:p>
        </p:txBody>
      </p:sp>
      <p:sp>
        <p:nvSpPr>
          <p:cNvPr id="12" name="Text 9"/>
          <p:cNvSpPr/>
          <p:nvPr/>
        </p:nvSpPr>
        <p:spPr>
          <a:xfrm>
            <a:off x="1327190" y="3607475"/>
            <a:ext cx="7128629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Valora cada fase del ciclo ERCA con instrumentos específicos.</a:t>
            </a:r>
            <a:endParaRPr lang="en-US" sz="1500" dirty="0"/>
          </a:p>
        </p:txBody>
      </p:sp>
      <p:sp>
        <p:nvSpPr>
          <p:cNvPr id="13" name="Text 10"/>
          <p:cNvSpPr/>
          <p:nvPr/>
        </p:nvSpPr>
        <p:spPr>
          <a:xfrm>
            <a:off x="1327190" y="4040029"/>
            <a:ext cx="7128629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Proporciona retroalimentación durante todo el proceso.</a:t>
            </a:r>
            <a:endParaRPr lang="en-US" sz="1500" dirty="0"/>
          </a:p>
        </p:txBody>
      </p:sp>
      <p:sp>
        <p:nvSpPr>
          <p:cNvPr id="14" name="Shape 11"/>
          <p:cNvSpPr/>
          <p:nvPr/>
        </p:nvSpPr>
        <p:spPr>
          <a:xfrm>
            <a:off x="688181" y="4747974"/>
            <a:ext cx="442436" cy="442436"/>
          </a:xfrm>
          <a:prstGeom prst="roundRect">
            <a:avLst>
              <a:gd name="adj" fmla="val 6667"/>
            </a:avLst>
          </a:prstGeom>
          <a:solidFill>
            <a:srgbClr val="F3E8E8"/>
          </a:solidFill>
          <a:ln/>
        </p:spPr>
      </p:sp>
      <p:sp>
        <p:nvSpPr>
          <p:cNvPr id="15" name="Text 12"/>
          <p:cNvSpPr/>
          <p:nvPr/>
        </p:nvSpPr>
        <p:spPr>
          <a:xfrm>
            <a:off x="770632" y="4795718"/>
            <a:ext cx="277535" cy="346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1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3</a:t>
            </a:r>
            <a:endParaRPr lang="en-US" sz="2150" dirty="0"/>
          </a:p>
        </p:txBody>
      </p:sp>
      <p:sp>
        <p:nvSpPr>
          <p:cNvPr id="16" name="Text 13"/>
          <p:cNvSpPr/>
          <p:nvPr/>
        </p:nvSpPr>
        <p:spPr>
          <a:xfrm>
            <a:off x="1327190" y="4815483"/>
            <a:ext cx="2313384" cy="289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Laboratorio accesible</a:t>
            </a:r>
            <a:endParaRPr lang="en-US" sz="1800" dirty="0"/>
          </a:p>
        </p:txBody>
      </p:sp>
      <p:sp>
        <p:nvSpPr>
          <p:cNvPr id="17" name="Text 14"/>
          <p:cNvSpPr/>
          <p:nvPr/>
        </p:nvSpPr>
        <p:spPr>
          <a:xfrm>
            <a:off x="1327190" y="5222438"/>
            <a:ext cx="7128629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Adapta actividades experimentales a los recursos disponibles.</a:t>
            </a:r>
            <a:endParaRPr lang="en-US" sz="1500" dirty="0"/>
          </a:p>
        </p:txBody>
      </p:sp>
      <p:sp>
        <p:nvSpPr>
          <p:cNvPr id="18" name="Text 15"/>
          <p:cNvSpPr/>
          <p:nvPr/>
        </p:nvSpPr>
        <p:spPr>
          <a:xfrm>
            <a:off x="1327190" y="5654993"/>
            <a:ext cx="7128629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Utiliza materiales cotidianos cuando sea necesario.</a:t>
            </a:r>
            <a:endParaRPr lang="en-US" sz="1500" dirty="0"/>
          </a:p>
        </p:txBody>
      </p:sp>
      <p:sp>
        <p:nvSpPr>
          <p:cNvPr id="19" name="Shape 16"/>
          <p:cNvSpPr/>
          <p:nvPr/>
        </p:nvSpPr>
        <p:spPr>
          <a:xfrm>
            <a:off x="688181" y="6362938"/>
            <a:ext cx="442436" cy="442436"/>
          </a:xfrm>
          <a:prstGeom prst="roundRect">
            <a:avLst>
              <a:gd name="adj" fmla="val 6667"/>
            </a:avLst>
          </a:prstGeom>
          <a:solidFill>
            <a:srgbClr val="F3E8E8"/>
          </a:solidFill>
          <a:ln/>
        </p:spPr>
      </p:sp>
      <p:sp>
        <p:nvSpPr>
          <p:cNvPr id="20" name="Text 17"/>
          <p:cNvSpPr/>
          <p:nvPr/>
        </p:nvSpPr>
        <p:spPr>
          <a:xfrm>
            <a:off x="770632" y="6410682"/>
            <a:ext cx="277535" cy="3469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215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4</a:t>
            </a:r>
            <a:endParaRPr lang="en-US" sz="2150" dirty="0"/>
          </a:p>
        </p:txBody>
      </p:sp>
      <p:sp>
        <p:nvSpPr>
          <p:cNvPr id="21" name="Text 18"/>
          <p:cNvSpPr/>
          <p:nvPr/>
        </p:nvSpPr>
        <p:spPr>
          <a:xfrm>
            <a:off x="1327190" y="6430447"/>
            <a:ext cx="2882027" cy="289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Desarrollo científico integral</a:t>
            </a:r>
            <a:endParaRPr lang="en-US" sz="1800" dirty="0"/>
          </a:p>
        </p:txBody>
      </p:sp>
      <p:sp>
        <p:nvSpPr>
          <p:cNvPr id="22" name="Text 19"/>
          <p:cNvSpPr/>
          <p:nvPr/>
        </p:nvSpPr>
        <p:spPr>
          <a:xfrm>
            <a:off x="1327190" y="6837402"/>
            <a:ext cx="7128629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Equilibra contenidos conceptuales, procedimentales y actitudinales.</a:t>
            </a:r>
            <a:endParaRPr lang="en-US" sz="1500" dirty="0"/>
          </a:p>
        </p:txBody>
      </p:sp>
      <p:sp>
        <p:nvSpPr>
          <p:cNvPr id="23" name="Text 20"/>
          <p:cNvSpPr/>
          <p:nvPr/>
        </p:nvSpPr>
        <p:spPr>
          <a:xfrm>
            <a:off x="1327190" y="7269956"/>
            <a:ext cx="7128629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Fomenta la alfabetización científica para la vida.</a:t>
            </a:r>
            <a:endParaRPr lang="en-US" sz="15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136452"/>
            <a:ext cx="6534507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¿Qué es el modelo ERCA?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2438757"/>
            <a:ext cx="3492222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Metodología constructivista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3030022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ERCA es un enfoque pedagógico que guía el aprendizaje a través de cuatro etapas secuenciales.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37724" y="4011454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Busca generar conocimientos duraderos y contextualizados en la vida real del estudiante.</a:t>
            </a:r>
            <a:endParaRPr lang="en-US" sz="18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4761" y="2468642"/>
            <a:ext cx="6185535" cy="3373874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7614761" y="6111716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El ciclo ERCA transforma la enseñanza tradicional en una experiencia dinámica y participativa.</a:t>
            </a:r>
            <a:endParaRPr lang="en-US" sz="1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256348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Fases del ciclo ERCA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1872972" y="275629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Experiencia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3251835"/>
            <a:ext cx="3851434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Actividad concreta que activa conocimientos previos y genera interés.</a:t>
            </a:r>
            <a:endParaRPr lang="en-US" sz="18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516" y="3183969"/>
            <a:ext cx="358140" cy="44767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41243" y="275629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Reflexión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41243" y="3251835"/>
            <a:ext cx="3851434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Análisis crítico sobre lo experimentado mediante preguntas guiadas.</a:t>
            </a:r>
            <a:endParaRPr lang="en-US" sz="18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4388" y="3569732"/>
            <a:ext cx="358140" cy="44767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41243" y="539436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Conceptualización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41243" y="5889903"/>
            <a:ext cx="3851434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Sistematización del conocimiento e identificación de conceptos clave.</a:t>
            </a:r>
            <a:endParaRPr lang="en-US" sz="18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48625" y="5780603"/>
            <a:ext cx="358140" cy="447675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872972" y="539436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Aplicación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837724" y="5889903"/>
            <a:ext cx="3851434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Uso práctico del aprendizaje en situaciones nuevas y cotidianas.</a:t>
            </a:r>
            <a:endParaRPr lang="en-US" sz="18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7753" y="5394841"/>
            <a:ext cx="358140" cy="4476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736759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ERCA y la Enseñanza de Ciencias Naturales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837724" y="2503765"/>
            <a:ext cx="538520" cy="538520"/>
          </a:xfrm>
          <a:prstGeom prst="roundRect">
            <a:avLst>
              <a:gd name="adj" fmla="val 6668"/>
            </a:avLst>
          </a:prstGeom>
          <a:solidFill>
            <a:srgbClr val="F3E8E8"/>
          </a:solidFill>
          <a:ln/>
        </p:spPr>
      </p:sp>
      <p:sp>
        <p:nvSpPr>
          <p:cNvPr id="5" name="Text 2"/>
          <p:cNvSpPr/>
          <p:nvPr/>
        </p:nvSpPr>
        <p:spPr>
          <a:xfrm>
            <a:off x="1615559" y="258603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Indagación científica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615559" y="3081576"/>
            <a:ext cx="669071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Promueve procesos de investigación y experimentación activa en el aula.</a:t>
            </a:r>
            <a:endParaRPr lang="en-US" sz="1850" dirty="0"/>
          </a:p>
        </p:txBody>
      </p:sp>
      <p:sp>
        <p:nvSpPr>
          <p:cNvPr id="7" name="Shape 4"/>
          <p:cNvSpPr/>
          <p:nvPr/>
        </p:nvSpPr>
        <p:spPr>
          <a:xfrm>
            <a:off x="837724" y="4326374"/>
            <a:ext cx="538520" cy="538520"/>
          </a:xfrm>
          <a:prstGeom prst="roundRect">
            <a:avLst>
              <a:gd name="adj" fmla="val 6668"/>
            </a:avLst>
          </a:prstGeom>
          <a:solidFill>
            <a:srgbClr val="F3E8E8"/>
          </a:solidFill>
          <a:ln/>
        </p:spPr>
      </p:sp>
      <p:sp>
        <p:nvSpPr>
          <p:cNvPr id="8" name="Text 5"/>
          <p:cNvSpPr/>
          <p:nvPr/>
        </p:nvSpPr>
        <p:spPr>
          <a:xfrm>
            <a:off x="1615559" y="4408646"/>
            <a:ext cx="3508177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Integración teórico-práctica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615559" y="4904184"/>
            <a:ext cx="669071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Establece conexiones significativas entre conceptos teóricos y su aplicación.</a:t>
            </a:r>
            <a:endParaRPr lang="en-US" sz="1850" dirty="0"/>
          </a:p>
        </p:txBody>
      </p:sp>
      <p:sp>
        <p:nvSpPr>
          <p:cNvPr id="10" name="Shape 7"/>
          <p:cNvSpPr/>
          <p:nvPr/>
        </p:nvSpPr>
        <p:spPr>
          <a:xfrm>
            <a:off x="837724" y="6148983"/>
            <a:ext cx="538520" cy="538520"/>
          </a:xfrm>
          <a:prstGeom prst="roundRect">
            <a:avLst>
              <a:gd name="adj" fmla="val 6668"/>
            </a:avLst>
          </a:prstGeom>
          <a:solidFill>
            <a:srgbClr val="F3E8E8"/>
          </a:solidFill>
          <a:ln/>
        </p:spPr>
      </p:sp>
      <p:sp>
        <p:nvSpPr>
          <p:cNvPr id="11" name="Text 8"/>
          <p:cNvSpPr/>
          <p:nvPr/>
        </p:nvSpPr>
        <p:spPr>
          <a:xfrm>
            <a:off x="1615559" y="623125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Pensamiento crítico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615559" y="6726793"/>
            <a:ext cx="669071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Desarrolla habilidades de análisis, evaluación y creación de soluciones.</a:t>
            </a:r>
            <a:endParaRPr lang="en-US" sz="18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99216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3742492"/>
            <a:ext cx="10206276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Ventajas del ERCA en Ciencias Naturales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837724" y="4805482"/>
            <a:ext cx="4158734" cy="2673668"/>
          </a:xfrm>
          <a:prstGeom prst="roundRect">
            <a:avLst>
              <a:gd name="adj" fmla="val 1343"/>
            </a:avLst>
          </a:prstGeom>
          <a:solidFill>
            <a:srgbClr val="F3E8E8"/>
          </a:solidFill>
          <a:ln/>
        </p:spPr>
      </p:sp>
      <p:sp>
        <p:nvSpPr>
          <p:cNvPr id="5" name="Text 2"/>
          <p:cNvSpPr/>
          <p:nvPr/>
        </p:nvSpPr>
        <p:spPr>
          <a:xfrm>
            <a:off x="1077039" y="504479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Aprendizaje activo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77039" y="5540335"/>
            <a:ext cx="368010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Mayor retención de conocimientos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1077039" y="6390084"/>
            <a:ext cx="368010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Participación constante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1077039" y="6856809"/>
            <a:ext cx="368010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Motivación intrínseca</a:t>
            </a:r>
            <a:endParaRPr lang="en-US" sz="1850" dirty="0"/>
          </a:p>
        </p:txBody>
      </p:sp>
      <p:sp>
        <p:nvSpPr>
          <p:cNvPr id="9" name="Shape 6"/>
          <p:cNvSpPr/>
          <p:nvPr/>
        </p:nvSpPr>
        <p:spPr>
          <a:xfrm>
            <a:off x="5235773" y="4805482"/>
            <a:ext cx="4158734" cy="2673668"/>
          </a:xfrm>
          <a:prstGeom prst="roundRect">
            <a:avLst>
              <a:gd name="adj" fmla="val 1343"/>
            </a:avLst>
          </a:prstGeom>
          <a:solidFill>
            <a:srgbClr val="F3E8E8"/>
          </a:solidFill>
          <a:ln/>
        </p:spPr>
      </p:sp>
      <p:sp>
        <p:nvSpPr>
          <p:cNvPr id="10" name="Text 7"/>
          <p:cNvSpPr/>
          <p:nvPr/>
        </p:nvSpPr>
        <p:spPr>
          <a:xfrm>
            <a:off x="5475089" y="504479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Habilidades científicas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5475089" y="5540335"/>
            <a:ext cx="368010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Observación sistemática</a:t>
            </a:r>
            <a:endParaRPr lang="en-US" sz="1850" dirty="0"/>
          </a:p>
        </p:txBody>
      </p:sp>
      <p:sp>
        <p:nvSpPr>
          <p:cNvPr id="12" name="Text 9"/>
          <p:cNvSpPr/>
          <p:nvPr/>
        </p:nvSpPr>
        <p:spPr>
          <a:xfrm>
            <a:off x="5475089" y="6007060"/>
            <a:ext cx="368010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Análisis de datos</a:t>
            </a:r>
            <a:endParaRPr lang="en-US" sz="1850" dirty="0"/>
          </a:p>
        </p:txBody>
      </p:sp>
      <p:sp>
        <p:nvSpPr>
          <p:cNvPr id="13" name="Text 10"/>
          <p:cNvSpPr/>
          <p:nvPr/>
        </p:nvSpPr>
        <p:spPr>
          <a:xfrm>
            <a:off x="5475089" y="6473785"/>
            <a:ext cx="368010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Experimentación controlada</a:t>
            </a:r>
            <a:endParaRPr lang="en-US" sz="1850" dirty="0"/>
          </a:p>
        </p:txBody>
      </p:sp>
      <p:sp>
        <p:nvSpPr>
          <p:cNvPr id="14" name="Shape 11"/>
          <p:cNvSpPr/>
          <p:nvPr/>
        </p:nvSpPr>
        <p:spPr>
          <a:xfrm>
            <a:off x="9633823" y="4805482"/>
            <a:ext cx="4158853" cy="2673668"/>
          </a:xfrm>
          <a:prstGeom prst="roundRect">
            <a:avLst>
              <a:gd name="adj" fmla="val 1343"/>
            </a:avLst>
          </a:prstGeom>
          <a:solidFill>
            <a:srgbClr val="F3E8E8"/>
          </a:solidFill>
          <a:ln/>
        </p:spPr>
      </p:sp>
      <p:sp>
        <p:nvSpPr>
          <p:cNvPr id="15" name="Text 12"/>
          <p:cNvSpPr/>
          <p:nvPr/>
        </p:nvSpPr>
        <p:spPr>
          <a:xfrm>
            <a:off x="9873139" y="504479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Contextualización</a:t>
            </a:r>
            <a:endParaRPr lang="en-US" sz="2200" dirty="0"/>
          </a:p>
        </p:txBody>
      </p:sp>
      <p:sp>
        <p:nvSpPr>
          <p:cNvPr id="16" name="Text 13"/>
          <p:cNvSpPr/>
          <p:nvPr/>
        </p:nvSpPr>
        <p:spPr>
          <a:xfrm>
            <a:off x="9873139" y="5540335"/>
            <a:ext cx="368022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Valoración de saberes previos</a:t>
            </a:r>
            <a:endParaRPr lang="en-US" sz="1850" dirty="0"/>
          </a:p>
        </p:txBody>
      </p:sp>
      <p:sp>
        <p:nvSpPr>
          <p:cNvPr id="17" name="Text 14"/>
          <p:cNvSpPr/>
          <p:nvPr/>
        </p:nvSpPr>
        <p:spPr>
          <a:xfrm>
            <a:off x="9873139" y="6007060"/>
            <a:ext cx="368022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Conexión con la vida cotidiana</a:t>
            </a:r>
            <a:endParaRPr lang="en-US" sz="1850" dirty="0"/>
          </a:p>
        </p:txBody>
      </p:sp>
      <p:sp>
        <p:nvSpPr>
          <p:cNvPr id="18" name="Text 15"/>
          <p:cNvSpPr/>
          <p:nvPr/>
        </p:nvSpPr>
        <p:spPr>
          <a:xfrm>
            <a:off x="9873139" y="6473785"/>
            <a:ext cx="368022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Aprendizaje significativo</a:t>
            </a:r>
            <a:endParaRPr lang="en-US" sz="1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21551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0316" y="2702838"/>
            <a:ext cx="8616910" cy="5212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25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El Laboratorio como Estrategia de Aprendizaje</a:t>
            </a:r>
            <a:endParaRPr lang="en-US" sz="32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316" y="3489960"/>
            <a:ext cx="886182" cy="106346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683663" y="3667125"/>
            <a:ext cx="2131100" cy="260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Espacio de exploración</a:t>
            </a:r>
            <a:endParaRPr lang="en-US" sz="2000" dirty="0"/>
          </a:p>
        </p:txBody>
      </p:sp>
      <p:sp>
        <p:nvSpPr>
          <p:cNvPr id="6" name="Text 2"/>
          <p:cNvSpPr/>
          <p:nvPr/>
        </p:nvSpPr>
        <p:spPr>
          <a:xfrm>
            <a:off x="1683663" y="4033957"/>
            <a:ext cx="12326422" cy="2836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6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El laboratorio proporciona un entorno ideal para experiencias concretas.</a:t>
            </a:r>
            <a:endParaRPr lang="en-US" sz="16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316" y="4553426"/>
            <a:ext cx="886182" cy="106346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683663" y="4730591"/>
            <a:ext cx="2085142" cy="260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Experiencia directa</a:t>
            </a:r>
            <a:endParaRPr lang="en-US" sz="2000" dirty="0"/>
          </a:p>
        </p:txBody>
      </p:sp>
      <p:sp>
        <p:nvSpPr>
          <p:cNvPr id="9" name="Text 4"/>
          <p:cNvSpPr/>
          <p:nvPr/>
        </p:nvSpPr>
        <p:spPr>
          <a:xfrm>
            <a:off x="1683663" y="5097423"/>
            <a:ext cx="12326422" cy="2836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6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Permite vivenciar fenómenos científicos de primera mano.</a:t>
            </a:r>
            <a:endParaRPr lang="en-US" sz="16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316" y="5616892"/>
            <a:ext cx="886182" cy="106346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683663" y="5794058"/>
            <a:ext cx="2085142" cy="260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Colaboración</a:t>
            </a:r>
            <a:endParaRPr lang="en-US" sz="2000" dirty="0"/>
          </a:p>
        </p:txBody>
      </p:sp>
      <p:sp>
        <p:nvSpPr>
          <p:cNvPr id="12" name="Text 6"/>
          <p:cNvSpPr/>
          <p:nvPr/>
        </p:nvSpPr>
        <p:spPr>
          <a:xfrm>
            <a:off x="1683663" y="6160889"/>
            <a:ext cx="12326422" cy="2836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6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Fomenta el trabajo en equipo y la comunicación científica.</a:t>
            </a:r>
            <a:endParaRPr lang="en-US" sz="16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316" y="6680359"/>
            <a:ext cx="886182" cy="1063466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683663" y="6857524"/>
            <a:ext cx="2085142" cy="260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Indagación</a:t>
            </a:r>
            <a:endParaRPr lang="en-US" sz="2000" dirty="0"/>
          </a:p>
        </p:txBody>
      </p:sp>
      <p:sp>
        <p:nvSpPr>
          <p:cNvPr id="15" name="Text 8"/>
          <p:cNvSpPr/>
          <p:nvPr/>
        </p:nvSpPr>
        <p:spPr>
          <a:xfrm>
            <a:off x="1683663" y="7224355"/>
            <a:ext cx="12326422" cy="2836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6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Promueve la formulación de preguntas e hipótesis verificables.</a:t>
            </a:r>
            <a:endParaRPr lang="en-US" sz="1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367909"/>
            <a:ext cx="8353544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Función del Laboratorio en ERCA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2550676"/>
            <a:ext cx="2159079" cy="1357193"/>
          </a:xfrm>
          <a:prstGeom prst="roundRect">
            <a:avLst>
              <a:gd name="adj" fmla="val 2646"/>
            </a:avLst>
          </a:prstGeom>
          <a:solidFill>
            <a:srgbClr val="F3E8E8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909" y="3018830"/>
            <a:ext cx="336590" cy="420767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236119" y="2789992"/>
            <a:ext cx="2878336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Experiencias concretas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3236119" y="3285530"/>
            <a:ext cx="427077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Genera situaciones reales de aprendizaje</a:t>
            </a:r>
            <a:endParaRPr lang="en-US" sz="1850" dirty="0"/>
          </a:p>
        </p:txBody>
      </p:sp>
      <p:sp>
        <p:nvSpPr>
          <p:cNvPr id="7" name="Shape 4"/>
          <p:cNvSpPr/>
          <p:nvPr/>
        </p:nvSpPr>
        <p:spPr>
          <a:xfrm>
            <a:off x="3116461" y="3892629"/>
            <a:ext cx="10556558" cy="15240"/>
          </a:xfrm>
          <a:prstGeom prst="roundRect">
            <a:avLst>
              <a:gd name="adj" fmla="val 235611"/>
            </a:avLst>
          </a:prstGeom>
          <a:solidFill>
            <a:srgbClr val="D9CECE"/>
          </a:solidFill>
          <a:ln/>
        </p:spPr>
      </p:sp>
      <p:sp>
        <p:nvSpPr>
          <p:cNvPr id="8" name="Shape 5"/>
          <p:cNvSpPr/>
          <p:nvPr/>
        </p:nvSpPr>
        <p:spPr>
          <a:xfrm>
            <a:off x="837724" y="4027527"/>
            <a:ext cx="4318278" cy="1357193"/>
          </a:xfrm>
          <a:prstGeom prst="roundRect">
            <a:avLst>
              <a:gd name="adj" fmla="val 2646"/>
            </a:avLst>
          </a:prstGeom>
          <a:solidFill>
            <a:srgbClr val="F3E8E8"/>
          </a:solidFill>
          <a:ln/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8568" y="4495681"/>
            <a:ext cx="336590" cy="420767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395317" y="426684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Reflexión colaborativa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5395317" y="4762381"/>
            <a:ext cx="467844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Promueve discusiones basadas en evidencia</a:t>
            </a:r>
            <a:endParaRPr lang="en-US" sz="1850" dirty="0"/>
          </a:p>
        </p:txBody>
      </p:sp>
      <p:sp>
        <p:nvSpPr>
          <p:cNvPr id="12" name="Shape 8"/>
          <p:cNvSpPr/>
          <p:nvPr/>
        </p:nvSpPr>
        <p:spPr>
          <a:xfrm>
            <a:off x="5275659" y="5369481"/>
            <a:ext cx="8397359" cy="15240"/>
          </a:xfrm>
          <a:prstGeom prst="roundRect">
            <a:avLst>
              <a:gd name="adj" fmla="val 235611"/>
            </a:avLst>
          </a:prstGeom>
          <a:solidFill>
            <a:srgbClr val="D9CECE"/>
          </a:solidFill>
          <a:ln/>
        </p:spPr>
      </p:sp>
      <p:sp>
        <p:nvSpPr>
          <p:cNvPr id="13" name="Shape 9"/>
          <p:cNvSpPr/>
          <p:nvPr/>
        </p:nvSpPr>
        <p:spPr>
          <a:xfrm>
            <a:off x="837724" y="5504378"/>
            <a:ext cx="6477476" cy="1357193"/>
          </a:xfrm>
          <a:prstGeom prst="roundRect">
            <a:avLst>
              <a:gd name="adj" fmla="val 2646"/>
            </a:avLst>
          </a:prstGeom>
          <a:solidFill>
            <a:srgbClr val="F3E8E8"/>
          </a:solidFill>
          <a:ln/>
        </p:spPr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8107" y="5972532"/>
            <a:ext cx="336590" cy="420767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7554516" y="5743694"/>
            <a:ext cx="3197781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Documentación científica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7554516" y="6239232"/>
            <a:ext cx="3829764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Facilita el registro y análisis de datos</a:t>
            </a:r>
            <a:endParaRPr lang="en-US" sz="18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8995" y="733306"/>
            <a:ext cx="7618809" cy="12815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Ejemplo: ERCA en una Clase de Ciencias Naturales</a:t>
            </a:r>
            <a:endParaRPr lang="en-US" sz="4000" dirty="0"/>
          </a:p>
        </p:txBody>
      </p:sp>
      <p:sp>
        <p:nvSpPr>
          <p:cNvPr id="4" name="Shape 1"/>
          <p:cNvSpPr/>
          <p:nvPr/>
        </p:nvSpPr>
        <p:spPr>
          <a:xfrm>
            <a:off x="6494026" y="2341721"/>
            <a:ext cx="30480" cy="5154454"/>
          </a:xfrm>
          <a:prstGeom prst="roundRect">
            <a:avLst>
              <a:gd name="adj" fmla="val 107233"/>
            </a:avLst>
          </a:prstGeom>
          <a:solidFill>
            <a:srgbClr val="D9CECE"/>
          </a:solidFill>
          <a:ln/>
        </p:spPr>
      </p:sp>
      <p:sp>
        <p:nvSpPr>
          <p:cNvPr id="5" name="Shape 2"/>
          <p:cNvSpPr/>
          <p:nvPr/>
        </p:nvSpPr>
        <p:spPr>
          <a:xfrm>
            <a:off x="6708636" y="2571512"/>
            <a:ext cx="653653" cy="30480"/>
          </a:xfrm>
          <a:prstGeom prst="roundRect">
            <a:avLst>
              <a:gd name="adj" fmla="val 107233"/>
            </a:avLst>
          </a:prstGeom>
          <a:solidFill>
            <a:srgbClr val="D9CECE"/>
          </a:solidFill>
          <a:ln/>
        </p:spPr>
      </p:sp>
      <p:sp>
        <p:nvSpPr>
          <p:cNvPr id="6" name="Shape 3"/>
          <p:cNvSpPr/>
          <p:nvPr/>
        </p:nvSpPr>
        <p:spPr>
          <a:xfrm>
            <a:off x="6248936" y="2341721"/>
            <a:ext cx="490180" cy="490180"/>
          </a:xfrm>
          <a:prstGeom prst="roundRect">
            <a:avLst>
              <a:gd name="adj" fmla="val 6668"/>
            </a:avLst>
          </a:prstGeom>
          <a:solidFill>
            <a:srgbClr val="F3E8E8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0197" y="2394525"/>
            <a:ext cx="307538" cy="38445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583567" y="2416612"/>
            <a:ext cx="2563416" cy="3203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Experiencia</a:t>
            </a:r>
            <a:endParaRPr lang="en-US" sz="2000" dirty="0"/>
          </a:p>
        </p:txBody>
      </p:sp>
      <p:sp>
        <p:nvSpPr>
          <p:cNvPr id="9" name="Text 5"/>
          <p:cNvSpPr/>
          <p:nvPr/>
        </p:nvSpPr>
        <p:spPr>
          <a:xfrm>
            <a:off x="7583567" y="2867739"/>
            <a:ext cx="6284238" cy="3486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Observación directa de hielo derritiéndose y agua evaporándose.</a:t>
            </a:r>
            <a:endParaRPr lang="en-US" sz="1700" dirty="0"/>
          </a:p>
        </p:txBody>
      </p:sp>
      <p:sp>
        <p:nvSpPr>
          <p:cNvPr id="10" name="Shape 6"/>
          <p:cNvSpPr/>
          <p:nvPr/>
        </p:nvSpPr>
        <p:spPr>
          <a:xfrm>
            <a:off x="6708636" y="3881914"/>
            <a:ext cx="653653" cy="30480"/>
          </a:xfrm>
          <a:prstGeom prst="roundRect">
            <a:avLst>
              <a:gd name="adj" fmla="val 107233"/>
            </a:avLst>
          </a:prstGeom>
          <a:solidFill>
            <a:srgbClr val="D9CECE"/>
          </a:solidFill>
          <a:ln/>
        </p:spPr>
      </p:sp>
      <p:sp>
        <p:nvSpPr>
          <p:cNvPr id="11" name="Shape 7"/>
          <p:cNvSpPr/>
          <p:nvPr/>
        </p:nvSpPr>
        <p:spPr>
          <a:xfrm>
            <a:off x="6248936" y="3652123"/>
            <a:ext cx="490180" cy="490180"/>
          </a:xfrm>
          <a:prstGeom prst="roundRect">
            <a:avLst>
              <a:gd name="adj" fmla="val 6668"/>
            </a:avLst>
          </a:prstGeom>
          <a:solidFill>
            <a:srgbClr val="F3E8E8"/>
          </a:solidFill>
          <a:ln/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0197" y="3704927"/>
            <a:ext cx="307538" cy="384453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7583567" y="3727013"/>
            <a:ext cx="2563416" cy="3203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Reflexión</a:t>
            </a:r>
            <a:endParaRPr lang="en-US" sz="2000" dirty="0"/>
          </a:p>
        </p:txBody>
      </p:sp>
      <p:sp>
        <p:nvSpPr>
          <p:cNvPr id="14" name="Text 9"/>
          <p:cNvSpPr/>
          <p:nvPr/>
        </p:nvSpPr>
        <p:spPr>
          <a:xfrm>
            <a:off x="7583567" y="4178141"/>
            <a:ext cx="6284238" cy="3486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Análisis de cambios observados y factores que los provocan.</a:t>
            </a:r>
            <a:endParaRPr lang="en-US" sz="1700" dirty="0"/>
          </a:p>
        </p:txBody>
      </p:sp>
      <p:sp>
        <p:nvSpPr>
          <p:cNvPr id="15" name="Shape 10"/>
          <p:cNvSpPr/>
          <p:nvPr/>
        </p:nvSpPr>
        <p:spPr>
          <a:xfrm>
            <a:off x="6708636" y="5192316"/>
            <a:ext cx="653653" cy="30480"/>
          </a:xfrm>
          <a:prstGeom prst="roundRect">
            <a:avLst>
              <a:gd name="adj" fmla="val 107233"/>
            </a:avLst>
          </a:prstGeom>
          <a:solidFill>
            <a:srgbClr val="D9CECE"/>
          </a:solidFill>
          <a:ln/>
        </p:spPr>
      </p:sp>
      <p:sp>
        <p:nvSpPr>
          <p:cNvPr id="16" name="Shape 11"/>
          <p:cNvSpPr/>
          <p:nvPr/>
        </p:nvSpPr>
        <p:spPr>
          <a:xfrm>
            <a:off x="6248936" y="4962525"/>
            <a:ext cx="490180" cy="490180"/>
          </a:xfrm>
          <a:prstGeom prst="roundRect">
            <a:avLst>
              <a:gd name="adj" fmla="val 6668"/>
            </a:avLst>
          </a:prstGeom>
          <a:solidFill>
            <a:srgbClr val="F3E8E8"/>
          </a:solidFill>
          <a:ln/>
        </p:spPr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0197" y="5015329"/>
            <a:ext cx="307538" cy="384453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7583567" y="5037415"/>
            <a:ext cx="2563416" cy="3203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Conceptualización</a:t>
            </a:r>
            <a:endParaRPr lang="en-US" sz="2000" dirty="0"/>
          </a:p>
        </p:txBody>
      </p:sp>
      <p:sp>
        <p:nvSpPr>
          <p:cNvPr id="19" name="Text 13"/>
          <p:cNvSpPr/>
          <p:nvPr/>
        </p:nvSpPr>
        <p:spPr>
          <a:xfrm>
            <a:off x="7583567" y="5488543"/>
            <a:ext cx="6284238" cy="6972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Identificación de conceptos: estados del agua, temperatura, energía térmica.</a:t>
            </a:r>
            <a:endParaRPr lang="en-US" sz="1700" dirty="0"/>
          </a:p>
        </p:txBody>
      </p:sp>
      <p:sp>
        <p:nvSpPr>
          <p:cNvPr id="20" name="Shape 14"/>
          <p:cNvSpPr/>
          <p:nvPr/>
        </p:nvSpPr>
        <p:spPr>
          <a:xfrm>
            <a:off x="6708636" y="6851333"/>
            <a:ext cx="653653" cy="30480"/>
          </a:xfrm>
          <a:prstGeom prst="roundRect">
            <a:avLst>
              <a:gd name="adj" fmla="val 107233"/>
            </a:avLst>
          </a:prstGeom>
          <a:solidFill>
            <a:srgbClr val="D9CECE"/>
          </a:solidFill>
          <a:ln/>
        </p:spPr>
      </p:sp>
      <p:sp>
        <p:nvSpPr>
          <p:cNvPr id="21" name="Shape 15"/>
          <p:cNvSpPr/>
          <p:nvPr/>
        </p:nvSpPr>
        <p:spPr>
          <a:xfrm>
            <a:off x="6248936" y="6621542"/>
            <a:ext cx="490180" cy="490180"/>
          </a:xfrm>
          <a:prstGeom prst="roundRect">
            <a:avLst>
              <a:gd name="adj" fmla="val 6668"/>
            </a:avLst>
          </a:prstGeom>
          <a:solidFill>
            <a:srgbClr val="F3E8E8"/>
          </a:solidFill>
          <a:ln/>
        </p:spPr>
      </p:sp>
      <p:pic>
        <p:nvPicPr>
          <p:cNvPr id="22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0197" y="6674346"/>
            <a:ext cx="307538" cy="384453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7583567" y="6696432"/>
            <a:ext cx="2563416" cy="3203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B3535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Aplicación</a:t>
            </a:r>
            <a:endParaRPr lang="en-US" sz="2000" dirty="0"/>
          </a:p>
        </p:txBody>
      </p:sp>
      <p:sp>
        <p:nvSpPr>
          <p:cNvPr id="24" name="Text 17"/>
          <p:cNvSpPr/>
          <p:nvPr/>
        </p:nvSpPr>
        <p:spPr>
          <a:xfrm>
            <a:off x="7583567" y="7147560"/>
            <a:ext cx="6284238" cy="3486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Relación con el ciclo del agua en la naturaleza.</a:t>
            </a:r>
            <a:endParaRPr lang="en-US" sz="17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7590" y="1664494"/>
            <a:ext cx="6346388" cy="6030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1F1E1E"/>
                </a:solidFill>
                <a:latin typeface="Red Hat Text" pitchFamily="34" charset="0"/>
                <a:ea typeface="Red Hat Text" pitchFamily="34" charset="-122"/>
                <a:cs typeface="Red Hat Text" pitchFamily="34" charset="-120"/>
              </a:rPr>
              <a:t>Imágenes de ERCA en Acción</a:t>
            </a:r>
            <a:endParaRPr lang="en-US" sz="37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210" y="2810232"/>
            <a:ext cx="2504837" cy="2504837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3996" y="2810232"/>
            <a:ext cx="2504837" cy="2504837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2782" y="2810232"/>
            <a:ext cx="2504837" cy="2504837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1568" y="2810232"/>
            <a:ext cx="2504837" cy="2504837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00353" y="2810232"/>
            <a:ext cx="2504837" cy="2504837"/>
          </a:xfrm>
          <a:prstGeom prst="rect">
            <a:avLst/>
          </a:prstGeom>
        </p:spPr>
      </p:pic>
      <p:sp>
        <p:nvSpPr>
          <p:cNvPr id="8" name="Text 1"/>
          <p:cNvSpPr/>
          <p:nvPr/>
        </p:nvSpPr>
        <p:spPr>
          <a:xfrm>
            <a:off x="717590" y="5678329"/>
            <a:ext cx="13195221" cy="328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El ciclo ERCA se evidencia en cada fase del trabajo científico escolar.</a:t>
            </a:r>
            <a:endParaRPr lang="en-US" sz="1600" dirty="0"/>
          </a:p>
        </p:txBody>
      </p:sp>
      <p:sp>
        <p:nvSpPr>
          <p:cNvPr id="9" name="Text 2"/>
          <p:cNvSpPr/>
          <p:nvPr/>
        </p:nvSpPr>
        <p:spPr>
          <a:xfrm>
            <a:off x="717590" y="6236970"/>
            <a:ext cx="13195221" cy="328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3B3535"/>
                </a:solidFill>
                <a:latin typeface="Roboto Light" pitchFamily="34" charset="0"/>
                <a:ea typeface="Roboto Light" pitchFamily="34" charset="-122"/>
                <a:cs typeface="Roboto Light" pitchFamily="34" charset="-120"/>
              </a:rPr>
              <a:t>Las imágenes muestran momentos clave del proceso de enseñanza-aprendizaje.</a:t>
            </a:r>
            <a:endParaRPr lang="en-US" sz="1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803</Words>
  <Application>Microsoft Office PowerPoint</Application>
  <PresentationFormat>Personalizado</PresentationFormat>
  <Paragraphs>149</Paragraphs>
  <Slides>15</Slides>
  <Notes>15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1" baseType="lpstr">
      <vt:lpstr>Roboto Bold</vt:lpstr>
      <vt:lpstr>Arial</vt:lpstr>
      <vt:lpstr>Red Hat Text</vt:lpstr>
      <vt:lpstr>Roboto Light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PptxGenJS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karen macias</cp:lastModifiedBy>
  <cp:revision>2</cp:revision>
  <dcterms:created xsi:type="dcterms:W3CDTF">2025-06-11T16:49:13Z</dcterms:created>
  <dcterms:modified xsi:type="dcterms:W3CDTF">2025-06-11T16:51:16Z</dcterms:modified>
</cp:coreProperties>
</file>