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7" r:id="rId7"/>
    <p:sldId id="261" r:id="rId8"/>
    <p:sldId id="262" r:id="rId9"/>
    <p:sldId id="263" r:id="rId10"/>
    <p:sldId id="268" r:id="rId11"/>
    <p:sldId id="265" r:id="rId12"/>
    <p:sldId id="264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err="1"/>
              <a:t>CAUSATIVES</a:t>
            </a:r>
            <a:r>
              <a:rPr lang="es-EC" dirty="0"/>
              <a:t> AND </a:t>
            </a:r>
            <a:r>
              <a:rPr lang="es-EC" dirty="0" err="1"/>
              <a:t>PASSIVE</a:t>
            </a:r>
            <a:r>
              <a:rPr lang="es-EC" dirty="0"/>
              <a:t> </a:t>
            </a:r>
            <a:r>
              <a:rPr lang="es-EC" dirty="0" err="1"/>
              <a:t>CAUSATIVES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 err="1"/>
              <a:t>UNIT</a:t>
            </a:r>
            <a:r>
              <a:rPr lang="es-EC" dirty="0"/>
              <a:t> </a:t>
            </a:r>
            <a:r>
              <a:rPr lang="es-EC"/>
              <a:t>3: GETTING</a:t>
            </a:r>
            <a:r>
              <a:rPr lang="es-EC" dirty="0"/>
              <a:t> </a:t>
            </a:r>
            <a:r>
              <a:rPr lang="es-EC" dirty="0" err="1"/>
              <a:t>THINGS</a:t>
            </a:r>
            <a:r>
              <a:rPr lang="es-EC" dirty="0"/>
              <a:t> DONE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8792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528035"/>
            <a:ext cx="8596668" cy="5513328"/>
          </a:xfrm>
        </p:spPr>
        <p:txBody>
          <a:bodyPr/>
          <a:lstStyle/>
          <a:p>
            <a:r>
              <a:rPr lang="es-EC" dirty="0" err="1"/>
              <a:t>Examples</a:t>
            </a:r>
            <a:r>
              <a:rPr lang="es-EC" dirty="0"/>
              <a:t> </a:t>
            </a:r>
            <a:r>
              <a:rPr lang="es-EC" dirty="0" err="1"/>
              <a:t>to</a:t>
            </a:r>
            <a:r>
              <a:rPr lang="es-EC" dirty="0"/>
              <a:t> </a:t>
            </a:r>
            <a:r>
              <a:rPr lang="es-EC" dirty="0" err="1"/>
              <a:t>practice</a:t>
            </a:r>
            <a:r>
              <a:rPr lang="es-EC" dirty="0"/>
              <a:t>. </a:t>
            </a:r>
            <a:r>
              <a:rPr lang="es-EC" dirty="0" err="1"/>
              <a:t>Change</a:t>
            </a:r>
            <a:r>
              <a:rPr lang="es-EC" dirty="0"/>
              <a:t> </a:t>
            </a:r>
            <a:r>
              <a:rPr lang="es-EC" dirty="0" err="1"/>
              <a:t>these</a:t>
            </a:r>
            <a:r>
              <a:rPr lang="es-EC" dirty="0"/>
              <a:t> </a:t>
            </a:r>
            <a:r>
              <a:rPr lang="es-EC" dirty="0" err="1"/>
              <a:t>sentences</a:t>
            </a:r>
            <a:r>
              <a:rPr lang="es-EC" dirty="0"/>
              <a:t> </a:t>
            </a:r>
            <a:r>
              <a:rPr lang="es-EC" dirty="0" err="1"/>
              <a:t>from</a:t>
            </a:r>
            <a:r>
              <a:rPr lang="es-EC" dirty="0"/>
              <a:t> </a:t>
            </a:r>
            <a:r>
              <a:rPr lang="es-EC" dirty="0" err="1"/>
              <a:t>GET</a:t>
            </a:r>
            <a:r>
              <a:rPr lang="es-EC" dirty="0"/>
              <a:t> </a:t>
            </a:r>
            <a:r>
              <a:rPr lang="es-EC" dirty="0" err="1"/>
              <a:t>to</a:t>
            </a:r>
            <a:r>
              <a:rPr lang="es-EC" dirty="0"/>
              <a:t> </a:t>
            </a:r>
            <a:r>
              <a:rPr lang="es-EC" dirty="0" err="1"/>
              <a:t>HAVE</a:t>
            </a:r>
            <a:r>
              <a:rPr lang="es-EC" dirty="0"/>
              <a:t> and </a:t>
            </a:r>
            <a:r>
              <a:rPr lang="es-EC" dirty="0" err="1"/>
              <a:t>its</a:t>
            </a:r>
            <a:r>
              <a:rPr lang="es-EC" dirty="0"/>
              <a:t> tenses.</a:t>
            </a:r>
          </a:p>
          <a:p>
            <a:r>
              <a:rPr lang="es-EC" dirty="0"/>
              <a:t>1. (</a:t>
            </a:r>
            <a:r>
              <a:rPr lang="es-EC" dirty="0" err="1"/>
              <a:t>write</a:t>
            </a:r>
            <a:r>
              <a:rPr lang="es-EC" dirty="0"/>
              <a:t>)  </a:t>
            </a:r>
            <a:r>
              <a:rPr lang="es-EC" dirty="0" err="1"/>
              <a:t>Why</a:t>
            </a:r>
            <a:r>
              <a:rPr lang="es-EC" dirty="0"/>
              <a:t> </a:t>
            </a:r>
            <a:r>
              <a:rPr lang="es-EC" dirty="0" err="1"/>
              <a:t>don’t</a:t>
            </a:r>
            <a:r>
              <a:rPr lang="es-EC" dirty="0"/>
              <a:t> </a:t>
            </a:r>
            <a:r>
              <a:rPr lang="es-EC" dirty="0" err="1"/>
              <a:t>you</a:t>
            </a:r>
            <a:r>
              <a:rPr lang="es-EC" dirty="0"/>
              <a:t>   </a:t>
            </a:r>
            <a:r>
              <a:rPr lang="es-EC" dirty="0" err="1">
                <a:solidFill>
                  <a:srgbClr val="FF0000"/>
                </a:solidFill>
              </a:rPr>
              <a:t>get</a:t>
            </a:r>
            <a:r>
              <a:rPr lang="es-EC" dirty="0"/>
              <a:t>  </a:t>
            </a:r>
            <a:r>
              <a:rPr lang="es-EC" dirty="0" err="1"/>
              <a:t>your</a:t>
            </a:r>
            <a:r>
              <a:rPr lang="es-EC" dirty="0"/>
              <a:t> </a:t>
            </a:r>
            <a:r>
              <a:rPr lang="es-EC" dirty="0" err="1"/>
              <a:t>assistant</a:t>
            </a:r>
            <a:r>
              <a:rPr lang="es-EC" dirty="0"/>
              <a:t>  </a:t>
            </a:r>
            <a:r>
              <a:rPr lang="es-EC" dirty="0" err="1">
                <a:solidFill>
                  <a:srgbClr val="FF0000"/>
                </a:solidFill>
              </a:rPr>
              <a:t>to</a:t>
            </a:r>
            <a:r>
              <a:rPr lang="es-EC" dirty="0">
                <a:solidFill>
                  <a:srgbClr val="FF0000"/>
                </a:solidFill>
              </a:rPr>
              <a:t> </a:t>
            </a:r>
            <a:r>
              <a:rPr lang="es-EC" dirty="0" err="1">
                <a:solidFill>
                  <a:srgbClr val="FF0000"/>
                </a:solidFill>
              </a:rPr>
              <a:t>write</a:t>
            </a:r>
            <a:r>
              <a:rPr lang="es-EC" dirty="0">
                <a:solidFill>
                  <a:srgbClr val="FF0000"/>
                </a:solidFill>
              </a:rPr>
              <a:t>  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report</a:t>
            </a:r>
            <a:r>
              <a:rPr lang="es-EC" dirty="0"/>
              <a:t>.</a:t>
            </a:r>
          </a:p>
          <a:p>
            <a:r>
              <a:rPr lang="es-EC" dirty="0"/>
              <a:t>                 </a:t>
            </a:r>
            <a:r>
              <a:rPr lang="es-EC" dirty="0" err="1"/>
              <a:t>Why</a:t>
            </a:r>
            <a:r>
              <a:rPr lang="es-EC" dirty="0"/>
              <a:t> </a:t>
            </a:r>
            <a:r>
              <a:rPr lang="es-EC" dirty="0" err="1"/>
              <a:t>don’t</a:t>
            </a:r>
            <a:r>
              <a:rPr lang="es-EC" dirty="0"/>
              <a:t> </a:t>
            </a:r>
            <a:r>
              <a:rPr lang="es-EC" dirty="0" err="1"/>
              <a:t>you</a:t>
            </a:r>
            <a:r>
              <a:rPr lang="es-EC" dirty="0"/>
              <a:t>  </a:t>
            </a:r>
            <a:r>
              <a:rPr lang="es-EC" dirty="0" err="1">
                <a:solidFill>
                  <a:srgbClr val="FF0000"/>
                </a:solidFill>
              </a:rPr>
              <a:t>have</a:t>
            </a:r>
            <a:r>
              <a:rPr lang="es-EC" dirty="0">
                <a:solidFill>
                  <a:srgbClr val="FF0000"/>
                </a:solidFill>
              </a:rPr>
              <a:t> </a:t>
            </a:r>
            <a:r>
              <a:rPr lang="es-EC" dirty="0" err="1"/>
              <a:t>your</a:t>
            </a:r>
            <a:r>
              <a:rPr lang="es-EC" dirty="0"/>
              <a:t> </a:t>
            </a:r>
            <a:r>
              <a:rPr lang="es-EC" dirty="0" err="1"/>
              <a:t>assistan</a:t>
            </a:r>
            <a:r>
              <a:rPr lang="es-EC" dirty="0"/>
              <a:t>  </a:t>
            </a:r>
            <a:r>
              <a:rPr lang="es-EC" dirty="0" err="1">
                <a:solidFill>
                  <a:srgbClr val="FF0000"/>
                </a:solidFill>
              </a:rPr>
              <a:t>write</a:t>
            </a:r>
            <a:r>
              <a:rPr lang="es-EC" dirty="0"/>
              <a:t>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report</a:t>
            </a:r>
            <a:r>
              <a:rPr lang="es-EC" dirty="0"/>
              <a:t>.</a:t>
            </a:r>
          </a:p>
          <a:p>
            <a:r>
              <a:rPr lang="es-EC" dirty="0"/>
              <a:t>2. (</a:t>
            </a:r>
            <a:r>
              <a:rPr lang="es-EC" dirty="0" err="1"/>
              <a:t>buy</a:t>
            </a:r>
            <a:r>
              <a:rPr lang="es-EC" dirty="0"/>
              <a:t>)     </a:t>
            </a:r>
            <a:r>
              <a:rPr lang="es-EC" dirty="0" err="1"/>
              <a:t>My</a:t>
            </a:r>
            <a:r>
              <a:rPr lang="es-EC" dirty="0"/>
              <a:t> </a:t>
            </a:r>
            <a:r>
              <a:rPr lang="es-EC" dirty="0" err="1"/>
              <a:t>mom</a:t>
            </a:r>
            <a:r>
              <a:rPr lang="es-EC" dirty="0"/>
              <a:t>  </a:t>
            </a:r>
            <a:r>
              <a:rPr lang="es-EC" dirty="0" err="1">
                <a:solidFill>
                  <a:srgbClr val="FF0000"/>
                </a:solidFill>
              </a:rPr>
              <a:t>got</a:t>
            </a:r>
            <a:r>
              <a:rPr lang="es-EC" dirty="0"/>
              <a:t>  </a:t>
            </a:r>
            <a:r>
              <a:rPr lang="es-EC" dirty="0" err="1"/>
              <a:t>my</a:t>
            </a:r>
            <a:r>
              <a:rPr lang="es-EC" dirty="0"/>
              <a:t> </a:t>
            </a:r>
            <a:r>
              <a:rPr lang="es-EC" dirty="0" err="1"/>
              <a:t>father</a:t>
            </a:r>
            <a:r>
              <a:rPr lang="es-EC" dirty="0"/>
              <a:t> </a:t>
            </a:r>
            <a:r>
              <a:rPr lang="es-EC" dirty="0" err="1">
                <a:solidFill>
                  <a:srgbClr val="FF0000"/>
                </a:solidFill>
              </a:rPr>
              <a:t>to</a:t>
            </a:r>
            <a:r>
              <a:rPr lang="es-EC" dirty="0">
                <a:solidFill>
                  <a:srgbClr val="FF0000"/>
                </a:solidFill>
              </a:rPr>
              <a:t> </a:t>
            </a:r>
            <a:r>
              <a:rPr lang="es-EC" dirty="0" err="1">
                <a:solidFill>
                  <a:srgbClr val="FF0000"/>
                </a:solidFill>
              </a:rPr>
              <a:t>buy</a:t>
            </a:r>
            <a:r>
              <a:rPr lang="es-EC" dirty="0">
                <a:solidFill>
                  <a:srgbClr val="FF0000"/>
                </a:solidFill>
              </a:rPr>
              <a:t>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house</a:t>
            </a:r>
            <a:r>
              <a:rPr lang="es-EC" dirty="0"/>
              <a:t> </a:t>
            </a:r>
            <a:r>
              <a:rPr lang="es-EC" dirty="0" err="1"/>
              <a:t>last</a:t>
            </a:r>
            <a:r>
              <a:rPr lang="es-EC" dirty="0"/>
              <a:t> </a:t>
            </a:r>
            <a:r>
              <a:rPr lang="es-EC" dirty="0" err="1"/>
              <a:t>month</a:t>
            </a:r>
            <a:r>
              <a:rPr lang="es-EC" dirty="0"/>
              <a:t>.</a:t>
            </a:r>
          </a:p>
          <a:p>
            <a:r>
              <a:rPr lang="es-EC" dirty="0"/>
              <a:t>                 </a:t>
            </a:r>
            <a:r>
              <a:rPr lang="es-EC" dirty="0" err="1"/>
              <a:t>My</a:t>
            </a:r>
            <a:r>
              <a:rPr lang="es-EC" dirty="0"/>
              <a:t> </a:t>
            </a:r>
            <a:r>
              <a:rPr lang="es-EC" dirty="0" err="1"/>
              <a:t>mom</a:t>
            </a:r>
            <a:r>
              <a:rPr lang="es-EC" dirty="0"/>
              <a:t>  </a:t>
            </a:r>
            <a:r>
              <a:rPr lang="es-EC" dirty="0" err="1">
                <a:solidFill>
                  <a:srgbClr val="FF0000"/>
                </a:solidFill>
              </a:rPr>
              <a:t>had</a:t>
            </a:r>
            <a:r>
              <a:rPr lang="es-EC" dirty="0"/>
              <a:t> </a:t>
            </a:r>
            <a:r>
              <a:rPr lang="es-EC" dirty="0" err="1"/>
              <a:t>my</a:t>
            </a:r>
            <a:r>
              <a:rPr lang="es-EC" dirty="0"/>
              <a:t> </a:t>
            </a:r>
            <a:r>
              <a:rPr lang="es-EC" dirty="0" err="1"/>
              <a:t>father</a:t>
            </a:r>
            <a:r>
              <a:rPr lang="es-EC" dirty="0"/>
              <a:t>  </a:t>
            </a:r>
            <a:r>
              <a:rPr lang="es-EC" dirty="0" err="1">
                <a:solidFill>
                  <a:srgbClr val="FF0000"/>
                </a:solidFill>
              </a:rPr>
              <a:t>buy</a:t>
            </a:r>
            <a:r>
              <a:rPr lang="es-EC" dirty="0"/>
              <a:t>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house</a:t>
            </a:r>
            <a:r>
              <a:rPr lang="es-EC" dirty="0"/>
              <a:t> </a:t>
            </a:r>
            <a:r>
              <a:rPr lang="es-EC" dirty="0" err="1"/>
              <a:t>last</a:t>
            </a:r>
            <a:r>
              <a:rPr lang="es-EC" dirty="0"/>
              <a:t> </a:t>
            </a:r>
            <a:r>
              <a:rPr lang="es-EC" dirty="0" err="1"/>
              <a:t>month</a:t>
            </a:r>
            <a:r>
              <a:rPr lang="es-EC" dirty="0"/>
              <a:t>.</a:t>
            </a:r>
          </a:p>
          <a:p>
            <a:r>
              <a:rPr lang="es-EC" dirty="0"/>
              <a:t>3. (</a:t>
            </a:r>
            <a:r>
              <a:rPr lang="es-EC" dirty="0" err="1"/>
              <a:t>wash</a:t>
            </a:r>
            <a:r>
              <a:rPr lang="es-EC" dirty="0"/>
              <a:t>)   Rose  </a:t>
            </a:r>
            <a:r>
              <a:rPr lang="es-EC" dirty="0" err="1">
                <a:solidFill>
                  <a:srgbClr val="FF0000"/>
                </a:solidFill>
              </a:rPr>
              <a:t>will</a:t>
            </a:r>
            <a:r>
              <a:rPr lang="es-EC" dirty="0">
                <a:solidFill>
                  <a:srgbClr val="FF0000"/>
                </a:solidFill>
              </a:rPr>
              <a:t> </a:t>
            </a:r>
            <a:r>
              <a:rPr lang="es-EC" dirty="0" err="1">
                <a:solidFill>
                  <a:srgbClr val="FF0000"/>
                </a:solidFill>
              </a:rPr>
              <a:t>get</a:t>
            </a:r>
            <a:r>
              <a:rPr lang="es-EC" dirty="0"/>
              <a:t>  </a:t>
            </a:r>
            <a:r>
              <a:rPr lang="es-EC" dirty="0" err="1"/>
              <a:t>her</a:t>
            </a:r>
            <a:r>
              <a:rPr lang="es-EC" dirty="0"/>
              <a:t> </a:t>
            </a:r>
            <a:r>
              <a:rPr lang="es-EC" dirty="0" err="1"/>
              <a:t>husband</a:t>
            </a:r>
            <a:r>
              <a:rPr lang="es-EC" dirty="0"/>
              <a:t> </a:t>
            </a:r>
            <a:r>
              <a:rPr lang="es-EC" dirty="0" err="1">
                <a:solidFill>
                  <a:srgbClr val="FF0000"/>
                </a:solidFill>
              </a:rPr>
              <a:t>to</a:t>
            </a:r>
            <a:r>
              <a:rPr lang="es-EC" dirty="0">
                <a:solidFill>
                  <a:srgbClr val="FF0000"/>
                </a:solidFill>
              </a:rPr>
              <a:t> </a:t>
            </a:r>
            <a:r>
              <a:rPr lang="es-EC" dirty="0" err="1">
                <a:solidFill>
                  <a:srgbClr val="FF0000"/>
                </a:solidFill>
              </a:rPr>
              <a:t>wash</a:t>
            </a:r>
            <a:r>
              <a:rPr lang="es-EC" dirty="0">
                <a:solidFill>
                  <a:srgbClr val="FF0000"/>
                </a:solidFill>
              </a:rPr>
              <a:t> 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dishes</a:t>
            </a:r>
            <a:r>
              <a:rPr lang="es-EC" dirty="0"/>
              <a:t> </a:t>
            </a:r>
            <a:r>
              <a:rPr lang="es-EC" dirty="0" err="1"/>
              <a:t>tomorrow</a:t>
            </a:r>
            <a:r>
              <a:rPr lang="es-EC" dirty="0"/>
              <a:t>.</a:t>
            </a:r>
          </a:p>
          <a:p>
            <a:r>
              <a:rPr lang="es-EC" dirty="0"/>
              <a:t>                 Rose </a:t>
            </a:r>
            <a:r>
              <a:rPr lang="es-EC" dirty="0" err="1">
                <a:solidFill>
                  <a:srgbClr val="FF0000"/>
                </a:solidFill>
              </a:rPr>
              <a:t>will</a:t>
            </a:r>
            <a:r>
              <a:rPr lang="es-EC" dirty="0">
                <a:solidFill>
                  <a:srgbClr val="FF0000"/>
                </a:solidFill>
              </a:rPr>
              <a:t> </a:t>
            </a:r>
            <a:r>
              <a:rPr lang="es-EC" dirty="0" err="1">
                <a:solidFill>
                  <a:srgbClr val="FF0000"/>
                </a:solidFill>
              </a:rPr>
              <a:t>have</a:t>
            </a:r>
            <a:r>
              <a:rPr lang="es-EC" dirty="0">
                <a:solidFill>
                  <a:srgbClr val="FF0000"/>
                </a:solidFill>
              </a:rPr>
              <a:t> </a:t>
            </a:r>
            <a:r>
              <a:rPr lang="es-EC" dirty="0" err="1"/>
              <a:t>her</a:t>
            </a:r>
            <a:r>
              <a:rPr lang="es-EC" dirty="0"/>
              <a:t> </a:t>
            </a:r>
            <a:r>
              <a:rPr lang="es-EC" dirty="0" err="1"/>
              <a:t>husband</a:t>
            </a:r>
            <a:r>
              <a:rPr lang="es-EC" dirty="0"/>
              <a:t> </a:t>
            </a:r>
            <a:r>
              <a:rPr lang="es-EC" dirty="0" err="1">
                <a:solidFill>
                  <a:srgbClr val="FF0000"/>
                </a:solidFill>
              </a:rPr>
              <a:t>wash</a:t>
            </a:r>
            <a:r>
              <a:rPr lang="es-EC" dirty="0"/>
              <a:t>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dishes</a:t>
            </a:r>
            <a:r>
              <a:rPr lang="es-EC" dirty="0"/>
              <a:t> </a:t>
            </a:r>
            <a:r>
              <a:rPr lang="es-EC" dirty="0" err="1"/>
              <a:t>tomorrow</a:t>
            </a:r>
            <a:r>
              <a:rPr lang="es-EC" dirty="0"/>
              <a:t>.</a:t>
            </a:r>
          </a:p>
          <a:p>
            <a:r>
              <a:rPr lang="es-EC" dirty="0"/>
              <a:t>4. (</a:t>
            </a:r>
            <a:r>
              <a:rPr lang="es-EC" dirty="0" err="1"/>
              <a:t>give</a:t>
            </a:r>
            <a:r>
              <a:rPr lang="es-EC" dirty="0"/>
              <a:t>)    </a:t>
            </a:r>
            <a:r>
              <a:rPr lang="es-EC" dirty="0" err="1"/>
              <a:t>His</a:t>
            </a:r>
            <a:r>
              <a:rPr lang="es-EC" dirty="0"/>
              <a:t> son  </a:t>
            </a:r>
            <a:r>
              <a:rPr lang="es-EC" dirty="0">
                <a:solidFill>
                  <a:srgbClr val="FF0000"/>
                </a:solidFill>
              </a:rPr>
              <a:t>has </a:t>
            </a:r>
            <a:r>
              <a:rPr lang="es-EC" dirty="0" err="1">
                <a:solidFill>
                  <a:srgbClr val="FF0000"/>
                </a:solidFill>
              </a:rPr>
              <a:t>gotten</a:t>
            </a:r>
            <a:r>
              <a:rPr lang="es-EC" dirty="0"/>
              <a:t>  Paul </a:t>
            </a:r>
            <a:r>
              <a:rPr lang="es-EC" dirty="0" err="1">
                <a:solidFill>
                  <a:srgbClr val="FF0000"/>
                </a:solidFill>
              </a:rPr>
              <a:t>to</a:t>
            </a:r>
            <a:r>
              <a:rPr lang="es-EC" dirty="0">
                <a:solidFill>
                  <a:srgbClr val="FF0000"/>
                </a:solidFill>
              </a:rPr>
              <a:t> </a:t>
            </a:r>
            <a:r>
              <a:rPr lang="es-EC" dirty="0" err="1">
                <a:solidFill>
                  <a:srgbClr val="FF0000"/>
                </a:solidFill>
              </a:rPr>
              <a:t>give</a:t>
            </a:r>
            <a:r>
              <a:rPr lang="es-EC" dirty="0">
                <a:solidFill>
                  <a:srgbClr val="FF0000"/>
                </a:solidFill>
              </a:rPr>
              <a:t>  </a:t>
            </a:r>
            <a:r>
              <a:rPr lang="es-EC" dirty="0" err="1"/>
              <a:t>the</a:t>
            </a:r>
            <a:r>
              <a:rPr lang="es-EC" dirty="0"/>
              <a:t> Project </a:t>
            </a:r>
            <a:r>
              <a:rPr lang="es-EC" dirty="0" err="1"/>
              <a:t>already</a:t>
            </a:r>
            <a:r>
              <a:rPr lang="es-EC" dirty="0"/>
              <a:t>.   </a:t>
            </a:r>
          </a:p>
          <a:p>
            <a:pPr marL="0" indent="0">
              <a:buNone/>
            </a:pPr>
            <a:r>
              <a:rPr lang="es-EC" dirty="0"/>
              <a:t>                      </a:t>
            </a:r>
            <a:r>
              <a:rPr lang="es-EC" dirty="0" err="1"/>
              <a:t>His</a:t>
            </a:r>
            <a:r>
              <a:rPr lang="es-EC" dirty="0"/>
              <a:t> son  </a:t>
            </a:r>
            <a:r>
              <a:rPr lang="es-EC" dirty="0">
                <a:solidFill>
                  <a:srgbClr val="FF0000"/>
                </a:solidFill>
              </a:rPr>
              <a:t>has  </a:t>
            </a:r>
            <a:r>
              <a:rPr lang="es-EC" dirty="0" err="1">
                <a:solidFill>
                  <a:srgbClr val="FF0000"/>
                </a:solidFill>
              </a:rPr>
              <a:t>had</a:t>
            </a:r>
            <a:r>
              <a:rPr lang="es-EC" dirty="0">
                <a:solidFill>
                  <a:srgbClr val="FF0000"/>
                </a:solidFill>
              </a:rPr>
              <a:t>  </a:t>
            </a:r>
            <a:r>
              <a:rPr lang="es-EC" dirty="0"/>
              <a:t>Paul </a:t>
            </a:r>
            <a:r>
              <a:rPr lang="es-EC" dirty="0" err="1">
                <a:solidFill>
                  <a:srgbClr val="FF0000"/>
                </a:solidFill>
              </a:rPr>
              <a:t>give</a:t>
            </a:r>
            <a:r>
              <a:rPr lang="es-EC" dirty="0"/>
              <a:t> </a:t>
            </a:r>
            <a:r>
              <a:rPr lang="es-EC" dirty="0" err="1"/>
              <a:t>the</a:t>
            </a:r>
            <a:r>
              <a:rPr lang="es-EC" dirty="0"/>
              <a:t> Project </a:t>
            </a:r>
            <a:r>
              <a:rPr lang="es-EC" dirty="0" err="1"/>
              <a:t>already</a:t>
            </a:r>
            <a:r>
              <a:rPr lang="es-EC" dirty="0"/>
              <a:t>. </a:t>
            </a:r>
          </a:p>
          <a:p>
            <a:r>
              <a:rPr lang="es-EC" dirty="0"/>
              <a:t>5. (</a:t>
            </a:r>
            <a:r>
              <a:rPr lang="es-EC" dirty="0" err="1"/>
              <a:t>read</a:t>
            </a:r>
            <a:r>
              <a:rPr lang="es-EC" dirty="0"/>
              <a:t>)  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professor</a:t>
            </a:r>
            <a:r>
              <a:rPr lang="es-EC" dirty="0"/>
              <a:t> </a:t>
            </a:r>
            <a:r>
              <a:rPr lang="es-EC" dirty="0" err="1">
                <a:solidFill>
                  <a:srgbClr val="FF0000"/>
                </a:solidFill>
              </a:rPr>
              <a:t>gets</a:t>
            </a:r>
            <a:r>
              <a:rPr lang="es-EC" dirty="0"/>
              <a:t> 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students</a:t>
            </a:r>
            <a:r>
              <a:rPr lang="es-EC" dirty="0"/>
              <a:t>  </a:t>
            </a:r>
            <a:r>
              <a:rPr lang="es-EC" dirty="0" err="1">
                <a:solidFill>
                  <a:srgbClr val="FF0000"/>
                </a:solidFill>
              </a:rPr>
              <a:t>to</a:t>
            </a:r>
            <a:r>
              <a:rPr lang="es-EC" dirty="0">
                <a:solidFill>
                  <a:srgbClr val="FF0000"/>
                </a:solidFill>
              </a:rPr>
              <a:t> </a:t>
            </a:r>
            <a:r>
              <a:rPr lang="es-EC" dirty="0" err="1">
                <a:solidFill>
                  <a:srgbClr val="FF0000"/>
                </a:solidFill>
              </a:rPr>
              <a:t>read</a:t>
            </a:r>
            <a:r>
              <a:rPr lang="es-EC" dirty="0">
                <a:solidFill>
                  <a:srgbClr val="FF0000"/>
                </a:solidFill>
              </a:rPr>
              <a:t>  </a:t>
            </a:r>
            <a:r>
              <a:rPr lang="es-EC" dirty="0" err="1"/>
              <a:t>that</a:t>
            </a:r>
            <a:r>
              <a:rPr lang="es-EC" dirty="0"/>
              <a:t> </a:t>
            </a:r>
            <a:r>
              <a:rPr lang="es-EC" dirty="0" err="1"/>
              <a:t>book</a:t>
            </a:r>
            <a:r>
              <a:rPr lang="es-EC" dirty="0"/>
              <a:t>.</a:t>
            </a:r>
            <a:endParaRPr lang="es-ES" dirty="0"/>
          </a:p>
          <a:p>
            <a:r>
              <a:rPr lang="es-EC" dirty="0"/>
              <a:t>               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professor</a:t>
            </a:r>
            <a:r>
              <a:rPr lang="es-EC" dirty="0"/>
              <a:t> </a:t>
            </a:r>
            <a:r>
              <a:rPr lang="es-EC" dirty="0">
                <a:solidFill>
                  <a:srgbClr val="FF0000"/>
                </a:solidFill>
              </a:rPr>
              <a:t>has</a:t>
            </a:r>
            <a:r>
              <a:rPr lang="es-EC" dirty="0"/>
              <a:t>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students</a:t>
            </a:r>
            <a:r>
              <a:rPr lang="es-EC" dirty="0"/>
              <a:t> </a:t>
            </a:r>
            <a:r>
              <a:rPr lang="es-EC" dirty="0" err="1">
                <a:solidFill>
                  <a:srgbClr val="FF0000"/>
                </a:solidFill>
              </a:rPr>
              <a:t>read</a:t>
            </a:r>
            <a:r>
              <a:rPr lang="es-EC" dirty="0"/>
              <a:t> </a:t>
            </a:r>
            <a:r>
              <a:rPr lang="es-EC" dirty="0" err="1"/>
              <a:t>that</a:t>
            </a:r>
            <a:r>
              <a:rPr lang="es-EC" dirty="0"/>
              <a:t> </a:t>
            </a:r>
            <a:r>
              <a:rPr lang="es-EC" dirty="0" err="1"/>
              <a:t>book</a:t>
            </a:r>
            <a:r>
              <a:rPr lang="es-EC" dirty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2138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643945"/>
            <a:ext cx="9393945" cy="5397418"/>
          </a:xfrm>
        </p:spPr>
        <p:txBody>
          <a:bodyPr/>
          <a:lstStyle/>
          <a:p>
            <a:r>
              <a:rPr lang="es-EC" sz="2800" b="1" dirty="0" err="1"/>
              <a:t>PASSIVE</a:t>
            </a:r>
            <a:r>
              <a:rPr lang="es-EC" sz="2800" b="1" dirty="0"/>
              <a:t> </a:t>
            </a:r>
            <a:r>
              <a:rPr lang="es-EC" sz="2800" b="1" dirty="0" err="1"/>
              <a:t>CAUSATIVES</a:t>
            </a:r>
            <a:endParaRPr lang="es-EC" sz="2800" b="1" dirty="0"/>
          </a:p>
          <a:p>
            <a:endParaRPr lang="es-EC" sz="2800" b="1" dirty="0"/>
          </a:p>
          <a:p>
            <a:endParaRPr lang="es-EC" sz="2800" b="1" dirty="0"/>
          </a:p>
          <a:p>
            <a:endParaRPr lang="es-EC" sz="2800" b="1" dirty="0"/>
          </a:p>
          <a:p>
            <a:r>
              <a:rPr lang="es-EC" sz="2400" dirty="0" err="1"/>
              <a:t>An</a:t>
            </a:r>
            <a:r>
              <a:rPr lang="es-EC" sz="2400" dirty="0"/>
              <a:t> </a:t>
            </a:r>
            <a:r>
              <a:rPr lang="es-EC" sz="2400" dirty="0" err="1"/>
              <a:t>object</a:t>
            </a:r>
            <a:r>
              <a:rPr lang="es-EC" sz="2400" dirty="0"/>
              <a:t> </a:t>
            </a:r>
            <a:r>
              <a:rPr lang="es-EC" sz="2400" dirty="0" err="1"/>
              <a:t>that</a:t>
            </a:r>
            <a:r>
              <a:rPr lang="es-EC" sz="2400" dirty="0"/>
              <a:t> </a:t>
            </a:r>
            <a:r>
              <a:rPr lang="es-EC" sz="2400" dirty="0" err="1"/>
              <a:t>recieves</a:t>
            </a:r>
            <a:r>
              <a:rPr lang="es-EC" sz="2400" dirty="0"/>
              <a:t> </a:t>
            </a:r>
            <a:r>
              <a:rPr lang="es-EC" sz="2400" dirty="0" err="1"/>
              <a:t>an</a:t>
            </a:r>
            <a:r>
              <a:rPr lang="es-EC" sz="2400" dirty="0"/>
              <a:t> acción </a:t>
            </a:r>
            <a:r>
              <a:rPr lang="es-EC" sz="2400" dirty="0" err="1"/>
              <a:t>made</a:t>
            </a:r>
            <a:r>
              <a:rPr lang="es-EC" sz="2400" dirty="0"/>
              <a:t> </a:t>
            </a:r>
            <a:r>
              <a:rPr lang="es-EC" sz="2400" dirty="0" err="1"/>
              <a:t>by</a:t>
            </a:r>
            <a:r>
              <a:rPr lang="es-EC" sz="2400" dirty="0"/>
              <a:t> </a:t>
            </a:r>
            <a:r>
              <a:rPr lang="es-EC" sz="2400" dirty="0" err="1"/>
              <a:t>someone</a:t>
            </a:r>
            <a:r>
              <a:rPr lang="es-EC" sz="2400" dirty="0"/>
              <a:t> </a:t>
            </a:r>
            <a:r>
              <a:rPr lang="es-EC" sz="2400" dirty="0" err="1"/>
              <a:t>else</a:t>
            </a:r>
            <a:r>
              <a:rPr lang="es-EC" sz="2400" dirty="0"/>
              <a:t>.</a:t>
            </a:r>
          </a:p>
          <a:p>
            <a:pPr marL="0" indent="0" algn="ctr">
              <a:buNone/>
            </a:pPr>
            <a:r>
              <a:rPr lang="es-EC" sz="2400" dirty="0" err="1">
                <a:solidFill>
                  <a:srgbClr val="FF0000"/>
                </a:solidFill>
              </a:rPr>
              <a:t>HAVE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/>
              <a:t>     –       </a:t>
            </a:r>
            <a:r>
              <a:rPr lang="es-EC" sz="2400" dirty="0" err="1"/>
              <a:t>OBJECT</a:t>
            </a:r>
            <a:r>
              <a:rPr lang="es-EC" sz="2400" dirty="0"/>
              <a:t>(</a:t>
            </a:r>
            <a:r>
              <a:rPr lang="es-EC" sz="2400" dirty="0" err="1"/>
              <a:t>thing</a:t>
            </a:r>
            <a:r>
              <a:rPr lang="es-EC" sz="2400" dirty="0"/>
              <a:t>)    –     </a:t>
            </a:r>
            <a:r>
              <a:rPr lang="es-EC" sz="2400" dirty="0" err="1"/>
              <a:t>PAST</a:t>
            </a:r>
            <a:r>
              <a:rPr lang="es-EC" sz="2400" dirty="0"/>
              <a:t> </a:t>
            </a:r>
            <a:r>
              <a:rPr lang="es-EC" sz="2400" dirty="0" err="1"/>
              <a:t>PARTICIPLE</a:t>
            </a:r>
            <a:endParaRPr lang="es-EC" sz="2400" dirty="0"/>
          </a:p>
          <a:p>
            <a:pPr marL="0" indent="0" algn="ctr">
              <a:buNone/>
            </a:pPr>
            <a:endParaRPr lang="es-EC" sz="2400" dirty="0"/>
          </a:p>
          <a:p>
            <a:pPr marL="0" indent="0">
              <a:buNone/>
            </a:pPr>
            <a:r>
              <a:rPr lang="es-EC" sz="2400" dirty="0"/>
              <a:t>   - </a:t>
            </a:r>
            <a:r>
              <a:rPr lang="es-EC" sz="2400" dirty="0" err="1"/>
              <a:t>We</a:t>
            </a:r>
            <a:r>
              <a:rPr lang="es-EC" sz="2400" dirty="0"/>
              <a:t>   </a:t>
            </a:r>
            <a:r>
              <a:rPr lang="es-EC" sz="2400" dirty="0" err="1">
                <a:solidFill>
                  <a:srgbClr val="FF0000"/>
                </a:solidFill>
              </a:rPr>
              <a:t>have</a:t>
            </a:r>
            <a:r>
              <a:rPr lang="es-EC" sz="2400" dirty="0"/>
              <a:t>                  </a:t>
            </a:r>
            <a:r>
              <a:rPr lang="es-EC" sz="2400" dirty="0" err="1"/>
              <a:t>our</a:t>
            </a:r>
            <a:r>
              <a:rPr lang="es-EC" sz="2400" dirty="0"/>
              <a:t> </a:t>
            </a:r>
            <a:r>
              <a:rPr lang="es-EC" sz="2400" dirty="0" err="1"/>
              <a:t>picture</a:t>
            </a:r>
            <a:r>
              <a:rPr lang="es-EC" sz="2400" dirty="0"/>
              <a:t>               </a:t>
            </a:r>
            <a:r>
              <a:rPr lang="es-EC" sz="2400" dirty="0" err="1">
                <a:solidFill>
                  <a:srgbClr val="FF0000"/>
                </a:solidFill>
              </a:rPr>
              <a:t>taken</a:t>
            </a:r>
            <a:r>
              <a:rPr lang="es-EC" sz="2400" dirty="0"/>
              <a:t> </a:t>
            </a:r>
            <a:r>
              <a:rPr lang="es-EC" sz="2400" dirty="0" err="1"/>
              <a:t>after</a:t>
            </a:r>
            <a:r>
              <a:rPr lang="es-EC" sz="2400" dirty="0"/>
              <a:t> </a:t>
            </a:r>
            <a:r>
              <a:rPr lang="es-EC" sz="2400" dirty="0" err="1"/>
              <a:t>dinner</a:t>
            </a:r>
            <a:r>
              <a:rPr lang="es-EC" sz="2400" dirty="0"/>
              <a:t>.</a:t>
            </a:r>
          </a:p>
          <a:p>
            <a:pPr marL="0" indent="0">
              <a:buNone/>
            </a:pPr>
            <a:endParaRPr lang="es-ES" sz="2400" dirty="0"/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2150772" y="3747752"/>
            <a:ext cx="0" cy="669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4623515" y="3747752"/>
            <a:ext cx="0" cy="669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7328078" y="3747752"/>
            <a:ext cx="12879" cy="669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8 Easy Ways to Get Paid to Take Pictu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820" y="1077643"/>
            <a:ext cx="2549521" cy="15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786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741" y="274376"/>
            <a:ext cx="10131294" cy="5797750"/>
          </a:xfrm>
        </p:spPr>
        <p:txBody>
          <a:bodyPr/>
          <a:lstStyle/>
          <a:p>
            <a:pPr marL="0" indent="0" algn="ctr">
              <a:buNone/>
            </a:pPr>
            <a:endParaRPr lang="es-EC" dirty="0"/>
          </a:p>
          <a:p>
            <a:pPr marL="0" indent="0" algn="ctr">
              <a:buNone/>
            </a:pPr>
            <a:endParaRPr lang="es-EC" dirty="0"/>
          </a:p>
          <a:p>
            <a:pPr marL="0" indent="0" algn="ctr">
              <a:buNone/>
            </a:pPr>
            <a:endParaRPr lang="es-EC" dirty="0"/>
          </a:p>
          <a:p>
            <a:pPr marL="0" indent="0" algn="ctr">
              <a:buNone/>
            </a:pPr>
            <a:endParaRPr lang="es-EC" dirty="0"/>
          </a:p>
          <a:p>
            <a:pPr marL="0" indent="0" algn="ctr">
              <a:buNone/>
            </a:pPr>
            <a:endParaRPr lang="es-EC" dirty="0"/>
          </a:p>
          <a:p>
            <a:pPr marL="0" indent="0" algn="ctr">
              <a:buNone/>
            </a:pPr>
            <a:endParaRPr lang="es-EC" dirty="0"/>
          </a:p>
          <a:p>
            <a:pPr marL="0" indent="0" algn="ctr">
              <a:buNone/>
            </a:pPr>
            <a:r>
              <a:rPr lang="es-EC" sz="2400" dirty="0"/>
              <a:t>    </a:t>
            </a:r>
          </a:p>
          <a:p>
            <a:pPr marL="0" indent="0" algn="ctr">
              <a:buNone/>
            </a:pPr>
            <a:endParaRPr lang="es-EC" sz="2400" dirty="0"/>
          </a:p>
          <a:p>
            <a:pPr marL="0" indent="0" algn="ctr">
              <a:buNone/>
            </a:pPr>
            <a:r>
              <a:rPr lang="es-EC" sz="2400" dirty="0"/>
              <a:t> </a:t>
            </a:r>
          </a:p>
          <a:p>
            <a:pPr marL="0" indent="0" algn="ctr">
              <a:buNone/>
            </a:pPr>
            <a:r>
              <a:rPr lang="es-EC" sz="2400" dirty="0" err="1"/>
              <a:t>HAVE</a:t>
            </a:r>
            <a:r>
              <a:rPr lang="es-EC" sz="2400" dirty="0"/>
              <a:t>      –       </a:t>
            </a:r>
            <a:r>
              <a:rPr lang="es-EC" sz="2400" dirty="0" err="1"/>
              <a:t>OBJECT</a:t>
            </a:r>
            <a:r>
              <a:rPr lang="es-EC" sz="2400" dirty="0"/>
              <a:t>(</a:t>
            </a:r>
            <a:r>
              <a:rPr lang="es-EC" sz="2400" dirty="0" err="1"/>
              <a:t>thing</a:t>
            </a:r>
            <a:r>
              <a:rPr lang="es-EC" sz="2400" dirty="0"/>
              <a:t>)    –     </a:t>
            </a:r>
            <a:r>
              <a:rPr lang="es-EC" sz="2400" dirty="0" err="1"/>
              <a:t>PAST</a:t>
            </a:r>
            <a:r>
              <a:rPr lang="es-EC" sz="2400" dirty="0"/>
              <a:t> </a:t>
            </a:r>
            <a:r>
              <a:rPr lang="es-EC" sz="2400" dirty="0" err="1"/>
              <a:t>PARTICIPLE</a:t>
            </a:r>
            <a:endParaRPr lang="es-EC" sz="2400" dirty="0"/>
          </a:p>
          <a:p>
            <a:pPr marL="0" indent="0" algn="ctr">
              <a:buNone/>
            </a:pPr>
            <a:endParaRPr lang="es-EC" sz="2400" dirty="0"/>
          </a:p>
          <a:p>
            <a:pPr marL="0" indent="0">
              <a:buNone/>
            </a:pPr>
            <a:r>
              <a:rPr lang="es-EC" sz="2400" dirty="0"/>
              <a:t> -</a:t>
            </a:r>
            <a:r>
              <a:rPr lang="es-EC" sz="2400" dirty="0" err="1"/>
              <a:t>The</a:t>
            </a:r>
            <a:r>
              <a:rPr lang="es-EC" sz="2400" dirty="0"/>
              <a:t> </a:t>
            </a:r>
            <a:r>
              <a:rPr lang="es-EC" sz="2400" dirty="0" err="1"/>
              <a:t>boss</a:t>
            </a:r>
            <a:r>
              <a:rPr lang="es-EC" sz="2400" dirty="0"/>
              <a:t>   </a:t>
            </a:r>
            <a:r>
              <a:rPr lang="es-EC" sz="2400" dirty="0">
                <a:solidFill>
                  <a:srgbClr val="FF0000"/>
                </a:solidFill>
              </a:rPr>
              <a:t>has</a:t>
            </a:r>
            <a:r>
              <a:rPr lang="es-EC" sz="2400" dirty="0"/>
              <a:t>                 </a:t>
            </a:r>
            <a:r>
              <a:rPr lang="es-EC" sz="2400" dirty="0" err="1"/>
              <a:t>the</a:t>
            </a:r>
            <a:r>
              <a:rPr lang="es-EC" sz="2400" dirty="0"/>
              <a:t> </a:t>
            </a:r>
            <a:r>
              <a:rPr lang="es-EC" sz="2400" dirty="0" err="1"/>
              <a:t>offices</a:t>
            </a:r>
            <a:r>
              <a:rPr lang="es-EC" sz="2400" dirty="0"/>
              <a:t>               </a:t>
            </a:r>
            <a:r>
              <a:rPr lang="es-EC" sz="2400" dirty="0" err="1">
                <a:solidFill>
                  <a:srgbClr val="FF0000"/>
                </a:solidFill>
              </a:rPr>
              <a:t>cleaned</a:t>
            </a:r>
            <a:r>
              <a:rPr lang="es-EC" sz="2400" dirty="0">
                <a:solidFill>
                  <a:srgbClr val="FF0000"/>
                </a:solidFill>
              </a:rPr>
              <a:t> up</a:t>
            </a:r>
            <a:r>
              <a:rPr lang="es-EC" sz="2400" dirty="0"/>
              <a:t> </a:t>
            </a:r>
            <a:r>
              <a:rPr lang="es-EC" sz="2400" dirty="0" err="1"/>
              <a:t>everyday</a:t>
            </a:r>
            <a:r>
              <a:rPr lang="es-EC" sz="2400" dirty="0"/>
              <a:t>.</a:t>
            </a:r>
          </a:p>
          <a:p>
            <a:pPr marL="0" indent="0">
              <a:buNone/>
            </a:pPr>
            <a:endParaRPr lang="es-ES" dirty="0"/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2096829" y="4565094"/>
            <a:ext cx="0" cy="631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4565467" y="4530657"/>
            <a:ext cx="0" cy="618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7192384" y="4517778"/>
            <a:ext cx="0" cy="631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The Hard Facts of Professional Office Cleaning Services - AA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376" y="393509"/>
            <a:ext cx="4310407" cy="287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707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734097"/>
            <a:ext cx="8596668" cy="5307266"/>
          </a:xfrm>
        </p:spPr>
        <p:txBody>
          <a:bodyPr/>
          <a:lstStyle/>
          <a:p>
            <a:endParaRPr lang="es-EC" dirty="0"/>
          </a:p>
          <a:p>
            <a:endParaRPr lang="es-EC" dirty="0"/>
          </a:p>
          <a:p>
            <a:endParaRPr lang="es-EC" dirty="0"/>
          </a:p>
          <a:p>
            <a:endParaRPr lang="es-EC" dirty="0"/>
          </a:p>
          <a:p>
            <a:pPr marL="0" indent="0">
              <a:buNone/>
            </a:pPr>
            <a:r>
              <a:rPr lang="es-EC" dirty="0"/>
              <a:t>           </a:t>
            </a: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/>
              <a:t>               </a:t>
            </a:r>
          </a:p>
          <a:p>
            <a:pPr marL="0" indent="0">
              <a:buNone/>
            </a:pPr>
            <a:r>
              <a:rPr lang="es-EC" sz="2400" dirty="0"/>
              <a:t>		</a:t>
            </a:r>
            <a:r>
              <a:rPr lang="es-EC" sz="2400" dirty="0" err="1"/>
              <a:t>HAVE</a:t>
            </a:r>
            <a:r>
              <a:rPr lang="es-EC" sz="2400" dirty="0"/>
              <a:t>      –       </a:t>
            </a:r>
            <a:r>
              <a:rPr lang="es-EC" sz="2400" dirty="0" err="1"/>
              <a:t>OBJECT</a:t>
            </a:r>
            <a:r>
              <a:rPr lang="es-EC" sz="2400" dirty="0"/>
              <a:t>(</a:t>
            </a:r>
            <a:r>
              <a:rPr lang="es-EC" sz="2400" dirty="0" err="1"/>
              <a:t>thing</a:t>
            </a:r>
            <a:r>
              <a:rPr lang="es-EC" sz="2400" dirty="0"/>
              <a:t>)    –     </a:t>
            </a:r>
            <a:r>
              <a:rPr lang="es-EC" sz="2400" dirty="0" err="1"/>
              <a:t>PAST</a:t>
            </a:r>
            <a:r>
              <a:rPr lang="es-EC" sz="2400" dirty="0"/>
              <a:t> </a:t>
            </a:r>
            <a:r>
              <a:rPr lang="es-EC" sz="2400" dirty="0" err="1"/>
              <a:t>PARTICIPLE</a:t>
            </a:r>
            <a:endParaRPr lang="es-EC" sz="2400" dirty="0"/>
          </a:p>
          <a:p>
            <a:pPr marL="0" indent="0">
              <a:buNone/>
            </a:pPr>
            <a:endParaRPr lang="es-EC" sz="2400" dirty="0"/>
          </a:p>
          <a:p>
            <a:pPr marL="0" indent="0">
              <a:buNone/>
            </a:pPr>
            <a:endParaRPr lang="es-EC" sz="2400" dirty="0"/>
          </a:p>
          <a:p>
            <a:pPr marL="0" indent="0">
              <a:buNone/>
            </a:pPr>
            <a:r>
              <a:rPr lang="es-EC" sz="2400" dirty="0"/>
              <a:t>Dr. Smith can </a:t>
            </a:r>
            <a:r>
              <a:rPr lang="es-EC" sz="2400" dirty="0" err="1">
                <a:solidFill>
                  <a:srgbClr val="FF0000"/>
                </a:solidFill>
              </a:rPr>
              <a:t>have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/>
              <a:t>        </a:t>
            </a:r>
            <a:r>
              <a:rPr lang="es-EC" sz="2400" dirty="0" err="1"/>
              <a:t>the</a:t>
            </a:r>
            <a:r>
              <a:rPr lang="es-EC" sz="2400" dirty="0"/>
              <a:t> X-</a:t>
            </a:r>
            <a:r>
              <a:rPr lang="es-EC" sz="2400" dirty="0" err="1"/>
              <a:t>ray</a:t>
            </a:r>
            <a:r>
              <a:rPr lang="es-EC" sz="2400" dirty="0"/>
              <a:t>              </a:t>
            </a:r>
            <a:r>
              <a:rPr lang="es-EC" sz="2400" dirty="0" err="1">
                <a:solidFill>
                  <a:srgbClr val="FF0000"/>
                </a:solidFill>
              </a:rPr>
              <a:t>sent</a:t>
            </a:r>
            <a:r>
              <a:rPr lang="es-EC" sz="2400" dirty="0"/>
              <a:t> </a:t>
            </a:r>
            <a:r>
              <a:rPr lang="es-EC" sz="2400" dirty="0" err="1"/>
              <a:t>this</a:t>
            </a:r>
            <a:r>
              <a:rPr lang="es-EC" sz="2400" dirty="0"/>
              <a:t> </a:t>
            </a:r>
            <a:r>
              <a:rPr lang="es-EC" sz="2400" dirty="0" err="1"/>
              <a:t>morning</a:t>
            </a:r>
            <a:r>
              <a:rPr lang="es-EC" sz="2400" dirty="0"/>
              <a:t>.</a:t>
            </a:r>
          </a:p>
          <a:p>
            <a:endParaRPr lang="es-ES" dirty="0"/>
          </a:p>
        </p:txBody>
      </p:sp>
      <p:pic>
        <p:nvPicPr>
          <p:cNvPr id="3074" name="Picture 2" descr="X-Ray for Kids: What is an X-Ray? | UVA Radiology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026" y="631066"/>
            <a:ext cx="3236948" cy="215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de flecha 4"/>
          <p:cNvCxnSpPr/>
          <p:nvPr/>
        </p:nvCxnSpPr>
        <p:spPr>
          <a:xfrm>
            <a:off x="2302695" y="3960253"/>
            <a:ext cx="479142" cy="934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4636394" y="4121825"/>
            <a:ext cx="12879" cy="772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7061974" y="3980157"/>
            <a:ext cx="0" cy="682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555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476519"/>
            <a:ext cx="8596668" cy="5564844"/>
          </a:xfrm>
        </p:spPr>
        <p:txBody>
          <a:bodyPr>
            <a:normAutofit/>
          </a:bodyPr>
          <a:lstStyle/>
          <a:p>
            <a:r>
              <a:rPr lang="es-EC" sz="2000" dirty="0" err="1"/>
              <a:t>Examples</a:t>
            </a:r>
            <a:r>
              <a:rPr lang="es-EC" sz="2000" dirty="0"/>
              <a:t> </a:t>
            </a:r>
            <a:r>
              <a:rPr lang="es-EC" sz="2000" dirty="0" err="1"/>
              <a:t>to</a:t>
            </a:r>
            <a:r>
              <a:rPr lang="es-EC" sz="2000" dirty="0"/>
              <a:t> </a:t>
            </a:r>
            <a:r>
              <a:rPr lang="es-EC" sz="2000" dirty="0" err="1"/>
              <a:t>practice</a:t>
            </a:r>
            <a:r>
              <a:rPr lang="es-EC" sz="2000" dirty="0"/>
              <a:t>. </a:t>
            </a:r>
            <a:r>
              <a:rPr lang="es-EC" sz="2000" dirty="0" err="1"/>
              <a:t>Write</a:t>
            </a:r>
            <a:r>
              <a:rPr lang="es-EC" sz="2000" dirty="0"/>
              <a:t> </a:t>
            </a:r>
            <a:r>
              <a:rPr lang="es-EC" sz="2000" dirty="0" err="1"/>
              <a:t>statements</a:t>
            </a:r>
            <a:r>
              <a:rPr lang="es-EC" sz="2000" dirty="0"/>
              <a:t> and </a:t>
            </a:r>
            <a:r>
              <a:rPr lang="es-EC" sz="2000" dirty="0" err="1"/>
              <a:t>questions</a:t>
            </a:r>
            <a:r>
              <a:rPr lang="es-EC" sz="2000" dirty="0"/>
              <a:t>, </a:t>
            </a:r>
            <a:r>
              <a:rPr lang="es-EC" sz="2000" dirty="0" err="1"/>
              <a:t>using</a:t>
            </a:r>
            <a:r>
              <a:rPr lang="es-EC" sz="2000" dirty="0"/>
              <a:t> </a:t>
            </a:r>
            <a:r>
              <a:rPr lang="es-EC" sz="2000" dirty="0" err="1"/>
              <a:t>the</a:t>
            </a:r>
            <a:r>
              <a:rPr lang="es-EC" sz="2000" dirty="0"/>
              <a:t> </a:t>
            </a:r>
            <a:r>
              <a:rPr lang="es-EC" sz="2000" dirty="0" err="1"/>
              <a:t>Passive</a:t>
            </a:r>
            <a:r>
              <a:rPr lang="es-EC" sz="2000" dirty="0"/>
              <a:t> </a:t>
            </a:r>
            <a:r>
              <a:rPr lang="es-EC" sz="2000" dirty="0" err="1"/>
              <a:t>Causative</a:t>
            </a:r>
            <a:r>
              <a:rPr lang="es-EC" sz="2000" dirty="0"/>
              <a:t> </a:t>
            </a:r>
            <a:r>
              <a:rPr lang="es-EC" sz="2000" dirty="0" err="1"/>
              <a:t>with</a:t>
            </a:r>
            <a:r>
              <a:rPr lang="es-EC" sz="2000" dirty="0"/>
              <a:t> </a:t>
            </a:r>
            <a:r>
              <a:rPr lang="es-EC" sz="2000" dirty="0" err="1"/>
              <a:t>HAVE</a:t>
            </a:r>
            <a:r>
              <a:rPr lang="es-EC" sz="2000" dirty="0"/>
              <a:t>.</a:t>
            </a:r>
          </a:p>
          <a:p>
            <a:r>
              <a:rPr lang="es-EC" sz="2000" dirty="0"/>
              <a:t>1. </a:t>
            </a:r>
            <a:r>
              <a:rPr lang="es-EC" sz="2000" dirty="0" err="1"/>
              <a:t>Could</a:t>
            </a:r>
            <a:r>
              <a:rPr lang="es-EC" sz="2000" dirty="0"/>
              <a:t> I/ </a:t>
            </a:r>
            <a:r>
              <a:rPr lang="es-EC" sz="2000" dirty="0" err="1"/>
              <a:t>these</a:t>
            </a:r>
            <a:r>
              <a:rPr lang="es-EC" sz="2000" dirty="0"/>
              <a:t> </a:t>
            </a:r>
            <a:r>
              <a:rPr lang="es-EC" sz="2000" dirty="0" err="1"/>
              <a:t>two</a:t>
            </a:r>
            <a:r>
              <a:rPr lang="es-EC" sz="2000" dirty="0"/>
              <a:t> </a:t>
            </a:r>
            <a:r>
              <a:rPr lang="es-EC" sz="2000" dirty="0" err="1"/>
              <a:t>letters</a:t>
            </a:r>
            <a:r>
              <a:rPr lang="es-EC" sz="2000" dirty="0"/>
              <a:t>/ </a:t>
            </a:r>
            <a:r>
              <a:rPr lang="es-EC" sz="2000" dirty="0" err="1"/>
              <a:t>send</a:t>
            </a:r>
            <a:r>
              <a:rPr lang="es-EC" sz="2000" dirty="0"/>
              <a:t>?</a:t>
            </a:r>
          </a:p>
          <a:p>
            <a:r>
              <a:rPr lang="es-EC" sz="2000" dirty="0"/>
              <a:t>    </a:t>
            </a:r>
            <a:r>
              <a:rPr lang="es-EC" sz="2000" dirty="0" err="1"/>
              <a:t>Could</a:t>
            </a:r>
            <a:r>
              <a:rPr lang="es-EC" sz="2000" dirty="0"/>
              <a:t> I </a:t>
            </a:r>
            <a:r>
              <a:rPr lang="es-EC" sz="2000" dirty="0" err="1">
                <a:solidFill>
                  <a:srgbClr val="FF0000"/>
                </a:solidFill>
              </a:rPr>
              <a:t>have</a:t>
            </a:r>
            <a:r>
              <a:rPr lang="es-EC" sz="2000" dirty="0"/>
              <a:t> </a:t>
            </a:r>
            <a:r>
              <a:rPr lang="es-EC" sz="2000" dirty="0" err="1"/>
              <a:t>these</a:t>
            </a:r>
            <a:r>
              <a:rPr lang="es-EC" sz="2000" dirty="0"/>
              <a:t> </a:t>
            </a:r>
            <a:r>
              <a:rPr lang="es-EC" sz="2000" dirty="0" err="1"/>
              <a:t>two</a:t>
            </a:r>
            <a:r>
              <a:rPr lang="es-EC" sz="2000" dirty="0"/>
              <a:t> </a:t>
            </a:r>
            <a:r>
              <a:rPr lang="es-EC" sz="2000" dirty="0" err="1"/>
              <a:t>letters</a:t>
            </a:r>
            <a:r>
              <a:rPr lang="es-EC" sz="2000" dirty="0"/>
              <a:t> </a:t>
            </a:r>
            <a:r>
              <a:rPr lang="es-EC" sz="2000" dirty="0" err="1">
                <a:solidFill>
                  <a:srgbClr val="FF0000"/>
                </a:solidFill>
              </a:rPr>
              <a:t>sent</a:t>
            </a:r>
            <a:r>
              <a:rPr lang="es-EC" sz="2000" dirty="0"/>
              <a:t>?</a:t>
            </a:r>
          </a:p>
          <a:p>
            <a:r>
              <a:rPr lang="es-EC" sz="2000" dirty="0"/>
              <a:t>2. </a:t>
            </a:r>
            <a:r>
              <a:rPr lang="es-EC" sz="2000" dirty="0" err="1"/>
              <a:t>where</a:t>
            </a:r>
            <a:r>
              <a:rPr lang="es-EC" sz="2000" dirty="0"/>
              <a:t> can I/ </a:t>
            </a:r>
            <a:r>
              <a:rPr lang="es-EC" sz="2000" dirty="0" err="1"/>
              <a:t>my</a:t>
            </a:r>
            <a:r>
              <a:rPr lang="es-EC" sz="2000" dirty="0"/>
              <a:t> car/ </a:t>
            </a:r>
            <a:r>
              <a:rPr lang="es-EC" sz="2000" dirty="0" err="1"/>
              <a:t>wash</a:t>
            </a:r>
            <a:r>
              <a:rPr lang="es-EC" sz="2000" dirty="0"/>
              <a:t>?</a:t>
            </a:r>
          </a:p>
          <a:p>
            <a:r>
              <a:rPr lang="es-EC" sz="2000" dirty="0"/>
              <a:t>    </a:t>
            </a:r>
            <a:r>
              <a:rPr lang="es-EC" sz="2000" dirty="0" err="1"/>
              <a:t>Where</a:t>
            </a:r>
            <a:r>
              <a:rPr lang="es-EC" sz="2000" dirty="0"/>
              <a:t> can I </a:t>
            </a:r>
            <a:r>
              <a:rPr lang="es-EC" sz="2000" dirty="0" err="1">
                <a:solidFill>
                  <a:srgbClr val="FF0000"/>
                </a:solidFill>
              </a:rPr>
              <a:t>have</a:t>
            </a:r>
            <a:r>
              <a:rPr lang="es-EC" sz="2000" dirty="0"/>
              <a:t> </a:t>
            </a:r>
            <a:r>
              <a:rPr lang="es-EC" sz="2000" dirty="0" err="1"/>
              <a:t>my</a:t>
            </a:r>
            <a:r>
              <a:rPr lang="es-EC" sz="2000" dirty="0"/>
              <a:t> car </a:t>
            </a:r>
            <a:r>
              <a:rPr lang="es-EC" sz="2000" dirty="0" err="1">
                <a:solidFill>
                  <a:srgbClr val="FF0000"/>
                </a:solidFill>
              </a:rPr>
              <a:t>washed</a:t>
            </a:r>
            <a:r>
              <a:rPr lang="es-EC" sz="2000" dirty="0"/>
              <a:t>?</a:t>
            </a:r>
          </a:p>
          <a:p>
            <a:r>
              <a:rPr lang="es-EC" sz="2000" dirty="0"/>
              <a:t>3. Laura/ </a:t>
            </a:r>
            <a:r>
              <a:rPr lang="es-EC" sz="2000" dirty="0" err="1"/>
              <a:t>her</a:t>
            </a:r>
            <a:r>
              <a:rPr lang="es-EC" sz="2000" dirty="0"/>
              <a:t> </a:t>
            </a:r>
            <a:r>
              <a:rPr lang="es-EC" sz="2000" dirty="0" err="1"/>
              <a:t>house</a:t>
            </a:r>
            <a:r>
              <a:rPr lang="es-EC" sz="2000" dirty="0"/>
              <a:t>/ </a:t>
            </a:r>
            <a:r>
              <a:rPr lang="es-EC" sz="2000" dirty="0" err="1"/>
              <a:t>clean</a:t>
            </a:r>
            <a:r>
              <a:rPr lang="es-EC" sz="2000" dirty="0"/>
              <a:t>/ </a:t>
            </a:r>
            <a:r>
              <a:rPr lang="es-EC" sz="2000" dirty="0" err="1"/>
              <a:t>tomorrow</a:t>
            </a:r>
            <a:r>
              <a:rPr lang="es-EC" sz="2000" dirty="0"/>
              <a:t>.</a:t>
            </a:r>
          </a:p>
          <a:p>
            <a:r>
              <a:rPr lang="es-EC" sz="2000" dirty="0"/>
              <a:t>    Laura </a:t>
            </a:r>
            <a:r>
              <a:rPr lang="es-EC" sz="2000" dirty="0" err="1">
                <a:solidFill>
                  <a:srgbClr val="FF0000"/>
                </a:solidFill>
              </a:rPr>
              <a:t>will</a:t>
            </a:r>
            <a:r>
              <a:rPr lang="es-EC" sz="2000" dirty="0">
                <a:solidFill>
                  <a:srgbClr val="FF0000"/>
                </a:solidFill>
              </a:rPr>
              <a:t> </a:t>
            </a:r>
            <a:r>
              <a:rPr lang="es-EC" sz="2000" dirty="0" err="1">
                <a:solidFill>
                  <a:srgbClr val="FF0000"/>
                </a:solidFill>
              </a:rPr>
              <a:t>have</a:t>
            </a:r>
            <a:r>
              <a:rPr lang="es-EC" sz="2000" dirty="0"/>
              <a:t> </a:t>
            </a:r>
            <a:r>
              <a:rPr lang="es-EC" sz="2000" dirty="0" err="1"/>
              <a:t>her</a:t>
            </a:r>
            <a:r>
              <a:rPr lang="es-EC" sz="2000" dirty="0"/>
              <a:t> </a:t>
            </a:r>
            <a:r>
              <a:rPr lang="es-EC" sz="2000" dirty="0" err="1"/>
              <a:t>house</a:t>
            </a:r>
            <a:r>
              <a:rPr lang="es-EC" sz="2000" dirty="0"/>
              <a:t> </a:t>
            </a:r>
            <a:r>
              <a:rPr lang="es-EC" sz="2000" dirty="0" err="1">
                <a:solidFill>
                  <a:srgbClr val="FF0000"/>
                </a:solidFill>
              </a:rPr>
              <a:t>cleaned</a:t>
            </a:r>
            <a:r>
              <a:rPr lang="es-EC" sz="2000" dirty="0"/>
              <a:t> </a:t>
            </a:r>
            <a:r>
              <a:rPr lang="es-EC" sz="2000" dirty="0" err="1"/>
              <a:t>tomorrow</a:t>
            </a:r>
            <a:r>
              <a:rPr lang="es-EC" sz="2000" dirty="0"/>
              <a:t>.</a:t>
            </a:r>
          </a:p>
          <a:p>
            <a:r>
              <a:rPr lang="es-EC" sz="2000" dirty="0"/>
              <a:t>4. Charles/ </a:t>
            </a:r>
            <a:r>
              <a:rPr lang="es-EC" sz="2000" dirty="0" err="1"/>
              <a:t>his</a:t>
            </a:r>
            <a:r>
              <a:rPr lang="es-EC" sz="2000" dirty="0"/>
              <a:t> </a:t>
            </a:r>
            <a:r>
              <a:rPr lang="es-EC" sz="2000" dirty="0" err="1"/>
              <a:t>book</a:t>
            </a:r>
            <a:r>
              <a:rPr lang="es-EC" sz="2000" dirty="0"/>
              <a:t>/ </a:t>
            </a:r>
            <a:r>
              <a:rPr lang="es-EC" sz="2000" dirty="0" err="1"/>
              <a:t>bring</a:t>
            </a:r>
            <a:r>
              <a:rPr lang="es-EC" sz="2000" dirty="0"/>
              <a:t>/ </a:t>
            </a:r>
            <a:r>
              <a:rPr lang="es-EC" sz="2000" dirty="0" err="1"/>
              <a:t>yesterday</a:t>
            </a:r>
            <a:r>
              <a:rPr lang="es-EC" sz="2000" dirty="0"/>
              <a:t>.</a:t>
            </a:r>
          </a:p>
          <a:p>
            <a:r>
              <a:rPr lang="es-EC" sz="2000" dirty="0"/>
              <a:t>    Charles </a:t>
            </a:r>
            <a:r>
              <a:rPr lang="es-EC" sz="2000" dirty="0" err="1">
                <a:solidFill>
                  <a:srgbClr val="FF0000"/>
                </a:solidFill>
              </a:rPr>
              <a:t>had</a:t>
            </a:r>
            <a:r>
              <a:rPr lang="es-EC" sz="2000" dirty="0"/>
              <a:t> </a:t>
            </a:r>
            <a:r>
              <a:rPr lang="es-EC" sz="2000" dirty="0" err="1"/>
              <a:t>his</a:t>
            </a:r>
            <a:r>
              <a:rPr lang="es-EC" sz="2000" dirty="0"/>
              <a:t> </a:t>
            </a:r>
            <a:r>
              <a:rPr lang="es-EC" sz="2000" dirty="0" err="1"/>
              <a:t>book</a:t>
            </a:r>
            <a:r>
              <a:rPr lang="es-EC" sz="2000" dirty="0"/>
              <a:t> </a:t>
            </a:r>
            <a:r>
              <a:rPr lang="es-EC" sz="2000" dirty="0" err="1">
                <a:solidFill>
                  <a:srgbClr val="FF0000"/>
                </a:solidFill>
              </a:rPr>
              <a:t>brought</a:t>
            </a:r>
            <a:r>
              <a:rPr lang="es-EC" sz="2000" dirty="0">
                <a:solidFill>
                  <a:srgbClr val="FF0000"/>
                </a:solidFill>
              </a:rPr>
              <a:t> </a:t>
            </a:r>
            <a:r>
              <a:rPr lang="es-EC" sz="2000" dirty="0" err="1"/>
              <a:t>yesterday</a:t>
            </a:r>
            <a:r>
              <a:rPr lang="es-EC" sz="2000" dirty="0"/>
              <a:t>.</a:t>
            </a:r>
          </a:p>
          <a:p>
            <a:r>
              <a:rPr lang="es-EC" sz="2000" dirty="0"/>
              <a:t>5. </a:t>
            </a:r>
            <a:r>
              <a:rPr lang="es-EC" sz="2000" dirty="0" err="1"/>
              <a:t>We</a:t>
            </a:r>
            <a:r>
              <a:rPr lang="es-EC" sz="2000" dirty="0"/>
              <a:t> / </a:t>
            </a:r>
            <a:r>
              <a:rPr lang="es-EC" sz="2000" dirty="0" err="1"/>
              <a:t>these</a:t>
            </a:r>
            <a:r>
              <a:rPr lang="es-EC" sz="2000" dirty="0"/>
              <a:t> </a:t>
            </a:r>
            <a:r>
              <a:rPr lang="es-EC" sz="2000" dirty="0" err="1"/>
              <a:t>letters</a:t>
            </a:r>
            <a:r>
              <a:rPr lang="es-EC" sz="2000" dirty="0"/>
              <a:t> / </a:t>
            </a:r>
            <a:r>
              <a:rPr lang="es-EC" sz="2000" dirty="0" err="1"/>
              <a:t>write</a:t>
            </a:r>
            <a:r>
              <a:rPr lang="es-EC" sz="2000" dirty="0"/>
              <a:t>/ </a:t>
            </a:r>
            <a:r>
              <a:rPr lang="es-EC" sz="2000" dirty="0" err="1"/>
              <a:t>already</a:t>
            </a:r>
            <a:r>
              <a:rPr lang="es-EC" sz="2000" dirty="0"/>
              <a:t>.</a:t>
            </a:r>
          </a:p>
          <a:p>
            <a:r>
              <a:rPr lang="es-EC" sz="2000" dirty="0"/>
              <a:t>    </a:t>
            </a:r>
            <a:r>
              <a:rPr lang="es-EC" sz="2000" dirty="0" err="1"/>
              <a:t>We</a:t>
            </a:r>
            <a:r>
              <a:rPr lang="es-EC" sz="2000" dirty="0"/>
              <a:t> </a:t>
            </a:r>
            <a:r>
              <a:rPr lang="es-EC" sz="2000" dirty="0" err="1">
                <a:solidFill>
                  <a:srgbClr val="FF0000"/>
                </a:solidFill>
              </a:rPr>
              <a:t>have</a:t>
            </a:r>
            <a:r>
              <a:rPr lang="es-EC" sz="2000" dirty="0">
                <a:solidFill>
                  <a:srgbClr val="FF0000"/>
                </a:solidFill>
              </a:rPr>
              <a:t> </a:t>
            </a:r>
            <a:r>
              <a:rPr lang="es-EC" sz="2000" dirty="0" err="1">
                <a:solidFill>
                  <a:srgbClr val="FF0000"/>
                </a:solidFill>
              </a:rPr>
              <a:t>had</a:t>
            </a:r>
            <a:r>
              <a:rPr lang="es-EC" sz="2000" dirty="0"/>
              <a:t> </a:t>
            </a:r>
            <a:r>
              <a:rPr lang="es-EC" sz="2000" dirty="0" err="1"/>
              <a:t>these</a:t>
            </a:r>
            <a:r>
              <a:rPr lang="es-EC" sz="2000" dirty="0"/>
              <a:t> </a:t>
            </a:r>
            <a:r>
              <a:rPr lang="es-EC" sz="2000" dirty="0" err="1"/>
              <a:t>letters</a:t>
            </a:r>
            <a:r>
              <a:rPr lang="es-EC" sz="2000" dirty="0"/>
              <a:t> </a:t>
            </a:r>
            <a:r>
              <a:rPr lang="es-EC" sz="2000" dirty="0" err="1">
                <a:solidFill>
                  <a:srgbClr val="FF0000"/>
                </a:solidFill>
              </a:rPr>
              <a:t>written</a:t>
            </a:r>
            <a:r>
              <a:rPr lang="es-EC" sz="2000" dirty="0"/>
              <a:t> </a:t>
            </a:r>
            <a:r>
              <a:rPr lang="es-EC" sz="2000" dirty="0" err="1"/>
              <a:t>already</a:t>
            </a:r>
            <a:r>
              <a:rPr lang="es-EC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725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1128095" y="991674"/>
            <a:ext cx="9265156" cy="5474692"/>
          </a:xfrm>
        </p:spPr>
        <p:txBody>
          <a:bodyPr>
            <a:normAutofit/>
          </a:bodyPr>
          <a:lstStyle/>
          <a:p>
            <a:pPr algn="ctr"/>
            <a:r>
              <a:rPr lang="es-EC" sz="2400" b="1" dirty="0" err="1"/>
              <a:t>CAUSATIVE</a:t>
            </a:r>
            <a:r>
              <a:rPr lang="es-EC" sz="2400" b="1" dirty="0"/>
              <a:t> </a:t>
            </a:r>
            <a:r>
              <a:rPr lang="es-EC" sz="2400" b="1" dirty="0" err="1"/>
              <a:t>SENTENCES</a:t>
            </a:r>
            <a:endParaRPr lang="es-EC" sz="2400" b="1" dirty="0"/>
          </a:p>
          <a:p>
            <a:pPr marL="0" indent="0" algn="ctr">
              <a:buNone/>
            </a:pPr>
            <a:r>
              <a:rPr lang="es-EC" sz="2400" b="1" dirty="0" err="1"/>
              <a:t>Make</a:t>
            </a:r>
            <a:r>
              <a:rPr lang="es-EC" sz="2400" b="1" dirty="0"/>
              <a:t> </a:t>
            </a:r>
            <a:r>
              <a:rPr lang="es-EC" sz="2400" b="1" dirty="0" err="1"/>
              <a:t>someone</a:t>
            </a:r>
            <a:r>
              <a:rPr lang="es-EC" sz="2400" b="1" dirty="0"/>
              <a:t> </a:t>
            </a:r>
            <a:r>
              <a:rPr lang="es-EC" sz="2400" b="1" dirty="0" err="1"/>
              <a:t>else</a:t>
            </a:r>
            <a:r>
              <a:rPr lang="es-EC" sz="2400" b="1" dirty="0"/>
              <a:t> </a:t>
            </a:r>
            <a:r>
              <a:rPr lang="es-EC" sz="2400" b="1" dirty="0" err="1"/>
              <a:t>to</a:t>
            </a:r>
            <a:r>
              <a:rPr lang="es-EC" sz="2400" b="1" dirty="0"/>
              <a:t> do </a:t>
            </a:r>
            <a:r>
              <a:rPr lang="es-EC" sz="2400" b="1" dirty="0" err="1"/>
              <a:t>something</a:t>
            </a:r>
            <a:r>
              <a:rPr lang="es-EC" sz="2400" b="1" dirty="0"/>
              <a:t>.</a:t>
            </a:r>
          </a:p>
          <a:p>
            <a:pPr marL="0" indent="0" algn="ctr">
              <a:buNone/>
            </a:pPr>
            <a:endParaRPr lang="es-EC" sz="2400" b="1" dirty="0"/>
          </a:p>
          <a:p>
            <a:pPr marL="0" indent="0" algn="ctr">
              <a:buNone/>
            </a:pPr>
            <a:r>
              <a:rPr lang="es-EC" sz="2400" b="1" dirty="0" err="1"/>
              <a:t>GET</a:t>
            </a:r>
            <a:r>
              <a:rPr lang="es-EC" sz="2400" b="1" dirty="0"/>
              <a:t> vs. </a:t>
            </a:r>
            <a:r>
              <a:rPr lang="es-EC" sz="2400" b="1" dirty="0" err="1"/>
              <a:t>HAVE</a:t>
            </a:r>
            <a:r>
              <a:rPr lang="es-EC" sz="2400" b="1" dirty="0"/>
              <a:t> = hacer que</a:t>
            </a:r>
          </a:p>
          <a:p>
            <a:pPr marL="0" indent="0" algn="ctr">
              <a:buNone/>
            </a:pPr>
            <a:endParaRPr lang="es-EC" sz="2400" b="1" dirty="0"/>
          </a:p>
          <a:p>
            <a:pPr marL="0" indent="0" algn="ctr">
              <a:buNone/>
            </a:pPr>
            <a:endParaRPr lang="es-ES" sz="2400" b="1" dirty="0"/>
          </a:p>
        </p:txBody>
      </p:sp>
      <p:pic>
        <p:nvPicPr>
          <p:cNvPr id="1028" name="Picture 4" descr="People Organizing: Imágenes, fotos de stock y vectores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003" y="3060656"/>
            <a:ext cx="420052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uevo Trailer de The Boss Baby • Cinerget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647" y="3263498"/>
            <a:ext cx="3077021" cy="2051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39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5063" y="721217"/>
            <a:ext cx="9690159" cy="550044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C" sz="2400" dirty="0" err="1"/>
              <a:t>GET</a:t>
            </a:r>
            <a:r>
              <a:rPr lang="es-EC" sz="2400" dirty="0"/>
              <a:t> /</a:t>
            </a:r>
            <a:r>
              <a:rPr lang="es-EC" sz="2400" dirty="0" err="1"/>
              <a:t>GETS</a:t>
            </a:r>
            <a:r>
              <a:rPr lang="es-EC" sz="2400" dirty="0"/>
              <a:t> / </a:t>
            </a:r>
            <a:r>
              <a:rPr lang="es-EC" sz="2400" dirty="0" err="1"/>
              <a:t>GOT</a:t>
            </a:r>
            <a:r>
              <a:rPr lang="es-EC" sz="2400" dirty="0"/>
              <a:t>/ </a:t>
            </a:r>
            <a:r>
              <a:rPr lang="es-EC" sz="2400" dirty="0" err="1"/>
              <a:t>WILL</a:t>
            </a:r>
            <a:r>
              <a:rPr lang="es-EC" sz="2400" dirty="0"/>
              <a:t> </a:t>
            </a:r>
            <a:r>
              <a:rPr lang="es-EC" sz="2400" dirty="0" err="1"/>
              <a:t>GET</a:t>
            </a:r>
            <a:r>
              <a:rPr lang="es-EC" sz="2400" dirty="0"/>
              <a:t> / HAS -</a:t>
            </a:r>
            <a:r>
              <a:rPr lang="es-EC" sz="2400" dirty="0" err="1"/>
              <a:t>HAVE</a:t>
            </a:r>
            <a:r>
              <a:rPr lang="es-EC" sz="2400" dirty="0"/>
              <a:t> </a:t>
            </a:r>
            <a:r>
              <a:rPr lang="es-EC" sz="2400" dirty="0" err="1"/>
              <a:t>GOTTEN</a:t>
            </a:r>
            <a:endParaRPr lang="es-EC" sz="2400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algn="ctr">
              <a:buFontTx/>
              <a:buChar char="-"/>
            </a:pPr>
            <a:r>
              <a:rPr lang="es-EC" sz="2400" dirty="0" err="1"/>
              <a:t>My</a:t>
            </a:r>
            <a:r>
              <a:rPr lang="es-EC" sz="2400" dirty="0"/>
              <a:t> </a:t>
            </a:r>
            <a:r>
              <a:rPr lang="es-EC" sz="2400" dirty="0" err="1"/>
              <a:t>mom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gets</a:t>
            </a:r>
            <a:r>
              <a:rPr lang="es-EC" sz="2400" dirty="0"/>
              <a:t> </a:t>
            </a:r>
            <a:r>
              <a:rPr lang="es-EC" sz="2400" u="sng" dirty="0"/>
              <a:t>me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to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clean</a:t>
            </a:r>
            <a:r>
              <a:rPr lang="es-EC" sz="2400" dirty="0">
                <a:solidFill>
                  <a:srgbClr val="FF0000"/>
                </a:solidFill>
              </a:rPr>
              <a:t> up </a:t>
            </a:r>
            <a:r>
              <a:rPr lang="es-EC" sz="2400" dirty="0" err="1"/>
              <a:t>my</a:t>
            </a:r>
            <a:r>
              <a:rPr lang="es-EC" sz="2400" dirty="0"/>
              <a:t> </a:t>
            </a:r>
            <a:r>
              <a:rPr lang="es-EC" sz="2400" dirty="0" err="1"/>
              <a:t>room</a:t>
            </a:r>
            <a:r>
              <a:rPr lang="es-EC" sz="2400" dirty="0"/>
              <a:t>.</a:t>
            </a:r>
          </a:p>
          <a:p>
            <a:pPr algn="ctr">
              <a:buFontTx/>
              <a:buChar char="-"/>
            </a:pPr>
            <a:r>
              <a:rPr lang="es-EC" sz="2400" dirty="0"/>
              <a:t> </a:t>
            </a:r>
          </a:p>
          <a:p>
            <a:pPr marL="0" indent="0" algn="ctr">
              <a:buNone/>
            </a:pPr>
            <a:r>
              <a:rPr lang="es-EC" sz="2400" dirty="0"/>
              <a:t>a </a:t>
            </a:r>
            <a:r>
              <a:rPr lang="es-EC" sz="2400" dirty="0" err="1"/>
              <a:t>person</a:t>
            </a:r>
            <a:r>
              <a:rPr lang="es-EC" sz="2400" dirty="0"/>
              <a:t>    </a:t>
            </a:r>
            <a:r>
              <a:rPr lang="es-EC" sz="2400" dirty="0" err="1"/>
              <a:t>verb</a:t>
            </a:r>
            <a:r>
              <a:rPr lang="es-EC" sz="2400" dirty="0"/>
              <a:t> </a:t>
            </a:r>
            <a:endParaRPr lang="es-ES" sz="2400" dirty="0"/>
          </a:p>
        </p:txBody>
      </p:sp>
      <p:pic>
        <p:nvPicPr>
          <p:cNvPr id="3074" name="Picture 2" descr="7 Basics for Getting Kids to Clean Their Roo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020" y="1561004"/>
            <a:ext cx="3764629" cy="224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 Don't Want to be an Angry M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627" y="1443730"/>
            <a:ext cx="2484326" cy="248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de flecha 4"/>
          <p:cNvCxnSpPr/>
          <p:nvPr/>
        </p:nvCxnSpPr>
        <p:spPr>
          <a:xfrm>
            <a:off x="5434884" y="4797282"/>
            <a:ext cx="12879" cy="579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6555346" y="4797282"/>
            <a:ext cx="12879" cy="682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843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669701"/>
            <a:ext cx="9793190" cy="53716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endParaRPr lang="es-EC" dirty="0"/>
          </a:p>
          <a:p>
            <a:pPr marL="0" indent="0">
              <a:buNone/>
            </a:pPr>
            <a:endParaRPr lang="es-EC" sz="2400" dirty="0"/>
          </a:p>
          <a:p>
            <a:pPr marL="0" indent="0">
              <a:buNone/>
            </a:pPr>
            <a:endParaRPr lang="es-EC" sz="2400" dirty="0"/>
          </a:p>
          <a:p>
            <a:pPr marL="0" indent="0" algn="ctr">
              <a:buNone/>
            </a:pPr>
            <a:endParaRPr lang="es-EC" sz="2400" dirty="0"/>
          </a:p>
          <a:p>
            <a:pPr marL="0" indent="0" algn="ctr">
              <a:buNone/>
            </a:pPr>
            <a:r>
              <a:rPr lang="es-EC" sz="2400" dirty="0"/>
              <a:t>- I </a:t>
            </a:r>
            <a:r>
              <a:rPr lang="es-EC" sz="2400" dirty="0" err="1"/>
              <a:t>will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get</a:t>
            </a:r>
            <a:r>
              <a:rPr lang="es-EC" sz="2400" dirty="0"/>
              <a:t> </a:t>
            </a:r>
            <a:r>
              <a:rPr lang="es-EC" sz="2400" u="sng" dirty="0" err="1"/>
              <a:t>the</a:t>
            </a:r>
            <a:r>
              <a:rPr lang="es-EC" sz="2400" u="sng" dirty="0"/>
              <a:t> </a:t>
            </a:r>
            <a:r>
              <a:rPr lang="es-EC" sz="2400" u="sng" dirty="0" err="1"/>
              <a:t>waiter</a:t>
            </a:r>
            <a:r>
              <a:rPr lang="es-EC" sz="2400" u="sng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to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bring</a:t>
            </a:r>
            <a:r>
              <a:rPr lang="es-EC" sz="2400" dirty="0">
                <a:solidFill>
                  <a:srgbClr val="FF0000"/>
                </a:solidFill>
              </a:rPr>
              <a:t> up</a:t>
            </a:r>
            <a:r>
              <a:rPr lang="es-EC" sz="2400" dirty="0"/>
              <a:t> </a:t>
            </a:r>
            <a:r>
              <a:rPr lang="es-EC" sz="2400" dirty="0" err="1"/>
              <a:t>the</a:t>
            </a:r>
            <a:r>
              <a:rPr lang="es-EC" sz="2400" dirty="0"/>
              <a:t> menú.</a:t>
            </a:r>
          </a:p>
          <a:p>
            <a:pPr algn="ctr">
              <a:buFontTx/>
              <a:buChar char="-"/>
            </a:pPr>
            <a:endParaRPr lang="es-EC" sz="2400" dirty="0"/>
          </a:p>
          <a:p>
            <a:pPr marL="0" indent="0" algn="ctr">
              <a:buNone/>
            </a:pPr>
            <a:r>
              <a:rPr lang="es-EC" sz="2400" dirty="0"/>
              <a:t> a </a:t>
            </a:r>
            <a:r>
              <a:rPr lang="es-EC" sz="2400" dirty="0" err="1"/>
              <a:t>person</a:t>
            </a:r>
            <a:r>
              <a:rPr lang="es-EC" sz="2400" dirty="0"/>
              <a:t>      </a:t>
            </a:r>
            <a:r>
              <a:rPr lang="es-EC" sz="2400" dirty="0" err="1"/>
              <a:t>verb</a:t>
            </a:r>
            <a:endParaRPr lang="es-EC" sz="2400" dirty="0"/>
          </a:p>
          <a:p>
            <a:pPr marL="0" indent="0">
              <a:buNone/>
            </a:pPr>
            <a:endParaRPr lang="es-ES" sz="2400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4893972" y="3760819"/>
            <a:ext cx="12878" cy="592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6336406" y="3760818"/>
            <a:ext cx="25758" cy="592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At the Restaurant Conversation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238" y="885858"/>
            <a:ext cx="3734872" cy="210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23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643945"/>
            <a:ext cx="9175004" cy="5397418"/>
          </a:xfrm>
        </p:spPr>
        <p:txBody>
          <a:bodyPr/>
          <a:lstStyle/>
          <a:p>
            <a:endParaRPr lang="es-EC" dirty="0"/>
          </a:p>
          <a:p>
            <a:endParaRPr lang="es-EC" dirty="0"/>
          </a:p>
          <a:p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algn="ctr">
              <a:buFontTx/>
              <a:buChar char="-"/>
            </a:pPr>
            <a:r>
              <a:rPr lang="es-EC" sz="2400" dirty="0"/>
              <a:t>                </a:t>
            </a:r>
            <a:r>
              <a:rPr lang="es-EC" sz="2400" dirty="0" err="1"/>
              <a:t>Jeffry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got</a:t>
            </a:r>
            <a:r>
              <a:rPr lang="es-EC" sz="2400" dirty="0"/>
              <a:t> </a:t>
            </a:r>
            <a:r>
              <a:rPr lang="es-EC" sz="2400" u="sng" dirty="0" err="1"/>
              <a:t>the</a:t>
            </a:r>
            <a:r>
              <a:rPr lang="es-EC" sz="2400" u="sng" dirty="0"/>
              <a:t> </a:t>
            </a:r>
            <a:r>
              <a:rPr lang="es-EC" sz="2400" u="sng" dirty="0" err="1"/>
              <a:t>assistant</a:t>
            </a:r>
            <a:r>
              <a:rPr lang="es-EC" sz="2400" u="sng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to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 err="1">
                <a:solidFill>
                  <a:srgbClr val="FF0000"/>
                </a:solidFill>
              </a:rPr>
              <a:t>go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 err="1"/>
              <a:t>to</a:t>
            </a:r>
            <a:r>
              <a:rPr lang="es-EC" sz="2400" dirty="0"/>
              <a:t> </a:t>
            </a:r>
            <a:r>
              <a:rPr lang="es-EC" sz="2400" dirty="0" err="1"/>
              <a:t>the</a:t>
            </a:r>
            <a:r>
              <a:rPr lang="es-EC" sz="2400" dirty="0"/>
              <a:t> post office.</a:t>
            </a:r>
          </a:p>
          <a:p>
            <a:pPr algn="ctr">
              <a:buFontTx/>
              <a:buChar char="-"/>
            </a:pPr>
            <a:endParaRPr lang="es-EC" sz="2400" dirty="0"/>
          </a:p>
          <a:p>
            <a:pPr marL="0" indent="0" algn="ctr">
              <a:buNone/>
            </a:pPr>
            <a:r>
              <a:rPr lang="es-EC" sz="2400" dirty="0"/>
              <a:t>            a </a:t>
            </a:r>
            <a:r>
              <a:rPr lang="es-EC" sz="2400" dirty="0" err="1"/>
              <a:t>person</a:t>
            </a:r>
            <a:r>
              <a:rPr lang="es-EC" sz="2400" dirty="0"/>
              <a:t>     </a:t>
            </a:r>
            <a:r>
              <a:rPr lang="es-EC" sz="2400" dirty="0" err="1"/>
              <a:t>verb</a:t>
            </a:r>
            <a:endParaRPr lang="es-ES" sz="2400" dirty="0"/>
          </a:p>
        </p:txBody>
      </p:sp>
      <p:pic>
        <p:nvPicPr>
          <p:cNvPr id="4098" name="Picture 2" descr="Going to the Post Office – ESL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812" y="758191"/>
            <a:ext cx="3245476" cy="216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de flecha 4"/>
          <p:cNvCxnSpPr/>
          <p:nvPr/>
        </p:nvCxnSpPr>
        <p:spPr>
          <a:xfrm>
            <a:off x="5151550" y="3799268"/>
            <a:ext cx="0" cy="734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568226" y="3799268"/>
            <a:ext cx="0" cy="734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64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437883"/>
            <a:ext cx="8596668" cy="5603480"/>
          </a:xfrm>
        </p:spPr>
        <p:txBody>
          <a:bodyPr>
            <a:normAutofit/>
          </a:bodyPr>
          <a:lstStyle/>
          <a:p>
            <a:endParaRPr lang="es-EC" dirty="0"/>
          </a:p>
          <a:p>
            <a:r>
              <a:rPr lang="es-EC" sz="2000" dirty="0" err="1"/>
              <a:t>Examples</a:t>
            </a:r>
            <a:r>
              <a:rPr lang="es-EC" sz="2000" dirty="0"/>
              <a:t> </a:t>
            </a:r>
            <a:r>
              <a:rPr lang="es-EC" sz="2000" dirty="0" err="1"/>
              <a:t>to</a:t>
            </a:r>
            <a:r>
              <a:rPr lang="es-EC" sz="2000" dirty="0"/>
              <a:t> </a:t>
            </a:r>
            <a:r>
              <a:rPr lang="es-EC" sz="2000" dirty="0" err="1"/>
              <a:t>practice</a:t>
            </a:r>
            <a:r>
              <a:rPr lang="es-EC" sz="2000" dirty="0"/>
              <a:t>. Complete </a:t>
            </a:r>
            <a:r>
              <a:rPr lang="es-EC" sz="2000" dirty="0" err="1"/>
              <a:t>these</a:t>
            </a:r>
            <a:r>
              <a:rPr lang="es-EC" sz="2000" dirty="0"/>
              <a:t> </a:t>
            </a:r>
            <a:r>
              <a:rPr lang="es-EC" sz="2000" dirty="0" err="1"/>
              <a:t>sentences</a:t>
            </a:r>
            <a:r>
              <a:rPr lang="es-EC" sz="2000" dirty="0"/>
              <a:t> </a:t>
            </a:r>
            <a:r>
              <a:rPr lang="es-EC" sz="2000" dirty="0" err="1"/>
              <a:t>by</a:t>
            </a:r>
            <a:r>
              <a:rPr lang="es-EC" sz="2000" dirty="0"/>
              <a:t> </a:t>
            </a:r>
            <a:r>
              <a:rPr lang="es-EC" sz="2000" dirty="0" err="1"/>
              <a:t>using</a:t>
            </a:r>
            <a:r>
              <a:rPr lang="es-EC" sz="2000" dirty="0"/>
              <a:t> </a:t>
            </a:r>
            <a:r>
              <a:rPr lang="es-EC" sz="2000" dirty="0" err="1"/>
              <a:t>GET</a:t>
            </a:r>
            <a:r>
              <a:rPr lang="es-EC" sz="2000" dirty="0"/>
              <a:t> and </a:t>
            </a:r>
            <a:r>
              <a:rPr lang="es-EC" sz="2000" dirty="0" err="1"/>
              <a:t>its</a:t>
            </a:r>
            <a:r>
              <a:rPr lang="es-EC" sz="2000" dirty="0"/>
              <a:t> tenses.</a:t>
            </a:r>
          </a:p>
          <a:p>
            <a:r>
              <a:rPr lang="es-EC" sz="2000" dirty="0"/>
              <a:t>1. (</a:t>
            </a:r>
            <a:r>
              <a:rPr lang="es-EC" sz="2000" dirty="0" err="1"/>
              <a:t>write</a:t>
            </a:r>
            <a:r>
              <a:rPr lang="es-EC" sz="2000" dirty="0"/>
              <a:t>)  </a:t>
            </a:r>
            <a:r>
              <a:rPr lang="es-EC" sz="2000" dirty="0" err="1"/>
              <a:t>Why</a:t>
            </a:r>
            <a:r>
              <a:rPr lang="es-EC" sz="2000" dirty="0"/>
              <a:t> </a:t>
            </a:r>
            <a:r>
              <a:rPr lang="es-EC" sz="2000" dirty="0" err="1"/>
              <a:t>don’t</a:t>
            </a:r>
            <a:r>
              <a:rPr lang="es-EC" sz="2000" dirty="0"/>
              <a:t> </a:t>
            </a:r>
            <a:r>
              <a:rPr lang="es-EC" sz="2000" dirty="0" err="1"/>
              <a:t>you</a:t>
            </a:r>
            <a:r>
              <a:rPr lang="es-EC" sz="2000" dirty="0"/>
              <a:t>   </a:t>
            </a:r>
            <a:r>
              <a:rPr lang="es-EC" sz="2000" dirty="0" err="1">
                <a:solidFill>
                  <a:srgbClr val="FF0000"/>
                </a:solidFill>
              </a:rPr>
              <a:t>get</a:t>
            </a:r>
            <a:r>
              <a:rPr lang="es-EC" sz="2000" dirty="0"/>
              <a:t>  </a:t>
            </a:r>
            <a:r>
              <a:rPr lang="es-EC" sz="2000" dirty="0" err="1"/>
              <a:t>your</a:t>
            </a:r>
            <a:r>
              <a:rPr lang="es-EC" sz="2000" dirty="0"/>
              <a:t> </a:t>
            </a:r>
            <a:r>
              <a:rPr lang="es-EC" sz="2000" dirty="0" err="1"/>
              <a:t>assistant</a:t>
            </a:r>
            <a:r>
              <a:rPr lang="es-EC" sz="2000" dirty="0"/>
              <a:t>  </a:t>
            </a:r>
            <a:r>
              <a:rPr lang="es-EC" sz="2000" dirty="0" err="1">
                <a:solidFill>
                  <a:srgbClr val="FF0000"/>
                </a:solidFill>
              </a:rPr>
              <a:t>to</a:t>
            </a:r>
            <a:r>
              <a:rPr lang="es-EC" sz="2000" dirty="0">
                <a:solidFill>
                  <a:srgbClr val="FF0000"/>
                </a:solidFill>
              </a:rPr>
              <a:t> </a:t>
            </a:r>
            <a:r>
              <a:rPr lang="es-EC" sz="2000" dirty="0" err="1">
                <a:solidFill>
                  <a:srgbClr val="FF0000"/>
                </a:solidFill>
              </a:rPr>
              <a:t>write</a:t>
            </a:r>
            <a:r>
              <a:rPr lang="es-EC" sz="2000" dirty="0">
                <a:solidFill>
                  <a:srgbClr val="FF0000"/>
                </a:solidFill>
              </a:rPr>
              <a:t>   </a:t>
            </a:r>
            <a:r>
              <a:rPr lang="es-EC" sz="2000" dirty="0" err="1"/>
              <a:t>the</a:t>
            </a:r>
            <a:r>
              <a:rPr lang="es-EC" sz="2000" dirty="0"/>
              <a:t> </a:t>
            </a:r>
            <a:r>
              <a:rPr lang="es-EC" sz="2000" dirty="0" err="1"/>
              <a:t>report</a:t>
            </a:r>
            <a:r>
              <a:rPr lang="es-EC" sz="2000" dirty="0"/>
              <a:t>.</a:t>
            </a:r>
          </a:p>
          <a:p>
            <a:endParaRPr lang="es-EC" sz="2000" dirty="0"/>
          </a:p>
          <a:p>
            <a:r>
              <a:rPr lang="es-EC" sz="2000" dirty="0"/>
              <a:t>2. (</a:t>
            </a:r>
            <a:r>
              <a:rPr lang="es-EC" sz="2000" dirty="0" err="1"/>
              <a:t>buy</a:t>
            </a:r>
            <a:r>
              <a:rPr lang="es-EC" sz="2000" dirty="0"/>
              <a:t>)     </a:t>
            </a:r>
            <a:r>
              <a:rPr lang="es-EC" sz="2000" dirty="0" err="1"/>
              <a:t>My</a:t>
            </a:r>
            <a:r>
              <a:rPr lang="es-EC" sz="2000" dirty="0"/>
              <a:t> </a:t>
            </a:r>
            <a:r>
              <a:rPr lang="es-EC" sz="2000" dirty="0" err="1"/>
              <a:t>mom</a:t>
            </a:r>
            <a:r>
              <a:rPr lang="es-EC" sz="2000" dirty="0"/>
              <a:t>  </a:t>
            </a:r>
            <a:r>
              <a:rPr lang="es-EC" sz="2000" dirty="0" err="1">
                <a:solidFill>
                  <a:srgbClr val="FF0000"/>
                </a:solidFill>
              </a:rPr>
              <a:t>got</a:t>
            </a:r>
            <a:r>
              <a:rPr lang="es-EC" sz="2000" dirty="0"/>
              <a:t>  </a:t>
            </a:r>
            <a:r>
              <a:rPr lang="es-EC" sz="2000" dirty="0" err="1"/>
              <a:t>my</a:t>
            </a:r>
            <a:r>
              <a:rPr lang="es-EC" sz="2000" dirty="0"/>
              <a:t> </a:t>
            </a:r>
            <a:r>
              <a:rPr lang="es-EC" sz="2000" dirty="0" err="1"/>
              <a:t>father</a:t>
            </a:r>
            <a:r>
              <a:rPr lang="es-EC" sz="2000" dirty="0"/>
              <a:t> </a:t>
            </a:r>
            <a:r>
              <a:rPr lang="es-EC" sz="2000" dirty="0" err="1">
                <a:solidFill>
                  <a:srgbClr val="FF0000"/>
                </a:solidFill>
              </a:rPr>
              <a:t>to</a:t>
            </a:r>
            <a:r>
              <a:rPr lang="es-EC" sz="2000" dirty="0">
                <a:solidFill>
                  <a:srgbClr val="FF0000"/>
                </a:solidFill>
              </a:rPr>
              <a:t> </a:t>
            </a:r>
            <a:r>
              <a:rPr lang="es-EC" sz="2000" dirty="0" err="1">
                <a:solidFill>
                  <a:srgbClr val="FF0000"/>
                </a:solidFill>
              </a:rPr>
              <a:t>buy</a:t>
            </a:r>
            <a:r>
              <a:rPr lang="es-EC" sz="2000" dirty="0">
                <a:solidFill>
                  <a:srgbClr val="FF0000"/>
                </a:solidFill>
              </a:rPr>
              <a:t> </a:t>
            </a:r>
            <a:r>
              <a:rPr lang="es-EC" sz="2000" dirty="0" err="1"/>
              <a:t>the</a:t>
            </a:r>
            <a:r>
              <a:rPr lang="es-EC" sz="2000" dirty="0"/>
              <a:t> </a:t>
            </a:r>
            <a:r>
              <a:rPr lang="es-EC" sz="2000" dirty="0" err="1"/>
              <a:t>house</a:t>
            </a:r>
            <a:r>
              <a:rPr lang="es-EC" sz="2000" dirty="0"/>
              <a:t> </a:t>
            </a:r>
            <a:r>
              <a:rPr lang="es-EC" sz="2000" dirty="0" err="1"/>
              <a:t>last</a:t>
            </a:r>
            <a:r>
              <a:rPr lang="es-EC" sz="2000" dirty="0"/>
              <a:t> </a:t>
            </a:r>
            <a:r>
              <a:rPr lang="es-EC" sz="2000" dirty="0" err="1"/>
              <a:t>month</a:t>
            </a:r>
            <a:r>
              <a:rPr lang="es-EC" sz="2000" dirty="0"/>
              <a:t>.</a:t>
            </a:r>
          </a:p>
          <a:p>
            <a:endParaRPr lang="es-EC" sz="2000" dirty="0"/>
          </a:p>
          <a:p>
            <a:r>
              <a:rPr lang="es-EC" sz="2000" dirty="0"/>
              <a:t>3. (</a:t>
            </a:r>
            <a:r>
              <a:rPr lang="es-EC" sz="2000" dirty="0" err="1"/>
              <a:t>wash</a:t>
            </a:r>
            <a:r>
              <a:rPr lang="es-EC" sz="2000" dirty="0"/>
              <a:t>)   Rose  </a:t>
            </a:r>
            <a:r>
              <a:rPr lang="es-EC" sz="2000" dirty="0" err="1">
                <a:solidFill>
                  <a:srgbClr val="FF0000"/>
                </a:solidFill>
              </a:rPr>
              <a:t>will</a:t>
            </a:r>
            <a:r>
              <a:rPr lang="es-EC" sz="2000" dirty="0">
                <a:solidFill>
                  <a:srgbClr val="FF0000"/>
                </a:solidFill>
              </a:rPr>
              <a:t> </a:t>
            </a:r>
            <a:r>
              <a:rPr lang="es-EC" sz="2000" dirty="0" err="1">
                <a:solidFill>
                  <a:srgbClr val="FF0000"/>
                </a:solidFill>
              </a:rPr>
              <a:t>get</a:t>
            </a:r>
            <a:r>
              <a:rPr lang="es-EC" sz="2000" dirty="0"/>
              <a:t>  </a:t>
            </a:r>
            <a:r>
              <a:rPr lang="es-EC" sz="2000" dirty="0" err="1"/>
              <a:t>her</a:t>
            </a:r>
            <a:r>
              <a:rPr lang="es-EC" sz="2000" dirty="0"/>
              <a:t> </a:t>
            </a:r>
            <a:r>
              <a:rPr lang="es-EC" sz="2000" dirty="0" err="1"/>
              <a:t>husband</a:t>
            </a:r>
            <a:r>
              <a:rPr lang="es-EC" sz="2000" dirty="0"/>
              <a:t> </a:t>
            </a:r>
            <a:r>
              <a:rPr lang="es-EC" sz="2000" dirty="0" err="1">
                <a:solidFill>
                  <a:srgbClr val="FF0000"/>
                </a:solidFill>
              </a:rPr>
              <a:t>to</a:t>
            </a:r>
            <a:r>
              <a:rPr lang="es-EC" sz="2000" dirty="0">
                <a:solidFill>
                  <a:srgbClr val="FF0000"/>
                </a:solidFill>
              </a:rPr>
              <a:t> </a:t>
            </a:r>
            <a:r>
              <a:rPr lang="es-EC" sz="2000" dirty="0" err="1">
                <a:solidFill>
                  <a:srgbClr val="FF0000"/>
                </a:solidFill>
              </a:rPr>
              <a:t>wash</a:t>
            </a:r>
            <a:r>
              <a:rPr lang="es-EC" sz="2000" dirty="0">
                <a:solidFill>
                  <a:srgbClr val="FF0000"/>
                </a:solidFill>
              </a:rPr>
              <a:t>  </a:t>
            </a:r>
            <a:r>
              <a:rPr lang="es-EC" sz="2000" dirty="0" err="1"/>
              <a:t>the</a:t>
            </a:r>
            <a:r>
              <a:rPr lang="es-EC" sz="2000" dirty="0"/>
              <a:t> </a:t>
            </a:r>
            <a:r>
              <a:rPr lang="es-EC" sz="2000" dirty="0" err="1"/>
              <a:t>dishes</a:t>
            </a:r>
            <a:r>
              <a:rPr lang="es-EC" sz="2000" dirty="0"/>
              <a:t> </a:t>
            </a:r>
            <a:r>
              <a:rPr lang="es-EC" sz="2000" dirty="0" err="1"/>
              <a:t>tomorrow</a:t>
            </a:r>
            <a:r>
              <a:rPr lang="es-EC" sz="2000" dirty="0"/>
              <a:t>.</a:t>
            </a:r>
          </a:p>
          <a:p>
            <a:endParaRPr lang="es-EC" sz="2000" dirty="0"/>
          </a:p>
          <a:p>
            <a:r>
              <a:rPr lang="es-EC" sz="2000" dirty="0"/>
              <a:t>4. (</a:t>
            </a:r>
            <a:r>
              <a:rPr lang="es-EC" sz="2000" dirty="0" err="1"/>
              <a:t>give</a:t>
            </a:r>
            <a:r>
              <a:rPr lang="es-EC" sz="2000" dirty="0"/>
              <a:t>)     </a:t>
            </a:r>
            <a:r>
              <a:rPr lang="es-EC" sz="2000" dirty="0" err="1"/>
              <a:t>His</a:t>
            </a:r>
            <a:r>
              <a:rPr lang="es-EC" sz="2000" dirty="0"/>
              <a:t> son  </a:t>
            </a:r>
            <a:r>
              <a:rPr lang="es-EC" sz="2000" dirty="0">
                <a:solidFill>
                  <a:srgbClr val="FF0000"/>
                </a:solidFill>
              </a:rPr>
              <a:t>has </a:t>
            </a:r>
            <a:r>
              <a:rPr lang="es-EC" sz="2000" dirty="0" err="1">
                <a:solidFill>
                  <a:srgbClr val="FF0000"/>
                </a:solidFill>
              </a:rPr>
              <a:t>gotten</a:t>
            </a:r>
            <a:r>
              <a:rPr lang="es-EC" sz="2000" dirty="0"/>
              <a:t>  Paul </a:t>
            </a:r>
            <a:r>
              <a:rPr lang="es-EC" sz="2000" dirty="0" err="1">
                <a:solidFill>
                  <a:srgbClr val="FF0000"/>
                </a:solidFill>
              </a:rPr>
              <a:t>to</a:t>
            </a:r>
            <a:r>
              <a:rPr lang="es-EC" sz="2000" dirty="0">
                <a:solidFill>
                  <a:srgbClr val="FF0000"/>
                </a:solidFill>
              </a:rPr>
              <a:t> </a:t>
            </a:r>
            <a:r>
              <a:rPr lang="es-EC" sz="2000" dirty="0" err="1">
                <a:solidFill>
                  <a:srgbClr val="FF0000"/>
                </a:solidFill>
              </a:rPr>
              <a:t>give</a:t>
            </a:r>
            <a:r>
              <a:rPr lang="es-EC" sz="2000" dirty="0">
                <a:solidFill>
                  <a:srgbClr val="FF0000"/>
                </a:solidFill>
              </a:rPr>
              <a:t>  </a:t>
            </a:r>
            <a:r>
              <a:rPr lang="es-EC" sz="2000" dirty="0" err="1"/>
              <a:t>the</a:t>
            </a:r>
            <a:r>
              <a:rPr lang="es-EC" sz="2000" dirty="0"/>
              <a:t> Project </a:t>
            </a:r>
            <a:r>
              <a:rPr lang="es-EC" sz="2000" dirty="0" err="1"/>
              <a:t>already</a:t>
            </a:r>
            <a:r>
              <a:rPr lang="es-EC" sz="2000" dirty="0"/>
              <a:t>.   </a:t>
            </a:r>
          </a:p>
          <a:p>
            <a:pPr marL="0" indent="0">
              <a:buNone/>
            </a:pPr>
            <a:r>
              <a:rPr lang="es-EC" sz="2000" dirty="0"/>
              <a:t>    </a:t>
            </a:r>
          </a:p>
          <a:p>
            <a:r>
              <a:rPr lang="es-EC" sz="2000" dirty="0"/>
              <a:t>5. (</a:t>
            </a:r>
            <a:r>
              <a:rPr lang="es-EC" sz="2000" dirty="0" err="1"/>
              <a:t>read</a:t>
            </a:r>
            <a:r>
              <a:rPr lang="es-EC" sz="2000" dirty="0"/>
              <a:t>)    </a:t>
            </a:r>
            <a:r>
              <a:rPr lang="es-EC" sz="2000" dirty="0" err="1"/>
              <a:t>The</a:t>
            </a:r>
            <a:r>
              <a:rPr lang="es-EC" sz="2000" dirty="0"/>
              <a:t> </a:t>
            </a:r>
            <a:r>
              <a:rPr lang="es-EC" sz="2000" dirty="0" err="1"/>
              <a:t>professor</a:t>
            </a:r>
            <a:r>
              <a:rPr lang="es-EC" sz="2000" dirty="0"/>
              <a:t> </a:t>
            </a:r>
            <a:r>
              <a:rPr lang="es-EC" sz="2000" dirty="0" err="1">
                <a:solidFill>
                  <a:srgbClr val="FF0000"/>
                </a:solidFill>
              </a:rPr>
              <a:t>gets</a:t>
            </a:r>
            <a:r>
              <a:rPr lang="es-EC" sz="2000" dirty="0"/>
              <a:t>  </a:t>
            </a:r>
            <a:r>
              <a:rPr lang="es-EC" sz="2000" dirty="0" err="1"/>
              <a:t>the</a:t>
            </a:r>
            <a:r>
              <a:rPr lang="es-EC" sz="2000" dirty="0"/>
              <a:t> </a:t>
            </a:r>
            <a:r>
              <a:rPr lang="es-EC" sz="2000" dirty="0" err="1"/>
              <a:t>students</a:t>
            </a:r>
            <a:r>
              <a:rPr lang="es-EC" sz="2000" dirty="0"/>
              <a:t>  </a:t>
            </a:r>
            <a:r>
              <a:rPr lang="es-EC" sz="2000" dirty="0" err="1">
                <a:solidFill>
                  <a:srgbClr val="FF0000"/>
                </a:solidFill>
              </a:rPr>
              <a:t>to</a:t>
            </a:r>
            <a:r>
              <a:rPr lang="es-EC" sz="2000" dirty="0">
                <a:solidFill>
                  <a:srgbClr val="FF0000"/>
                </a:solidFill>
              </a:rPr>
              <a:t> </a:t>
            </a:r>
            <a:r>
              <a:rPr lang="es-EC" sz="2000" dirty="0" err="1">
                <a:solidFill>
                  <a:srgbClr val="FF0000"/>
                </a:solidFill>
              </a:rPr>
              <a:t>read</a:t>
            </a:r>
            <a:r>
              <a:rPr lang="es-EC" sz="2000" dirty="0">
                <a:solidFill>
                  <a:srgbClr val="FF0000"/>
                </a:solidFill>
              </a:rPr>
              <a:t>  </a:t>
            </a:r>
            <a:r>
              <a:rPr lang="es-EC" sz="2000" dirty="0" err="1"/>
              <a:t>that</a:t>
            </a:r>
            <a:r>
              <a:rPr lang="es-EC" sz="2000" dirty="0"/>
              <a:t> </a:t>
            </a:r>
            <a:r>
              <a:rPr lang="es-EC" sz="2000" dirty="0" err="1"/>
              <a:t>book</a:t>
            </a:r>
            <a:r>
              <a:rPr lang="es-EC" sz="2000" dirty="0"/>
              <a:t>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23837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566671"/>
            <a:ext cx="9664401" cy="54746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C" sz="2400" dirty="0" err="1"/>
              <a:t>HAVE</a:t>
            </a:r>
            <a:r>
              <a:rPr lang="es-EC" sz="2400" dirty="0"/>
              <a:t> /HAS / </a:t>
            </a:r>
            <a:r>
              <a:rPr lang="es-EC" sz="2400" dirty="0" err="1"/>
              <a:t>HAD</a:t>
            </a:r>
            <a:r>
              <a:rPr lang="es-EC" sz="2400" dirty="0"/>
              <a:t>/ </a:t>
            </a:r>
            <a:r>
              <a:rPr lang="es-EC" sz="2400" dirty="0" err="1"/>
              <a:t>WILL</a:t>
            </a:r>
            <a:r>
              <a:rPr lang="es-EC" sz="2400" dirty="0"/>
              <a:t> </a:t>
            </a:r>
            <a:r>
              <a:rPr lang="es-EC" sz="2400" dirty="0" err="1"/>
              <a:t>HAVE</a:t>
            </a:r>
            <a:r>
              <a:rPr lang="es-EC" sz="2400" dirty="0"/>
              <a:t> / HAS </a:t>
            </a:r>
            <a:r>
              <a:rPr lang="es-EC" sz="2400" dirty="0" err="1"/>
              <a:t>HAD</a:t>
            </a:r>
            <a:r>
              <a:rPr lang="es-EC" sz="2400" dirty="0"/>
              <a:t>/ </a:t>
            </a:r>
            <a:r>
              <a:rPr lang="es-EC" sz="2400" dirty="0" err="1"/>
              <a:t>HAVE</a:t>
            </a:r>
            <a:r>
              <a:rPr lang="es-EC" sz="2400" dirty="0"/>
              <a:t> </a:t>
            </a:r>
            <a:r>
              <a:rPr lang="es-EC" sz="2400" dirty="0" err="1"/>
              <a:t>HAD</a:t>
            </a:r>
            <a:endParaRPr lang="es-EC" sz="2400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>
              <a:buFontTx/>
              <a:buChar char="-"/>
            </a:pPr>
            <a:r>
              <a:rPr lang="es-EC" sz="2400" dirty="0" err="1"/>
              <a:t>My</a:t>
            </a:r>
            <a:r>
              <a:rPr lang="es-EC" sz="2400" dirty="0"/>
              <a:t> </a:t>
            </a:r>
            <a:r>
              <a:rPr lang="es-EC" sz="2400" dirty="0" err="1"/>
              <a:t>mom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gets</a:t>
            </a:r>
            <a:r>
              <a:rPr lang="es-EC" sz="2400" dirty="0"/>
              <a:t> </a:t>
            </a:r>
            <a:r>
              <a:rPr lang="es-EC" sz="2400" u="sng" dirty="0"/>
              <a:t>me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to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 err="1">
                <a:solidFill>
                  <a:srgbClr val="FF0000"/>
                </a:solidFill>
              </a:rPr>
              <a:t>clean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/>
              <a:t>up </a:t>
            </a:r>
            <a:r>
              <a:rPr lang="es-EC" sz="2400" dirty="0" err="1"/>
              <a:t>my</a:t>
            </a:r>
            <a:r>
              <a:rPr lang="es-EC" sz="2400" dirty="0"/>
              <a:t> </a:t>
            </a:r>
            <a:r>
              <a:rPr lang="es-EC" sz="2400" dirty="0" err="1"/>
              <a:t>room</a:t>
            </a:r>
            <a:r>
              <a:rPr lang="es-EC" sz="2400" dirty="0"/>
              <a:t>.</a:t>
            </a:r>
          </a:p>
          <a:p>
            <a:pPr>
              <a:buFontTx/>
              <a:buChar char="-"/>
            </a:pPr>
            <a:r>
              <a:rPr lang="es-EC" sz="2400" dirty="0" err="1"/>
              <a:t>My</a:t>
            </a:r>
            <a:r>
              <a:rPr lang="es-EC" sz="2400" dirty="0"/>
              <a:t> </a:t>
            </a:r>
            <a:r>
              <a:rPr lang="es-EC" sz="2400" dirty="0" err="1"/>
              <a:t>mom</a:t>
            </a:r>
            <a:r>
              <a:rPr lang="es-EC" sz="2400" dirty="0"/>
              <a:t> </a:t>
            </a:r>
            <a:r>
              <a:rPr lang="es-EC" sz="2400" dirty="0">
                <a:solidFill>
                  <a:srgbClr val="FF0000"/>
                </a:solidFill>
              </a:rPr>
              <a:t>has</a:t>
            </a:r>
            <a:r>
              <a:rPr lang="es-EC" sz="2400" dirty="0"/>
              <a:t>   me  </a:t>
            </a:r>
            <a:r>
              <a:rPr lang="es-EC" sz="2400" dirty="0" err="1">
                <a:solidFill>
                  <a:srgbClr val="FF0000"/>
                </a:solidFill>
              </a:rPr>
              <a:t>clean</a:t>
            </a:r>
            <a:r>
              <a:rPr lang="es-EC" sz="2400" dirty="0"/>
              <a:t> up </a:t>
            </a:r>
            <a:r>
              <a:rPr lang="es-EC" sz="2400" dirty="0" err="1"/>
              <a:t>my</a:t>
            </a:r>
            <a:r>
              <a:rPr lang="es-EC" sz="2400" dirty="0"/>
              <a:t> </a:t>
            </a:r>
            <a:r>
              <a:rPr lang="es-EC" sz="2400" dirty="0" err="1"/>
              <a:t>room</a:t>
            </a:r>
            <a:r>
              <a:rPr lang="es-EC" sz="2400" dirty="0"/>
              <a:t>.</a:t>
            </a:r>
          </a:p>
          <a:p>
            <a:pPr marL="0" indent="0">
              <a:buNone/>
            </a:pPr>
            <a:r>
              <a:rPr lang="es-EC" dirty="0"/>
              <a:t>- </a:t>
            </a:r>
          </a:p>
        </p:txBody>
      </p:sp>
      <p:pic>
        <p:nvPicPr>
          <p:cNvPr id="4" name="Picture 4" descr="I Don't Want to be an Angry M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25" y="1199032"/>
            <a:ext cx="2484326" cy="248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7 Basics for Getting Kids to Clean Their Roo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899" y="1316306"/>
            <a:ext cx="3764629" cy="224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96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746975"/>
            <a:ext cx="9728796" cy="5294387"/>
          </a:xfrm>
        </p:spPr>
        <p:txBody>
          <a:bodyPr/>
          <a:lstStyle/>
          <a:p>
            <a:endParaRPr lang="es-EC" dirty="0"/>
          </a:p>
          <a:p>
            <a:endParaRPr lang="es-EC" dirty="0"/>
          </a:p>
          <a:p>
            <a:pPr marL="0" indent="0">
              <a:buNone/>
            </a:pPr>
            <a:endParaRPr lang="es-EC" dirty="0"/>
          </a:p>
          <a:p>
            <a:endParaRPr lang="es-EC" dirty="0"/>
          </a:p>
          <a:p>
            <a:endParaRPr lang="es-EC" dirty="0"/>
          </a:p>
          <a:p>
            <a:endParaRPr lang="es-EC" dirty="0"/>
          </a:p>
          <a:p>
            <a:endParaRPr lang="es-EC" dirty="0"/>
          </a:p>
          <a:p>
            <a:pPr marL="0" indent="0" algn="ctr">
              <a:buNone/>
            </a:pPr>
            <a:r>
              <a:rPr lang="es-EC" sz="2400" dirty="0"/>
              <a:t>- I </a:t>
            </a:r>
            <a:r>
              <a:rPr lang="es-EC" sz="2400" dirty="0" err="1"/>
              <a:t>will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get</a:t>
            </a:r>
            <a:r>
              <a:rPr lang="es-EC" sz="2400" dirty="0"/>
              <a:t> </a:t>
            </a:r>
            <a:r>
              <a:rPr lang="es-EC" sz="2400" u="sng" dirty="0" err="1"/>
              <a:t>the</a:t>
            </a:r>
            <a:r>
              <a:rPr lang="es-EC" sz="2400" u="sng" dirty="0"/>
              <a:t> </a:t>
            </a:r>
            <a:r>
              <a:rPr lang="es-EC" sz="2400" u="sng" dirty="0" err="1"/>
              <a:t>waiter</a:t>
            </a:r>
            <a:r>
              <a:rPr lang="es-EC" sz="2400" u="sng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to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bring</a:t>
            </a:r>
            <a:r>
              <a:rPr lang="es-EC" sz="2400" dirty="0"/>
              <a:t> </a:t>
            </a:r>
            <a:r>
              <a:rPr lang="es-EC" sz="2400" dirty="0" err="1"/>
              <a:t>the</a:t>
            </a:r>
            <a:r>
              <a:rPr lang="es-EC" sz="2400" dirty="0"/>
              <a:t> menú.</a:t>
            </a:r>
          </a:p>
          <a:p>
            <a:pPr marL="0" indent="0" algn="ctr">
              <a:buNone/>
            </a:pPr>
            <a:endParaRPr lang="es-EC" sz="2400" dirty="0"/>
          </a:p>
          <a:p>
            <a:pPr marL="0" indent="0" algn="ctr">
              <a:buNone/>
            </a:pPr>
            <a:r>
              <a:rPr lang="es-EC" sz="2400" dirty="0"/>
              <a:t>- I </a:t>
            </a:r>
            <a:r>
              <a:rPr lang="es-EC" sz="2400" dirty="0" err="1"/>
              <a:t>will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have</a:t>
            </a:r>
            <a:r>
              <a:rPr lang="es-EC" sz="2400" dirty="0"/>
              <a:t> </a:t>
            </a:r>
            <a:r>
              <a:rPr lang="es-EC" sz="2400" dirty="0" err="1"/>
              <a:t>the</a:t>
            </a:r>
            <a:r>
              <a:rPr lang="es-EC" sz="2400" dirty="0"/>
              <a:t> </a:t>
            </a:r>
            <a:r>
              <a:rPr lang="es-EC" sz="2400" dirty="0" err="1"/>
              <a:t>waiter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bring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 err="1"/>
              <a:t>the</a:t>
            </a:r>
            <a:r>
              <a:rPr lang="es-EC" sz="2400" dirty="0"/>
              <a:t> menú.</a:t>
            </a:r>
          </a:p>
          <a:p>
            <a:pPr algn="ctr"/>
            <a:endParaRPr lang="es-ES" sz="2400" dirty="0"/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4005329" y="3953813"/>
            <a:ext cx="12879" cy="746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6259132" y="3953812"/>
            <a:ext cx="25757" cy="746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At the Restaurant Conversation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238" y="885858"/>
            <a:ext cx="3734872" cy="210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079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682581"/>
            <a:ext cx="10025010" cy="5358782"/>
          </a:xfrm>
        </p:spPr>
        <p:txBody>
          <a:bodyPr/>
          <a:lstStyle/>
          <a:p>
            <a:endParaRPr lang="es-EC" dirty="0"/>
          </a:p>
          <a:p>
            <a:endParaRPr lang="es-EC" dirty="0"/>
          </a:p>
          <a:p>
            <a:endParaRPr lang="es-EC" dirty="0"/>
          </a:p>
          <a:p>
            <a:endParaRPr lang="es-EC" dirty="0"/>
          </a:p>
          <a:p>
            <a:endParaRPr lang="es-EC" dirty="0"/>
          </a:p>
          <a:p>
            <a:endParaRPr lang="es-EC" dirty="0"/>
          </a:p>
          <a:p>
            <a:pPr algn="ctr"/>
            <a:endParaRPr lang="es-EC" sz="2400" dirty="0"/>
          </a:p>
          <a:p>
            <a:pPr algn="ctr"/>
            <a:r>
              <a:rPr lang="es-EC" sz="2400" dirty="0"/>
              <a:t>                 </a:t>
            </a:r>
            <a:r>
              <a:rPr lang="es-EC" sz="2400" dirty="0" err="1"/>
              <a:t>Jeffry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got</a:t>
            </a:r>
            <a:r>
              <a:rPr lang="es-EC" sz="2400" dirty="0"/>
              <a:t> </a:t>
            </a:r>
            <a:r>
              <a:rPr lang="es-EC" sz="2400" u="sng" dirty="0" err="1"/>
              <a:t>the</a:t>
            </a:r>
            <a:r>
              <a:rPr lang="es-EC" sz="2400" u="sng" dirty="0"/>
              <a:t> </a:t>
            </a:r>
            <a:r>
              <a:rPr lang="es-EC" sz="2400" u="sng" dirty="0" err="1"/>
              <a:t>assistant</a:t>
            </a:r>
            <a:r>
              <a:rPr lang="es-EC" sz="2400" u="sng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to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 err="1">
                <a:solidFill>
                  <a:srgbClr val="FF0000"/>
                </a:solidFill>
              </a:rPr>
              <a:t>go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 err="1"/>
              <a:t>to</a:t>
            </a:r>
            <a:r>
              <a:rPr lang="es-EC" sz="2400" dirty="0"/>
              <a:t> </a:t>
            </a:r>
            <a:r>
              <a:rPr lang="es-EC" sz="2400" dirty="0" err="1"/>
              <a:t>the</a:t>
            </a:r>
            <a:r>
              <a:rPr lang="es-EC" sz="2400" dirty="0"/>
              <a:t> post office.</a:t>
            </a:r>
          </a:p>
          <a:p>
            <a:pPr marL="0" indent="0" algn="ctr">
              <a:buNone/>
            </a:pPr>
            <a:endParaRPr lang="es-EC" sz="2400" dirty="0"/>
          </a:p>
          <a:p>
            <a:pPr marL="0" indent="0" algn="ctr">
              <a:buNone/>
            </a:pPr>
            <a:r>
              <a:rPr lang="es-EC" sz="2400" dirty="0"/>
              <a:t>                </a:t>
            </a:r>
            <a:r>
              <a:rPr lang="es-EC" sz="2400" dirty="0" err="1"/>
              <a:t>Jeffry</a:t>
            </a:r>
            <a:r>
              <a:rPr lang="es-EC" sz="2400" dirty="0"/>
              <a:t>   </a:t>
            </a:r>
            <a:r>
              <a:rPr lang="es-EC" sz="2400" dirty="0" err="1">
                <a:solidFill>
                  <a:srgbClr val="FF0000"/>
                </a:solidFill>
              </a:rPr>
              <a:t>had</a:t>
            </a:r>
            <a:r>
              <a:rPr lang="es-EC" sz="2400" dirty="0"/>
              <a:t>  </a:t>
            </a:r>
            <a:r>
              <a:rPr lang="es-EC" sz="2400" dirty="0" err="1"/>
              <a:t>the</a:t>
            </a:r>
            <a:r>
              <a:rPr lang="es-EC" sz="2400" dirty="0"/>
              <a:t> </a:t>
            </a:r>
            <a:r>
              <a:rPr lang="es-EC" sz="2400" dirty="0" err="1"/>
              <a:t>assistant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go</a:t>
            </a:r>
            <a:r>
              <a:rPr lang="es-EC" sz="2400" dirty="0"/>
              <a:t> </a:t>
            </a:r>
            <a:r>
              <a:rPr lang="es-EC" sz="2400" dirty="0" err="1"/>
              <a:t>to</a:t>
            </a:r>
            <a:r>
              <a:rPr lang="es-EC" sz="2400" dirty="0"/>
              <a:t> </a:t>
            </a:r>
            <a:r>
              <a:rPr lang="es-EC" sz="2400" dirty="0" err="1"/>
              <a:t>the</a:t>
            </a:r>
            <a:r>
              <a:rPr lang="es-EC" sz="2400" dirty="0"/>
              <a:t> post office.</a:t>
            </a:r>
          </a:p>
          <a:p>
            <a:pPr marL="0" indent="0" algn="ctr">
              <a:buNone/>
            </a:pPr>
            <a:endParaRPr lang="es-ES" sz="2400" dirty="0"/>
          </a:p>
        </p:txBody>
      </p:sp>
      <p:pic>
        <p:nvPicPr>
          <p:cNvPr id="4" name="Picture 2" descr="Going to the Post Office – ESL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812" y="758191"/>
            <a:ext cx="3245476" cy="216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cto de flecha 5"/>
          <p:cNvCxnSpPr/>
          <p:nvPr/>
        </p:nvCxnSpPr>
        <p:spPr>
          <a:xfrm>
            <a:off x="4468969" y="3966693"/>
            <a:ext cx="12879" cy="73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6967470" y="3966693"/>
            <a:ext cx="12879" cy="73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4585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349</TotalTime>
  <Words>600</Words>
  <Application>Microsoft Office PowerPoint</Application>
  <PresentationFormat>Panorámica</PresentationFormat>
  <Paragraphs>133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Faceta</vt:lpstr>
      <vt:lpstr>CAUSATIVES AND PASSIVE CAUSATIVES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CAUSATIVES AND PASSIVE CAUSATIVES</dc:title>
  <dc:creator>Aylin Veloz</dc:creator>
  <cp:lastModifiedBy>ANITA MALDONADO</cp:lastModifiedBy>
  <cp:revision>38</cp:revision>
  <dcterms:created xsi:type="dcterms:W3CDTF">2020-04-29T20:36:14Z</dcterms:created>
  <dcterms:modified xsi:type="dcterms:W3CDTF">2021-05-24T16:18:53Z</dcterms:modified>
</cp:coreProperties>
</file>