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336" r:id="rId2"/>
    <p:sldId id="355" r:id="rId3"/>
    <p:sldId id="356" r:id="rId4"/>
    <p:sldId id="357" r:id="rId5"/>
    <p:sldId id="358" r:id="rId6"/>
    <p:sldId id="359" r:id="rId7"/>
    <p:sldId id="360" r:id="rId8"/>
    <p:sldId id="361" r:id="rId9"/>
    <p:sldId id="364" r:id="rId10"/>
    <p:sldId id="362" r:id="rId11"/>
    <p:sldId id="365" r:id="rId12"/>
    <p:sldId id="363" r:id="rId13"/>
    <p:sldId id="366" r:id="rId14"/>
    <p:sldId id="3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89" autoAdjust="0"/>
    <p:restoredTop sz="94660"/>
  </p:normalViewPr>
  <p:slideViewPr>
    <p:cSldViewPr snapToGrid="0">
      <p:cViewPr varScale="1">
        <p:scale>
          <a:sx n="73" d="100"/>
          <a:sy n="73" d="100"/>
        </p:scale>
        <p:origin x="7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4620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55301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578006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5526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996092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26202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438375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3406261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75636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49056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724884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18589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071674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450928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7/2/2023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204949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807799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7/2/2023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700094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7DE6118-2437-4B30-8E3C-4D2BE6020583}" type="datetimeFigureOut">
              <a:rPr lang="en-US" smtClean="0"/>
              <a:pPr/>
              <a:t>7/2/2023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01026575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A1F80-2615-41E6-B9E0-05F74C44F2D9}"/>
              </a:ext>
            </a:extLst>
          </p:cNvPr>
          <p:cNvSpPr>
            <a:spLocks noGrp="1"/>
          </p:cNvSpPr>
          <p:nvPr>
            <p:ph type="ctrTitle"/>
          </p:nvPr>
        </p:nvSpPr>
        <p:spPr>
          <a:xfrm>
            <a:off x="752192" y="1914525"/>
            <a:ext cx="10359715" cy="2548165"/>
          </a:xfrm>
        </p:spPr>
        <p:txBody>
          <a:bodyPr/>
          <a:lstStyle/>
          <a:p>
            <a:r>
              <a:rPr lang="es-EC" sz="6600" dirty="0">
                <a:latin typeface="Book Antiqua" panose="02040602050305030304" pitchFamily="18" charset="0"/>
              </a:rPr>
              <a:t>USO DE LAS LETRAS MAYÚSCULAS</a:t>
            </a:r>
          </a:p>
        </p:txBody>
      </p:sp>
      <p:pic>
        <p:nvPicPr>
          <p:cNvPr id="5" name="Imagen 4" descr="Logotipo De La Letra Inicial Jj Con Pluma De Color Dorado Y Plateado,  Diseño Simple Y Limpio Para El Nombre De La Empresa. Logotipo Vectorial  Para Empresas Y Negocios. Ilustraciones Svg, Vectoriales,"/>
          <p:cNvPicPr/>
          <p:nvPr/>
        </p:nvPicPr>
        <p:blipFill rotWithShape="1">
          <a:blip r:embed="rId2">
            <a:extLst>
              <a:ext uri="{28A0092B-C50C-407E-A947-70E740481C1C}">
                <a14:useLocalDpi xmlns:a14="http://schemas.microsoft.com/office/drawing/2010/main" val="0"/>
              </a:ext>
            </a:extLst>
          </a:blip>
          <a:srcRect l="15902" t="13970" r="12978" b="27338"/>
          <a:stretch/>
        </p:blipFill>
        <p:spPr bwMode="auto">
          <a:xfrm>
            <a:off x="11312841" y="5950312"/>
            <a:ext cx="718050" cy="69256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62735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569433B-C652-4E16-9410-48A029626086}"/>
              </a:ext>
            </a:extLst>
          </p:cNvPr>
          <p:cNvSpPr>
            <a:spLocks noGrp="1"/>
          </p:cNvSpPr>
          <p:nvPr>
            <p:ph idx="1"/>
          </p:nvPr>
        </p:nvSpPr>
        <p:spPr>
          <a:xfrm>
            <a:off x="792050" y="302653"/>
            <a:ext cx="10747419" cy="6317087"/>
          </a:xfrm>
        </p:spPr>
        <p:txBody>
          <a:bodyPr>
            <a:normAutofit/>
          </a:bodyPr>
          <a:lstStyle/>
          <a:p>
            <a:pPr marL="457200" indent="-457200" algn="just">
              <a:buAutoNum type="alphaLcParenR" startAt="7"/>
            </a:pPr>
            <a:r>
              <a:rPr lang="es-ES" dirty="0">
                <a:solidFill>
                  <a:schemeClr val="bg1"/>
                </a:solidFill>
              </a:rPr>
              <a:t>La primera palabra del título de cualquier obra. </a:t>
            </a:r>
            <a:r>
              <a:rPr lang="es-ES" b="1" dirty="0">
                <a:solidFill>
                  <a:schemeClr val="bg1"/>
                </a:solidFill>
              </a:rPr>
              <a:t>Ejemplos:</a:t>
            </a:r>
            <a:r>
              <a:rPr lang="es-ES" dirty="0">
                <a:solidFill>
                  <a:schemeClr val="bg1"/>
                </a:solidFill>
              </a:rPr>
              <a:t> El rayo que no cesa, Luces de bohemia, El mundo es ancho y ajeno, Cantos de vida y esperanza, El perro andaluz, Los girasoles. En las publicaciones periódicas y colecciones, en cambio, se escriben con mayúscula los sustantivos y adjetivos que forman el título. </a:t>
            </a:r>
            <a:r>
              <a:rPr lang="es-ES" b="1" dirty="0">
                <a:solidFill>
                  <a:schemeClr val="bg1"/>
                </a:solidFill>
              </a:rPr>
              <a:t>Ejemplos</a:t>
            </a:r>
            <a:r>
              <a:rPr lang="es-ES" dirty="0">
                <a:solidFill>
                  <a:schemeClr val="bg1"/>
                </a:solidFill>
              </a:rPr>
              <a:t>: Nueva Revista de Filología Hispánica, El Urogallo.. </a:t>
            </a:r>
          </a:p>
          <a:p>
            <a:pPr marL="457200" indent="-457200" algn="just">
              <a:buAutoNum type="alphaLcParenR" startAt="7"/>
            </a:pPr>
            <a:r>
              <a:rPr lang="es-ES" dirty="0">
                <a:solidFill>
                  <a:schemeClr val="bg1"/>
                </a:solidFill>
              </a:rPr>
              <a:t>Los nombres de las disciplinas científicas en cuanto tales. </a:t>
            </a:r>
            <a:r>
              <a:rPr lang="es-ES" b="1" dirty="0">
                <a:solidFill>
                  <a:schemeClr val="bg1"/>
                </a:solidFill>
              </a:rPr>
              <a:t>Ejemplos:</a:t>
            </a:r>
            <a:r>
              <a:rPr lang="es-ES" dirty="0">
                <a:solidFill>
                  <a:schemeClr val="bg1"/>
                </a:solidFill>
              </a:rPr>
              <a:t> Soy licenciado en Biología. Ha estudiado Filosofía. La Psicología ha vivido un resurgimiento en los últimos tiempos. Pero escribiremos con minúscula: Me gustan las matemáticas de este curso. Llaman filosofía de la vida a lo que es pura vulgaridad. La psicología de los niños es complicada. </a:t>
            </a:r>
          </a:p>
          <a:p>
            <a:pPr marL="457200" indent="-457200" algn="just">
              <a:buAutoNum type="alphaLcParenR" startAt="7"/>
            </a:pPr>
            <a:r>
              <a:rPr lang="es-ES" dirty="0">
                <a:solidFill>
                  <a:schemeClr val="bg1"/>
                </a:solidFill>
              </a:rPr>
              <a:t>El primero de los nombres latinos que designan especies de animales y plantas. </a:t>
            </a:r>
            <a:r>
              <a:rPr lang="es-ES" b="1" dirty="0">
                <a:solidFill>
                  <a:schemeClr val="bg1"/>
                </a:solidFill>
              </a:rPr>
              <a:t>Ejemplos:</a:t>
            </a:r>
            <a:r>
              <a:rPr lang="es-ES" dirty="0">
                <a:solidFill>
                  <a:schemeClr val="bg1"/>
                </a:solidFill>
              </a:rPr>
              <a:t> </a:t>
            </a:r>
            <a:r>
              <a:rPr lang="es-ES" dirty="0" err="1">
                <a:solidFill>
                  <a:schemeClr val="bg1"/>
                </a:solidFill>
              </a:rPr>
              <a:t>Pimpinella</a:t>
            </a:r>
            <a:r>
              <a:rPr lang="es-ES" dirty="0">
                <a:solidFill>
                  <a:schemeClr val="bg1"/>
                </a:solidFill>
              </a:rPr>
              <a:t> </a:t>
            </a:r>
            <a:r>
              <a:rPr lang="es-ES" dirty="0" err="1">
                <a:solidFill>
                  <a:schemeClr val="bg1"/>
                </a:solidFill>
              </a:rPr>
              <a:t>anisum</a:t>
            </a:r>
            <a:r>
              <a:rPr lang="es-ES" dirty="0">
                <a:solidFill>
                  <a:schemeClr val="bg1"/>
                </a:solidFill>
              </a:rPr>
              <a:t>, </a:t>
            </a:r>
            <a:r>
              <a:rPr lang="es-ES" dirty="0" err="1">
                <a:solidFill>
                  <a:schemeClr val="bg1"/>
                </a:solidFill>
              </a:rPr>
              <a:t>Felis</a:t>
            </a:r>
            <a:r>
              <a:rPr lang="es-ES" dirty="0">
                <a:solidFill>
                  <a:schemeClr val="bg1"/>
                </a:solidFill>
              </a:rPr>
              <a:t> leo. (Además, al imprimirlos, se hará en cursiva). </a:t>
            </a:r>
          </a:p>
          <a:p>
            <a:pPr marL="457200" indent="-457200" algn="just">
              <a:buAutoNum type="alphaLcParenR" startAt="7"/>
            </a:pPr>
            <a:r>
              <a:rPr lang="es-ES" dirty="0">
                <a:solidFill>
                  <a:schemeClr val="bg1"/>
                </a:solidFill>
              </a:rPr>
              <a:t>Los nombres, latinos o no, de los grupos taxonómicos zoológicos y botánicos superiores al género. </a:t>
            </a:r>
            <a:r>
              <a:rPr lang="es-ES" b="1" dirty="0">
                <a:solidFill>
                  <a:schemeClr val="bg1"/>
                </a:solidFill>
              </a:rPr>
              <a:t>Ejemplos: </a:t>
            </a:r>
            <a:r>
              <a:rPr lang="es-ES" dirty="0">
                <a:solidFill>
                  <a:schemeClr val="bg1"/>
                </a:solidFill>
              </a:rPr>
              <a:t>orden Roedores, familia Leguminosas. Se escribirán con minúscula, en cambio, cuando sean adjetivos (por ejemplo: animal roedor) o sustantivos que no </a:t>
            </a:r>
            <a:r>
              <a:rPr lang="es-ES" dirty="0" smtClean="0">
                <a:solidFill>
                  <a:schemeClr val="bg1"/>
                </a:solidFill>
              </a:rPr>
              <a:t>signifiquen</a:t>
            </a:r>
            <a:endParaRPr lang="es-EC" dirty="0">
              <a:solidFill>
                <a:schemeClr val="bg1"/>
              </a:solidFill>
            </a:endParaRPr>
          </a:p>
        </p:txBody>
      </p:sp>
    </p:spTree>
    <p:extLst>
      <p:ext uri="{BB962C8B-B14F-4D97-AF65-F5344CB8AC3E}">
        <p14:creationId xmlns:p14="http://schemas.microsoft.com/office/powerpoint/2010/main" val="1140812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4212" y="685800"/>
            <a:ext cx="10902542" cy="5388429"/>
          </a:xfrm>
        </p:spPr>
        <p:txBody>
          <a:bodyPr>
            <a:normAutofit/>
          </a:bodyPr>
          <a:lstStyle/>
          <a:p>
            <a:pPr marL="457200" indent="-457200" algn="just">
              <a:buAutoNum type="alphaLcParenR" startAt="7"/>
            </a:pPr>
            <a:r>
              <a:rPr lang="es-ES" dirty="0">
                <a:solidFill>
                  <a:schemeClr val="tx1"/>
                </a:solidFill>
              </a:rPr>
              <a:t>orden (por ejemplo: una buena cosecha de leguminosas) </a:t>
            </a:r>
          </a:p>
          <a:p>
            <a:pPr algn="just"/>
            <a:r>
              <a:rPr lang="es-ES" dirty="0">
                <a:solidFill>
                  <a:schemeClr val="tx1"/>
                </a:solidFill>
              </a:rPr>
              <a:t>Suelen escribirse con mayúscula los nombres de determinadas entidades cuando se consideran conceptos absolutos. </a:t>
            </a:r>
            <a:r>
              <a:rPr lang="es-ES" b="1" dirty="0">
                <a:solidFill>
                  <a:schemeClr val="tx1"/>
                </a:solidFill>
              </a:rPr>
              <a:t>Ejemplos:</a:t>
            </a:r>
            <a:r>
              <a:rPr lang="es-ES" dirty="0">
                <a:solidFill>
                  <a:schemeClr val="tx1"/>
                </a:solidFill>
              </a:rPr>
              <a:t> la Libertad, la Ley, la Paz, la Justicia. Pero: La libertad de expresión. La ley de la gravedad. </a:t>
            </a:r>
          </a:p>
          <a:p>
            <a:pPr marL="0" indent="0" algn="just">
              <a:buNone/>
            </a:pPr>
            <a:r>
              <a:rPr lang="es-ES" dirty="0">
                <a:solidFill>
                  <a:schemeClr val="tx1"/>
                </a:solidFill>
              </a:rPr>
              <a:t>También se escriben con mayúscula inicial: </a:t>
            </a:r>
          </a:p>
          <a:p>
            <a:pPr marL="457200" indent="-457200" algn="just">
              <a:buAutoNum type="alphaLcParenR"/>
            </a:pPr>
            <a:r>
              <a:rPr lang="es-ES" dirty="0">
                <a:solidFill>
                  <a:schemeClr val="tx1"/>
                </a:solidFill>
              </a:rPr>
              <a:t>Los nombres de fechas o cómputos cronológicos, épocas, acontecimientos históricos, movimientos religiosos, políticos o culturales. </a:t>
            </a:r>
            <a:r>
              <a:rPr lang="es-ES" b="1" dirty="0">
                <a:solidFill>
                  <a:schemeClr val="tx1"/>
                </a:solidFill>
              </a:rPr>
              <a:t>Ejemplos</a:t>
            </a:r>
            <a:r>
              <a:rPr lang="es-ES" dirty="0">
                <a:solidFill>
                  <a:schemeClr val="tx1"/>
                </a:solidFill>
              </a:rPr>
              <a:t>: la Antigüedad, la Hégira, la Escolástica, el Renacimiento. </a:t>
            </a:r>
          </a:p>
          <a:p>
            <a:pPr marL="457200" indent="-457200" algn="just">
              <a:buAutoNum type="alphaLcParenR"/>
            </a:pPr>
            <a:r>
              <a:rPr lang="es-ES" dirty="0">
                <a:solidFill>
                  <a:schemeClr val="tx1"/>
                </a:solidFill>
              </a:rPr>
              <a:t>Los pronombres Tú, Ti, Tuyo, Vos, Él, Ella, en las alusiones a la Divinidad o a la Virgen María. </a:t>
            </a:r>
          </a:p>
          <a:p>
            <a:pPr marL="457200" indent="-457200" algn="just">
              <a:buAutoNum type="alphaLcParenR"/>
            </a:pPr>
            <a:r>
              <a:rPr lang="es-ES" dirty="0">
                <a:solidFill>
                  <a:schemeClr val="tx1"/>
                </a:solidFill>
              </a:rPr>
              <a:t>Conceptos religiosos como el Paraíso, el Infierno, etc., siempre que se designen directamente tales conceptos, y no en casos como Su casa era un paraíso o El infierno en que vivía.</a:t>
            </a:r>
            <a:endParaRPr lang="es-EC" dirty="0">
              <a:solidFill>
                <a:schemeClr val="tx1"/>
              </a:solidFill>
            </a:endParaRPr>
          </a:p>
          <a:p>
            <a:endParaRPr lang="en-US" dirty="0"/>
          </a:p>
        </p:txBody>
      </p:sp>
    </p:spTree>
    <p:extLst>
      <p:ext uri="{BB962C8B-B14F-4D97-AF65-F5344CB8AC3E}">
        <p14:creationId xmlns:p14="http://schemas.microsoft.com/office/powerpoint/2010/main" val="3800553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96CA2B0-6246-4C5F-9701-01D069124C5C}"/>
              </a:ext>
            </a:extLst>
          </p:cNvPr>
          <p:cNvSpPr>
            <a:spLocks noGrp="1"/>
          </p:cNvSpPr>
          <p:nvPr>
            <p:ph idx="1"/>
          </p:nvPr>
        </p:nvSpPr>
        <p:spPr>
          <a:xfrm>
            <a:off x="291062" y="0"/>
            <a:ext cx="11047498" cy="6478074"/>
          </a:xfrm>
        </p:spPr>
        <p:txBody>
          <a:bodyPr>
            <a:normAutofit/>
          </a:bodyPr>
          <a:lstStyle/>
          <a:p>
            <a:pPr marL="0" indent="0" algn="ctr">
              <a:buNone/>
            </a:pPr>
            <a:r>
              <a:rPr lang="es-EC" b="1" dirty="0">
                <a:solidFill>
                  <a:schemeClr val="bg1"/>
                </a:solidFill>
              </a:rPr>
              <a:t>MINÚSCULA INICIAL</a:t>
            </a:r>
          </a:p>
          <a:p>
            <a:pPr algn="just"/>
            <a:r>
              <a:rPr lang="es-ES" dirty="0">
                <a:solidFill>
                  <a:schemeClr val="bg1"/>
                </a:solidFill>
              </a:rPr>
              <a:t>Se recomienda, en cambio, escribir con minúscula inicial los nombres de los días de la semana, de los meses y de las estaciones del año. </a:t>
            </a:r>
            <a:r>
              <a:rPr lang="es-ES" b="1" dirty="0">
                <a:solidFill>
                  <a:schemeClr val="bg1"/>
                </a:solidFill>
              </a:rPr>
              <a:t>Ejemplos:</a:t>
            </a:r>
            <a:r>
              <a:rPr lang="es-ES" dirty="0">
                <a:solidFill>
                  <a:schemeClr val="bg1"/>
                </a:solidFill>
              </a:rPr>
              <a:t> El lunes es su día de descanso. La primavera empieza el 21 de marzo</a:t>
            </a:r>
          </a:p>
          <a:p>
            <a:pPr algn="just"/>
            <a:r>
              <a:rPr lang="es-ES" b="1" dirty="0">
                <a:solidFill>
                  <a:schemeClr val="bg1"/>
                </a:solidFill>
              </a:rPr>
              <a:t>Empleos expresivos </a:t>
            </a:r>
          </a:p>
          <a:p>
            <a:pPr algn="just"/>
            <a:r>
              <a:rPr lang="es-ES" dirty="0">
                <a:solidFill>
                  <a:schemeClr val="bg1"/>
                </a:solidFill>
              </a:rPr>
              <a:t>En ocasiones, el uso de la mayúscula se debe a propósitos expresivos, como sucede en los casos siguientes:</a:t>
            </a:r>
          </a:p>
          <a:p>
            <a:pPr marL="457200" indent="-457200" algn="just">
              <a:buAutoNum type="alphaLcParenR"/>
            </a:pPr>
            <a:r>
              <a:rPr lang="es-ES" dirty="0">
                <a:solidFill>
                  <a:schemeClr val="bg1"/>
                </a:solidFill>
              </a:rPr>
              <a:t>En los títulos, cargos y nombres de dignidad, como Rey, Papa, Duque, Presidente, Ministro, etc. Estas palabras se escribirán siempre con minúscula cuando acompañen al nombre propio de la persona o del lugar al que corresponden. </a:t>
            </a:r>
            <a:endParaRPr lang="es-ES" dirty="0" smtClean="0">
              <a:solidFill>
                <a:schemeClr val="bg1"/>
              </a:solidFill>
            </a:endParaRPr>
          </a:p>
          <a:p>
            <a:pPr marL="457200" indent="-457200" algn="just">
              <a:buAutoNum type="alphaLcParenR"/>
            </a:pPr>
            <a:r>
              <a:rPr lang="es-ES" b="1" dirty="0" smtClean="0">
                <a:solidFill>
                  <a:schemeClr val="bg1"/>
                </a:solidFill>
              </a:rPr>
              <a:t>Por </a:t>
            </a:r>
            <a:r>
              <a:rPr lang="es-ES" b="1" dirty="0">
                <a:solidFill>
                  <a:schemeClr val="bg1"/>
                </a:solidFill>
              </a:rPr>
              <a:t>ejemplo: </a:t>
            </a:r>
            <a:r>
              <a:rPr lang="es-ES" dirty="0">
                <a:solidFill>
                  <a:schemeClr val="bg1"/>
                </a:solidFill>
              </a:rPr>
              <a:t>el rey Felipe IV, el papa Juan Pablo II, el presidente del Ecuador, el ministro de Trabajo) o estén usados en sentido genérico </a:t>
            </a:r>
            <a:endParaRPr lang="es-ES" dirty="0" smtClean="0">
              <a:solidFill>
                <a:schemeClr val="bg1"/>
              </a:solidFill>
            </a:endParaRPr>
          </a:p>
          <a:p>
            <a:pPr marL="457200" indent="-457200" algn="just">
              <a:buAutoNum type="alphaLcParenR"/>
            </a:pPr>
            <a:r>
              <a:rPr lang="es-ES" b="1" dirty="0" smtClean="0">
                <a:solidFill>
                  <a:schemeClr val="bg1"/>
                </a:solidFill>
              </a:rPr>
              <a:t>Por </a:t>
            </a:r>
            <a:r>
              <a:rPr lang="es-ES" b="1" dirty="0">
                <a:solidFill>
                  <a:schemeClr val="bg1"/>
                </a:solidFill>
              </a:rPr>
              <a:t>ejemplo: </a:t>
            </a:r>
            <a:r>
              <a:rPr lang="es-ES" dirty="0">
                <a:solidFill>
                  <a:schemeClr val="bg1"/>
                </a:solidFill>
              </a:rPr>
              <a:t>El papa, el rey y el duque están sujetos a morir, como lo está cualquier otro hombre). Sin embargo, pueden escribirse con mayúscula cuando no aparece expreso el nombre propio de la persona o del lugar y, por el contexto, los consideramos referidos a alguien a quien pretendemos destacar. </a:t>
            </a:r>
            <a:endParaRPr lang="es-ES" dirty="0" smtClean="0">
              <a:solidFill>
                <a:schemeClr val="bg1"/>
              </a:solidFill>
            </a:endParaRPr>
          </a:p>
        </p:txBody>
      </p:sp>
    </p:spTree>
    <p:extLst>
      <p:ext uri="{BB962C8B-B14F-4D97-AF65-F5344CB8AC3E}">
        <p14:creationId xmlns:p14="http://schemas.microsoft.com/office/powerpoint/2010/main" val="3808445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a:xfrm>
            <a:off x="684211" y="685800"/>
            <a:ext cx="10980919" cy="3615267"/>
          </a:xfrm>
        </p:spPr>
        <p:txBody>
          <a:bodyPr>
            <a:normAutofit lnSpcReduction="10000"/>
          </a:bodyPr>
          <a:lstStyle/>
          <a:p>
            <a:pPr marL="457200" indent="-457200" algn="just">
              <a:buAutoNum type="alphaLcParenR"/>
            </a:pPr>
            <a:r>
              <a:rPr lang="es-ES" b="1" dirty="0">
                <a:solidFill>
                  <a:schemeClr val="tx1"/>
                </a:solidFill>
              </a:rPr>
              <a:t>Por ejemplo:</a:t>
            </a:r>
            <a:r>
              <a:rPr lang="es-ES" dirty="0">
                <a:solidFill>
                  <a:schemeClr val="tx1"/>
                </a:solidFill>
              </a:rPr>
              <a:t> El Rey inaugurará la nueva biblioteca. El Papa visitará tres países en su próximo viaje. También es costumbre particular de las leyes, decretos y documentos oficiales escribir con mayúscula las palabras de este tipo.</a:t>
            </a:r>
          </a:p>
          <a:p>
            <a:pPr marL="457200" indent="-457200" algn="just">
              <a:buAutoNum type="alphaLcParenR"/>
            </a:pPr>
            <a:r>
              <a:rPr lang="es-ES" dirty="0">
                <a:solidFill>
                  <a:schemeClr val="tx1"/>
                </a:solidFill>
              </a:rPr>
              <a:t> </a:t>
            </a:r>
            <a:r>
              <a:rPr lang="es-ES" b="1" dirty="0">
                <a:solidFill>
                  <a:schemeClr val="tx1"/>
                </a:solidFill>
              </a:rPr>
              <a:t>Por ejemplo: </a:t>
            </a:r>
            <a:r>
              <a:rPr lang="es-ES" dirty="0">
                <a:solidFill>
                  <a:schemeClr val="tx1"/>
                </a:solidFill>
              </a:rPr>
              <a:t>: el Rey de España, el Presidente del Gobierno, el Secretario de Estado de Comercio.</a:t>
            </a:r>
          </a:p>
          <a:p>
            <a:pPr marL="457200" indent="-457200" algn="just">
              <a:buAutoNum type="alphaLcParenR"/>
            </a:pPr>
            <a:r>
              <a:rPr lang="es-ES" dirty="0">
                <a:solidFill>
                  <a:schemeClr val="tx1"/>
                </a:solidFill>
              </a:rPr>
              <a:t>En algunas palabras de escritos publicitarios, propagandísticos o de textos afines. Este uso, destinado a destacar arbitrariamente determinadas palabras, es idéntico al recurso opuesto, consistente en emplear las minúsculas en lugares donde la norma exige el uso de mayúsculas. En ningún caso deben extenderse estos empleos de intención expresiva de mayúsculas o minúsculas a otros tipos de escritos. </a:t>
            </a:r>
            <a:endParaRPr lang="es-EC" b="1" dirty="0">
              <a:solidFill>
                <a:schemeClr val="tx1"/>
              </a:solidFill>
            </a:endParaRPr>
          </a:p>
          <a:p>
            <a:endParaRPr lang="en-US" dirty="0"/>
          </a:p>
        </p:txBody>
      </p:sp>
    </p:spTree>
    <p:extLst>
      <p:ext uri="{BB962C8B-B14F-4D97-AF65-F5344CB8AC3E}">
        <p14:creationId xmlns:p14="http://schemas.microsoft.com/office/powerpoint/2010/main" val="1943193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Link de refuerzo</a:t>
            </a:r>
            <a:endParaRPr lang="en-US" dirty="0"/>
          </a:p>
        </p:txBody>
      </p:sp>
      <p:sp>
        <p:nvSpPr>
          <p:cNvPr id="3" name="Marcador de contenido 2"/>
          <p:cNvSpPr>
            <a:spLocks noGrp="1"/>
          </p:cNvSpPr>
          <p:nvPr>
            <p:ph idx="1"/>
          </p:nvPr>
        </p:nvSpPr>
        <p:spPr>
          <a:xfrm>
            <a:off x="684212" y="777240"/>
            <a:ext cx="8534400" cy="3615267"/>
          </a:xfrm>
        </p:spPr>
        <p:txBody>
          <a:bodyPr/>
          <a:lstStyle/>
          <a:p>
            <a:r>
              <a:rPr lang="en-US" dirty="0"/>
              <a:t>https://celiaariasfernandez.com/usar-las-mayusculas/</a:t>
            </a:r>
          </a:p>
          <a:p>
            <a:endParaRPr lang="en-US" dirty="0"/>
          </a:p>
        </p:txBody>
      </p:sp>
      <p:sp>
        <p:nvSpPr>
          <p:cNvPr id="4" name="Rectángulo 3"/>
          <p:cNvSpPr/>
          <p:nvPr/>
        </p:nvSpPr>
        <p:spPr>
          <a:xfrm>
            <a:off x="789628" y="2917763"/>
            <a:ext cx="5936240" cy="369332"/>
          </a:xfrm>
          <a:prstGeom prst="rect">
            <a:avLst/>
          </a:prstGeom>
        </p:spPr>
        <p:txBody>
          <a:bodyPr wrap="none">
            <a:spAutoFit/>
          </a:bodyPr>
          <a:lstStyle/>
          <a:p>
            <a:r>
              <a:rPr lang="en-US" dirty="0"/>
              <a:t>https://www.youtube.com/watch?v=ACL7DrOEe3k</a:t>
            </a:r>
          </a:p>
        </p:txBody>
      </p:sp>
      <p:pic>
        <p:nvPicPr>
          <p:cNvPr id="5" name="Imagen 4" descr="Logotipo De La Letra Inicial Jj Con Pluma De Color Dorado Y Plateado,  Diseño Simple Y Limpio Para El Nombre De La Empresa. Logotipo Vectorial  Para Empresas Y Negocios. Ilustraciones Svg, Vectoriales,"/>
          <p:cNvPicPr/>
          <p:nvPr/>
        </p:nvPicPr>
        <p:blipFill rotWithShape="1">
          <a:blip r:embed="rId2">
            <a:extLst>
              <a:ext uri="{28A0092B-C50C-407E-A947-70E740481C1C}">
                <a14:useLocalDpi xmlns:a14="http://schemas.microsoft.com/office/drawing/2010/main" val="0"/>
              </a:ext>
            </a:extLst>
          </a:blip>
          <a:srcRect l="15902" t="13970" r="12978" b="27338"/>
          <a:stretch/>
        </p:blipFill>
        <p:spPr bwMode="auto">
          <a:xfrm>
            <a:off x="11312841" y="5950312"/>
            <a:ext cx="718050" cy="69256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30566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C3C0B8-1DFD-4F04-831E-AE87005D5BCC}"/>
              </a:ext>
            </a:extLst>
          </p:cNvPr>
          <p:cNvSpPr>
            <a:spLocks noGrp="1"/>
          </p:cNvSpPr>
          <p:nvPr>
            <p:ph type="title"/>
          </p:nvPr>
        </p:nvSpPr>
        <p:spPr>
          <a:xfrm>
            <a:off x="1371600" y="685800"/>
            <a:ext cx="9601200" cy="859665"/>
          </a:xfrm>
        </p:spPr>
        <p:txBody>
          <a:bodyPr/>
          <a:lstStyle/>
          <a:p>
            <a:r>
              <a:rPr lang="es-EC" b="1" dirty="0"/>
              <a:t>Consideraciones generales </a:t>
            </a:r>
          </a:p>
        </p:txBody>
      </p:sp>
      <p:sp>
        <p:nvSpPr>
          <p:cNvPr id="3" name="Marcador de contenido 2">
            <a:extLst>
              <a:ext uri="{FF2B5EF4-FFF2-40B4-BE49-F238E27FC236}">
                <a16:creationId xmlns:a16="http://schemas.microsoft.com/office/drawing/2014/main" id="{1D9819A4-094C-46B0-BC52-B407DD724908}"/>
              </a:ext>
            </a:extLst>
          </p:cNvPr>
          <p:cNvSpPr>
            <a:spLocks noGrp="1"/>
          </p:cNvSpPr>
          <p:nvPr>
            <p:ph idx="1"/>
          </p:nvPr>
        </p:nvSpPr>
        <p:spPr>
          <a:xfrm>
            <a:off x="1371600" y="1635617"/>
            <a:ext cx="9601200" cy="4803820"/>
          </a:xfrm>
        </p:spPr>
        <p:txBody>
          <a:bodyPr/>
          <a:lstStyle/>
          <a:p>
            <a:pPr algn="just"/>
            <a:r>
              <a:rPr lang="es-ES" dirty="0">
                <a:solidFill>
                  <a:schemeClr val="bg1"/>
                </a:solidFill>
              </a:rPr>
              <a:t>Es importante conocer que siempre que se escriba con mayúscula, habrá que tener en cuenta las siguientes consideraciones : </a:t>
            </a:r>
          </a:p>
          <a:p>
            <a:pPr algn="just"/>
            <a:r>
              <a:rPr lang="es-ES" dirty="0">
                <a:solidFill>
                  <a:schemeClr val="bg1"/>
                </a:solidFill>
              </a:rPr>
              <a:t>El empleo de la mayúscula no exime de poner tilde cuando así lo exijan las reglas de acentuación </a:t>
            </a:r>
          </a:p>
          <a:p>
            <a:pPr marL="0" indent="0" algn="just">
              <a:buNone/>
            </a:pPr>
            <a:r>
              <a:rPr lang="es-ES" b="1" dirty="0">
                <a:solidFill>
                  <a:schemeClr val="bg1"/>
                </a:solidFill>
              </a:rPr>
              <a:t>Ejemplos:</a:t>
            </a:r>
            <a:r>
              <a:rPr lang="es-ES" dirty="0">
                <a:solidFill>
                  <a:schemeClr val="bg1"/>
                </a:solidFill>
              </a:rPr>
              <a:t> Álvaro, SÁNCHEZ, Rodríguez  </a:t>
            </a:r>
          </a:p>
          <a:p>
            <a:pPr algn="just"/>
            <a:r>
              <a:rPr lang="es-ES" dirty="0">
                <a:solidFill>
                  <a:schemeClr val="bg1"/>
                </a:solidFill>
              </a:rPr>
              <a:t>En las palabras que empiezan con un </a:t>
            </a:r>
            <a:r>
              <a:rPr lang="es-ES" b="1" dirty="0">
                <a:solidFill>
                  <a:schemeClr val="bg1"/>
                </a:solidFill>
              </a:rPr>
              <a:t>DÍGRAFO</a:t>
            </a:r>
            <a:r>
              <a:rPr lang="es-ES" dirty="0">
                <a:solidFill>
                  <a:schemeClr val="bg1"/>
                </a:solidFill>
              </a:rPr>
              <a:t>, como es el caso de ll, ch o </a:t>
            </a:r>
            <a:r>
              <a:rPr lang="es-ES" dirty="0" err="1">
                <a:solidFill>
                  <a:schemeClr val="bg1"/>
                </a:solidFill>
              </a:rPr>
              <a:t>gu</a:t>
            </a:r>
            <a:r>
              <a:rPr lang="es-ES" dirty="0">
                <a:solidFill>
                  <a:schemeClr val="bg1"/>
                </a:solidFill>
              </a:rPr>
              <a:t> y </a:t>
            </a:r>
            <a:r>
              <a:rPr lang="es-ES" dirty="0" err="1">
                <a:solidFill>
                  <a:schemeClr val="bg1"/>
                </a:solidFill>
              </a:rPr>
              <a:t>qu</a:t>
            </a:r>
            <a:r>
              <a:rPr lang="es-ES" dirty="0">
                <a:solidFill>
                  <a:schemeClr val="bg1"/>
                </a:solidFill>
              </a:rPr>
              <a:t> ante e, i, solo se escribirá con mayúscula la letra inicial. </a:t>
            </a:r>
          </a:p>
          <a:p>
            <a:pPr marL="0" indent="0" algn="just">
              <a:buNone/>
            </a:pPr>
            <a:r>
              <a:rPr lang="es-ES" b="1" dirty="0">
                <a:solidFill>
                  <a:schemeClr val="bg1"/>
                </a:solidFill>
              </a:rPr>
              <a:t>Ejemplos:</a:t>
            </a:r>
            <a:r>
              <a:rPr lang="es-ES" dirty="0">
                <a:solidFill>
                  <a:schemeClr val="bg1"/>
                </a:solidFill>
              </a:rPr>
              <a:t> Chillida, Chillán, Llerena, Llorente, Guerrero, Guillermo, Quilmes. </a:t>
            </a:r>
          </a:p>
          <a:p>
            <a:pPr algn="just"/>
            <a:r>
              <a:rPr lang="es-ES" dirty="0">
                <a:solidFill>
                  <a:schemeClr val="bg1"/>
                </a:solidFill>
              </a:rPr>
              <a:t>La i y la j mayúsculas se escribirán sin punto. </a:t>
            </a:r>
          </a:p>
          <a:p>
            <a:pPr algn="just"/>
            <a:r>
              <a:rPr lang="es-ES" dirty="0">
                <a:solidFill>
                  <a:schemeClr val="bg1"/>
                </a:solidFill>
              </a:rPr>
              <a:t>Ejemplos: Inés, JAVIER, Juvenal.</a:t>
            </a:r>
            <a:endParaRPr lang="es-EC" dirty="0">
              <a:solidFill>
                <a:schemeClr val="bg1"/>
              </a:solidFill>
            </a:endParaRPr>
          </a:p>
        </p:txBody>
      </p:sp>
      <p:pic>
        <p:nvPicPr>
          <p:cNvPr id="4" name="Imagen 3">
            <a:extLst>
              <a:ext uri="{FF2B5EF4-FFF2-40B4-BE49-F238E27FC236}">
                <a16:creationId xmlns:a16="http://schemas.microsoft.com/office/drawing/2014/main" id="{4A2017A5-A70D-48BB-B1BC-17C6EA82A1A6}"/>
              </a:ext>
            </a:extLst>
          </p:cNvPr>
          <p:cNvPicPr>
            <a:picLocks noChangeAspect="1"/>
          </p:cNvPicPr>
          <p:nvPr/>
        </p:nvPicPr>
        <p:blipFill>
          <a:blip r:embed="rId2"/>
          <a:stretch>
            <a:fillRect/>
          </a:stretch>
        </p:blipFill>
        <p:spPr>
          <a:xfrm>
            <a:off x="7724507" y="5129011"/>
            <a:ext cx="3421786" cy="1194515"/>
          </a:xfrm>
          <a:prstGeom prst="rect">
            <a:avLst/>
          </a:prstGeom>
        </p:spPr>
      </p:pic>
    </p:spTree>
    <p:extLst>
      <p:ext uri="{BB962C8B-B14F-4D97-AF65-F5344CB8AC3E}">
        <p14:creationId xmlns:p14="http://schemas.microsoft.com/office/powerpoint/2010/main" val="1514178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E9E1E8C-B35A-4F2A-A752-829A6BA5D8C2}"/>
              </a:ext>
            </a:extLst>
          </p:cNvPr>
          <p:cNvSpPr>
            <a:spLocks noGrp="1"/>
          </p:cNvSpPr>
          <p:nvPr>
            <p:ph idx="1"/>
          </p:nvPr>
        </p:nvSpPr>
        <p:spPr>
          <a:xfrm>
            <a:off x="457201" y="553791"/>
            <a:ext cx="10914844" cy="6082140"/>
          </a:xfrm>
        </p:spPr>
        <p:txBody>
          <a:bodyPr>
            <a:normAutofit fontScale="92500" lnSpcReduction="10000"/>
          </a:bodyPr>
          <a:lstStyle/>
          <a:p>
            <a:pPr marL="0" indent="0" algn="ctr">
              <a:buNone/>
            </a:pPr>
            <a:r>
              <a:rPr lang="es-ES" sz="2200" b="1" dirty="0"/>
              <a:t>MAYÚSCULAS EN PALABRAS O FRASES ENTERAS</a:t>
            </a:r>
          </a:p>
          <a:p>
            <a:pPr algn="just"/>
            <a:r>
              <a:rPr lang="es-ES" dirty="0">
                <a:solidFill>
                  <a:schemeClr val="bg1"/>
                </a:solidFill>
              </a:rPr>
              <a:t>En ocasiones se emplean letras mayúsculas para destacar palabras o frases enteras de un escrito. Suele hacerse así: </a:t>
            </a:r>
          </a:p>
          <a:p>
            <a:pPr algn="just"/>
            <a:r>
              <a:rPr lang="es-ES" dirty="0">
                <a:solidFill>
                  <a:schemeClr val="bg1"/>
                </a:solidFill>
              </a:rPr>
              <a:t>En las cubiertas y portadas de los libros impresos, en los títulos de cada una de sus divisiones internas (partes, capítulos, escenas, etc.) y en las inscripciones monumentales. </a:t>
            </a:r>
          </a:p>
          <a:p>
            <a:pPr marL="0" indent="0" algn="just">
              <a:buNone/>
            </a:pPr>
            <a:r>
              <a:rPr lang="es-ES" b="1" dirty="0">
                <a:solidFill>
                  <a:schemeClr val="bg1"/>
                </a:solidFill>
              </a:rPr>
              <a:t>Ejemplos: </a:t>
            </a:r>
            <a:r>
              <a:rPr lang="es-ES" dirty="0">
                <a:solidFill>
                  <a:schemeClr val="bg1"/>
                </a:solidFill>
              </a:rPr>
              <a:t>BENITO PÉREZ GALDÓS FORTUNATA Y JACINTA</a:t>
            </a:r>
          </a:p>
          <a:p>
            <a:pPr marL="0" indent="0" algn="just">
              <a:buNone/>
            </a:pPr>
            <a:r>
              <a:rPr lang="es-ES" dirty="0">
                <a:solidFill>
                  <a:schemeClr val="bg1"/>
                </a:solidFill>
              </a:rPr>
              <a:t>En las siglas y acrónimos. Ejemplos: ISBN, UNESCO, OTI, OMS.</a:t>
            </a:r>
          </a:p>
          <a:p>
            <a:pPr algn="just"/>
            <a:r>
              <a:rPr lang="es-ES" dirty="0">
                <a:solidFill>
                  <a:schemeClr val="bg1"/>
                </a:solidFill>
              </a:rPr>
              <a:t>En las cabeceras de diarios y revistas. </a:t>
            </a:r>
          </a:p>
          <a:p>
            <a:pPr marL="0" indent="0" algn="just">
              <a:buNone/>
            </a:pPr>
            <a:r>
              <a:rPr lang="es-ES" dirty="0">
                <a:solidFill>
                  <a:schemeClr val="bg1"/>
                </a:solidFill>
              </a:rPr>
              <a:t>Ejemplos: HERALDO DE ARAGÓN, EL TIEMPO, LA VANGUARDIA, LA NACIÓN.</a:t>
            </a:r>
          </a:p>
          <a:p>
            <a:pPr algn="just"/>
            <a:r>
              <a:rPr lang="es-ES" dirty="0">
                <a:solidFill>
                  <a:schemeClr val="bg1"/>
                </a:solidFill>
              </a:rPr>
              <a:t>En la numeración romana. Se utiliza esta para significar el número ordinal con que se distinguen personas del mismo nombre (especialmente papas y reyes),</a:t>
            </a:r>
          </a:p>
          <a:p>
            <a:pPr marL="0" indent="0" algn="just">
              <a:buNone/>
            </a:pPr>
            <a:r>
              <a:rPr lang="es-ES" b="1" dirty="0">
                <a:solidFill>
                  <a:schemeClr val="bg1"/>
                </a:solidFill>
              </a:rPr>
              <a:t>Ejemplos: </a:t>
            </a:r>
            <a:r>
              <a:rPr lang="es-ES" dirty="0">
                <a:solidFill>
                  <a:schemeClr val="bg1"/>
                </a:solidFill>
              </a:rPr>
              <a:t>como Pío V, Felipe II, Fernando III; el número de cada siglo, como siglo XVI; el de un tomo, libro, parte, canto, capítulo, título, ley, clase y otras divisiones, y el de las páginas que así vayan numeradas en los prólogos y principios de un volumen.</a:t>
            </a:r>
          </a:p>
          <a:p>
            <a:pPr algn="just"/>
            <a:r>
              <a:rPr lang="es-EC" dirty="0">
                <a:solidFill>
                  <a:schemeClr val="bg1"/>
                </a:solidFill>
              </a:rPr>
              <a:t>En textos jurídicos y administrativos —decretos, sentencias, bandos, edictos, certificados o instancias—, el verbo o verbos que presentan el objetivo fundamental del documento.</a:t>
            </a:r>
          </a:p>
          <a:p>
            <a:pPr marL="0" indent="0" algn="just">
              <a:buNone/>
            </a:pPr>
            <a:r>
              <a:rPr lang="es-EC" b="1" dirty="0">
                <a:solidFill>
                  <a:schemeClr val="bg1"/>
                </a:solidFill>
              </a:rPr>
              <a:t>Ejemplos:</a:t>
            </a:r>
            <a:r>
              <a:rPr lang="es-EC" dirty="0">
                <a:solidFill>
                  <a:schemeClr val="bg1"/>
                </a:solidFill>
              </a:rPr>
              <a:t> CERTIFICA, EXPONE, SOLICITA.</a:t>
            </a:r>
            <a:endParaRPr lang="es-ES" dirty="0">
              <a:solidFill>
                <a:schemeClr val="bg1"/>
              </a:solidFill>
            </a:endParaRPr>
          </a:p>
          <a:p>
            <a:pPr marL="0" indent="0" algn="just">
              <a:buNone/>
            </a:pPr>
            <a:endParaRPr lang="es-ES" dirty="0"/>
          </a:p>
          <a:p>
            <a:pPr marL="0" indent="0" algn="just">
              <a:buNone/>
            </a:pPr>
            <a:endParaRPr lang="es-EC" dirty="0"/>
          </a:p>
        </p:txBody>
      </p:sp>
    </p:spTree>
    <p:extLst>
      <p:ext uri="{BB962C8B-B14F-4D97-AF65-F5344CB8AC3E}">
        <p14:creationId xmlns:p14="http://schemas.microsoft.com/office/powerpoint/2010/main" val="315518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FDF58DA-BBFF-42BE-8A25-0327A7E903BD}"/>
              </a:ext>
            </a:extLst>
          </p:cNvPr>
          <p:cNvSpPr>
            <a:spLocks noGrp="1"/>
          </p:cNvSpPr>
          <p:nvPr>
            <p:ph idx="1"/>
          </p:nvPr>
        </p:nvSpPr>
        <p:spPr>
          <a:xfrm>
            <a:off x="300446" y="219492"/>
            <a:ext cx="11090365" cy="6089868"/>
          </a:xfrm>
        </p:spPr>
        <p:txBody>
          <a:bodyPr>
            <a:normAutofit lnSpcReduction="10000"/>
          </a:bodyPr>
          <a:lstStyle/>
          <a:p>
            <a:pPr marL="0" indent="0" algn="ctr">
              <a:buNone/>
            </a:pPr>
            <a:r>
              <a:rPr lang="es-ES" b="1" dirty="0">
                <a:solidFill>
                  <a:schemeClr val="bg1"/>
                </a:solidFill>
              </a:rPr>
              <a:t>MAYÚSCULAS INICIALES</a:t>
            </a:r>
            <a:r>
              <a:rPr lang="es-ES" dirty="0">
                <a:solidFill>
                  <a:schemeClr val="bg1"/>
                </a:solidFill>
              </a:rPr>
              <a:t> </a:t>
            </a:r>
          </a:p>
          <a:p>
            <a:pPr algn="just"/>
            <a:r>
              <a:rPr lang="es-ES" dirty="0">
                <a:solidFill>
                  <a:schemeClr val="bg1"/>
                </a:solidFill>
              </a:rPr>
              <a:t>El uso de la mayúscula inicial se rige por la posición que ocupa la palabra (y, en consecuencia, por la puntuación exigida en cada caso), por su condición o categoría de nombre propio y por otras circunstancias. </a:t>
            </a:r>
          </a:p>
          <a:p>
            <a:pPr marL="0" indent="0" algn="just">
              <a:buNone/>
            </a:pPr>
            <a:r>
              <a:rPr lang="es-ES" b="1" dirty="0">
                <a:solidFill>
                  <a:schemeClr val="bg1"/>
                </a:solidFill>
              </a:rPr>
              <a:t>En función de la puntuación</a:t>
            </a:r>
          </a:p>
          <a:p>
            <a:pPr marL="0" indent="0" algn="just">
              <a:buNone/>
            </a:pPr>
            <a:r>
              <a:rPr lang="es-ES" dirty="0">
                <a:solidFill>
                  <a:schemeClr val="bg1"/>
                </a:solidFill>
              </a:rPr>
              <a:t>Se escribirán con letra inicial mayúscula: </a:t>
            </a:r>
          </a:p>
          <a:p>
            <a:pPr marL="457200" indent="-457200" algn="just">
              <a:buAutoNum type="alphaLcParenR"/>
            </a:pPr>
            <a:r>
              <a:rPr lang="es-ES" dirty="0">
                <a:solidFill>
                  <a:schemeClr val="bg1"/>
                </a:solidFill>
              </a:rPr>
              <a:t>La primera palabra de un escrito y la que vaya después de punto. </a:t>
            </a:r>
            <a:r>
              <a:rPr lang="es-ES" b="1" dirty="0">
                <a:solidFill>
                  <a:schemeClr val="bg1"/>
                </a:solidFill>
              </a:rPr>
              <a:t>Por ejemplo</a:t>
            </a:r>
            <a:r>
              <a:rPr lang="es-ES" dirty="0">
                <a:solidFill>
                  <a:schemeClr val="bg1"/>
                </a:solidFill>
              </a:rPr>
              <a:t>: Hoy no iré. Mañana puede que sí. </a:t>
            </a:r>
          </a:p>
          <a:p>
            <a:pPr marL="457200" indent="-457200" algn="just">
              <a:buAutoNum type="alphaLcParenR"/>
            </a:pPr>
            <a:r>
              <a:rPr lang="es-ES" dirty="0">
                <a:solidFill>
                  <a:schemeClr val="bg1"/>
                </a:solidFill>
              </a:rPr>
              <a:t>La palabra que sigue a los puntos suspensivos, cuando estos cierran un enunciado. </a:t>
            </a:r>
            <a:r>
              <a:rPr lang="es-ES" b="1" dirty="0">
                <a:solidFill>
                  <a:schemeClr val="bg1"/>
                </a:solidFill>
              </a:rPr>
              <a:t>Por ejemplo</a:t>
            </a:r>
            <a:r>
              <a:rPr lang="es-ES" dirty="0">
                <a:solidFill>
                  <a:schemeClr val="bg1"/>
                </a:solidFill>
              </a:rPr>
              <a:t>: No sé si... Sí, iré.</a:t>
            </a:r>
          </a:p>
          <a:p>
            <a:pPr marL="457200" indent="-457200" algn="just">
              <a:buAutoNum type="alphaLcParenR"/>
            </a:pPr>
            <a:r>
              <a:rPr lang="es-ES" dirty="0">
                <a:solidFill>
                  <a:schemeClr val="bg1"/>
                </a:solidFill>
              </a:rPr>
              <a:t>La que sigue a un signo de cierre de interrogación (?) o de exclamación (!), si no se interpone coma, punto y coma o dos puntos. Por</a:t>
            </a:r>
            <a:r>
              <a:rPr lang="es-ES" b="1" dirty="0">
                <a:solidFill>
                  <a:schemeClr val="bg1"/>
                </a:solidFill>
              </a:rPr>
              <a:t> ejemplo: </a:t>
            </a:r>
            <a:r>
              <a:rPr lang="es-ES" dirty="0">
                <a:solidFill>
                  <a:schemeClr val="bg1"/>
                </a:solidFill>
              </a:rPr>
              <a:t>¿Dónde? En la estantería.</a:t>
            </a:r>
          </a:p>
          <a:p>
            <a:pPr marL="457200" indent="-457200" algn="just">
              <a:buAutoNum type="alphaLcParenR"/>
            </a:pPr>
            <a:r>
              <a:rPr lang="es-ES" dirty="0">
                <a:solidFill>
                  <a:schemeClr val="bg1"/>
                </a:solidFill>
              </a:rPr>
              <a:t>La que va después de dos puntos, siempre que siga a la fórmula de encabezamiento de una carta o documento jurídico-administrativo (Muy señor mío: Le agradeceré...), o reproduzca palabras textuales (Pedro dijo: «No volveré hasta las nueve»).</a:t>
            </a:r>
            <a:endParaRPr lang="es-EC" dirty="0">
              <a:solidFill>
                <a:schemeClr val="bg1"/>
              </a:solidFill>
            </a:endParaRPr>
          </a:p>
        </p:txBody>
      </p:sp>
    </p:spTree>
    <p:extLst>
      <p:ext uri="{BB962C8B-B14F-4D97-AF65-F5344CB8AC3E}">
        <p14:creationId xmlns:p14="http://schemas.microsoft.com/office/powerpoint/2010/main" val="3584253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01C877-415E-4FAC-8884-531A04AF6A5F}"/>
              </a:ext>
            </a:extLst>
          </p:cNvPr>
          <p:cNvSpPr>
            <a:spLocks noGrp="1"/>
          </p:cNvSpPr>
          <p:nvPr>
            <p:ph idx="1"/>
          </p:nvPr>
        </p:nvSpPr>
        <p:spPr>
          <a:xfrm>
            <a:off x="1139781" y="508714"/>
            <a:ext cx="9910292" cy="6175421"/>
          </a:xfrm>
        </p:spPr>
        <p:txBody>
          <a:bodyPr>
            <a:normAutofit fontScale="92500" lnSpcReduction="10000"/>
          </a:bodyPr>
          <a:lstStyle/>
          <a:p>
            <a:pPr marL="0" indent="0" algn="just">
              <a:buNone/>
            </a:pPr>
            <a:r>
              <a:rPr lang="es-ES" b="1" dirty="0">
                <a:solidFill>
                  <a:schemeClr val="tx1"/>
                </a:solidFill>
              </a:rPr>
              <a:t>En función de la condición o categoría </a:t>
            </a:r>
          </a:p>
          <a:p>
            <a:pPr algn="just"/>
            <a:r>
              <a:rPr lang="es-ES" dirty="0">
                <a:solidFill>
                  <a:schemeClr val="tx1"/>
                </a:solidFill>
              </a:rPr>
              <a:t>Se escribirá con letra inicial mayúscula todo nombre propio, como son los siguientes: </a:t>
            </a:r>
          </a:p>
          <a:p>
            <a:pPr marL="457200" indent="-457200" algn="just">
              <a:buAutoNum type="alphaLcParenR"/>
            </a:pPr>
            <a:r>
              <a:rPr lang="es-ES" dirty="0">
                <a:solidFill>
                  <a:schemeClr val="tx1"/>
                </a:solidFill>
              </a:rPr>
              <a:t>Nombres de persona, animal o cosa singularizada. </a:t>
            </a:r>
            <a:r>
              <a:rPr lang="es-ES" b="1" dirty="0">
                <a:solidFill>
                  <a:schemeClr val="tx1"/>
                </a:solidFill>
              </a:rPr>
              <a:t>Ejemplos</a:t>
            </a:r>
            <a:r>
              <a:rPr lang="es-ES" dirty="0">
                <a:solidFill>
                  <a:schemeClr val="tx1"/>
                </a:solidFill>
              </a:rPr>
              <a:t>: Pedro, Alberto, Beatriz, María, Platón, Caupolicán, Rocinante, Platero, Colada, Olifante. </a:t>
            </a:r>
          </a:p>
          <a:p>
            <a:pPr marL="457200" indent="-457200" algn="just">
              <a:buAutoNum type="alphaLcParenR"/>
            </a:pPr>
            <a:r>
              <a:rPr lang="es-ES" dirty="0">
                <a:solidFill>
                  <a:schemeClr val="tx1"/>
                </a:solidFill>
              </a:rPr>
              <a:t>Nombres geográficos. Ejemplos: América, España, Jaén, Honduras, Salta, Cáucaso, Himalaya, Adriático, Tajo, Pilcomayo. Cuando el artículo forme parte oficialmente del nombre propio, ambas palabras comenzarán por mayúscula. </a:t>
            </a:r>
            <a:r>
              <a:rPr lang="es-ES" b="1" dirty="0">
                <a:solidFill>
                  <a:schemeClr val="tx1"/>
                </a:solidFill>
              </a:rPr>
              <a:t>Ejemplos:</a:t>
            </a:r>
            <a:r>
              <a:rPr lang="es-ES" dirty="0">
                <a:solidFill>
                  <a:schemeClr val="tx1"/>
                </a:solidFill>
              </a:rPr>
              <a:t> El Salvador, La Zarzuela, La Habana, Las Palmas. </a:t>
            </a:r>
          </a:p>
          <a:p>
            <a:pPr algn="just"/>
            <a:r>
              <a:rPr lang="es-ES" dirty="0">
                <a:solidFill>
                  <a:schemeClr val="tx1"/>
                </a:solidFill>
              </a:rPr>
              <a:t>Se escribe con mayúscula el nombre que acompaña a los nombres propios de lugar, cuando forma parte del topónimo. </a:t>
            </a:r>
            <a:r>
              <a:rPr lang="es-ES" b="1" dirty="0">
                <a:solidFill>
                  <a:schemeClr val="tx1"/>
                </a:solidFill>
              </a:rPr>
              <a:t>Ejemplos:</a:t>
            </a:r>
            <a:r>
              <a:rPr lang="es-ES" dirty="0">
                <a:solidFill>
                  <a:schemeClr val="tx1"/>
                </a:solidFill>
              </a:rPr>
              <a:t> Ciudad de México, Sierra Nevada, Puerto de la Cruz. Se utilizará la minúscula en los demás casos. Ejemplos: la ciudad de Santa Fe, la sierra de Madrid, el puerto de Cartagena.</a:t>
            </a:r>
          </a:p>
          <a:p>
            <a:pPr marL="457200" indent="-457200" algn="just">
              <a:buAutoNum type="alphaLcParenR" startAt="3"/>
            </a:pPr>
            <a:r>
              <a:rPr lang="es-ES" dirty="0">
                <a:solidFill>
                  <a:schemeClr val="tx1"/>
                </a:solidFill>
              </a:rPr>
              <a:t>Apellidos. Ejemplos: Álvarez, Pantoja, Martínez. En el caso de que un apellido comience por preposición, por artículo o por ambos, estos se escribirán con mayúscula solo cuando encabecen la denominación. Por ejemplo: señor De Felipe frente a Diego de Felipe.</a:t>
            </a:r>
          </a:p>
          <a:p>
            <a:pPr algn="just"/>
            <a:r>
              <a:rPr lang="es-ES" dirty="0">
                <a:solidFill>
                  <a:schemeClr val="tx1"/>
                </a:solidFill>
              </a:rPr>
              <a:t>Se escribirán también con mayúscula los nombres de las dinastías derivados de un apellido. </a:t>
            </a:r>
            <a:r>
              <a:rPr lang="es-ES" b="1" dirty="0">
                <a:solidFill>
                  <a:schemeClr val="tx1"/>
                </a:solidFill>
              </a:rPr>
              <a:t>Ejemplos</a:t>
            </a:r>
            <a:r>
              <a:rPr lang="es-ES" dirty="0">
                <a:solidFill>
                  <a:schemeClr val="tx1"/>
                </a:solidFill>
              </a:rPr>
              <a:t>: Borbones, Austrias, </a:t>
            </a:r>
            <a:r>
              <a:rPr lang="es-ES" dirty="0" err="1">
                <a:solidFill>
                  <a:schemeClr val="tx1"/>
                </a:solidFill>
              </a:rPr>
              <a:t>Capetos</a:t>
            </a:r>
            <a:endParaRPr lang="es-ES" dirty="0">
              <a:solidFill>
                <a:schemeClr val="tx1"/>
              </a:solidFill>
            </a:endParaRPr>
          </a:p>
          <a:p>
            <a:pPr marL="457200" indent="-457200" algn="just">
              <a:buAutoNum type="alphaLcParenR" startAt="3"/>
            </a:pPr>
            <a:endParaRPr lang="es-ES" dirty="0"/>
          </a:p>
          <a:p>
            <a:pPr algn="just"/>
            <a:endParaRPr lang="es-ES" dirty="0"/>
          </a:p>
        </p:txBody>
      </p:sp>
    </p:spTree>
    <p:extLst>
      <p:ext uri="{BB962C8B-B14F-4D97-AF65-F5344CB8AC3E}">
        <p14:creationId xmlns:p14="http://schemas.microsoft.com/office/powerpoint/2010/main" val="4077556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E883161-0060-454C-BB99-B7E27F2B7663}"/>
              </a:ext>
            </a:extLst>
          </p:cNvPr>
          <p:cNvSpPr>
            <a:spLocks noGrp="1"/>
          </p:cNvSpPr>
          <p:nvPr>
            <p:ph idx="1"/>
          </p:nvPr>
        </p:nvSpPr>
        <p:spPr>
          <a:xfrm>
            <a:off x="356744" y="0"/>
            <a:ext cx="11700273" cy="5801932"/>
          </a:xfrm>
        </p:spPr>
        <p:txBody>
          <a:bodyPr>
            <a:normAutofit/>
          </a:bodyPr>
          <a:lstStyle/>
          <a:p>
            <a:pPr marL="457200" indent="-457200" algn="just">
              <a:buAutoNum type="alphaLcParenR" startAt="4"/>
            </a:pPr>
            <a:r>
              <a:rPr lang="es-ES" dirty="0">
                <a:solidFill>
                  <a:schemeClr val="bg1"/>
                </a:solidFill>
              </a:rPr>
              <a:t>Nombres de constelaciones, estrellas, planetas o astros, estrictamente considerados como tales. </a:t>
            </a:r>
            <a:r>
              <a:rPr lang="es-ES" b="1" dirty="0">
                <a:solidFill>
                  <a:schemeClr val="bg1"/>
                </a:solidFill>
              </a:rPr>
              <a:t>Ejemplos: </a:t>
            </a:r>
            <a:r>
              <a:rPr lang="es-ES" dirty="0">
                <a:solidFill>
                  <a:schemeClr val="bg1"/>
                </a:solidFill>
              </a:rPr>
              <a:t>La Osa Mayor está formada por siete estrellas. El Sol es el astro central de nuestro sistema planetario. En el último eclipse, la Tierra oscureció totalmente a la Luna.</a:t>
            </a:r>
          </a:p>
          <a:p>
            <a:pPr algn="just"/>
            <a:r>
              <a:rPr lang="es-ES" dirty="0">
                <a:solidFill>
                  <a:schemeClr val="bg1"/>
                </a:solidFill>
              </a:rPr>
              <a:t>Por el contrario, si el nombre se refiere, en el caso del Sol y de la Luna, a los fenómenos sensibles de ellos derivados, se escribirá con minúscula: Tomar el sol. Noches de luna llena. En el caso de la Tierra, todos los usos no referidos a ella en cuanto planeta aludido en su totalidad se escribirán también con minúscula: El avión tomó tierra. Esta tierra es muy fértil. La tierra de mis padres. </a:t>
            </a:r>
          </a:p>
          <a:p>
            <a:pPr marL="457200" indent="-457200" algn="just">
              <a:buAutoNum type="alphaLcParenR" startAt="5"/>
            </a:pPr>
            <a:r>
              <a:rPr lang="es-ES" dirty="0">
                <a:solidFill>
                  <a:schemeClr val="bg1"/>
                </a:solidFill>
              </a:rPr>
              <a:t>Nombres de los signos del Zodiaco. </a:t>
            </a:r>
            <a:r>
              <a:rPr lang="es-ES" b="1" dirty="0">
                <a:solidFill>
                  <a:schemeClr val="bg1"/>
                </a:solidFill>
              </a:rPr>
              <a:t>Ejemplos:</a:t>
            </a:r>
            <a:r>
              <a:rPr lang="es-ES" dirty="0">
                <a:solidFill>
                  <a:schemeClr val="bg1"/>
                </a:solidFill>
              </a:rPr>
              <a:t> Tauro, Aries, Libra. De igual modo, los nombres que aluden a la característica principal de estos signos, como Balanza (por Libra), Toro (por Tauro), Carnero (por Aries), Gemelos (por Géminis), Cangrejo (por Cáncer), Pez (por Piscis), Escorpión (por Escorpio), León (por Leo), Virgen (por Virgo). Cuando el nombre propio deja de serlo porque designa a las personas nacidas bajo ese signo, se escribirá con minúscula. </a:t>
            </a:r>
            <a:r>
              <a:rPr lang="es-ES" b="1" dirty="0">
                <a:solidFill>
                  <a:schemeClr val="bg1"/>
                </a:solidFill>
              </a:rPr>
              <a:t>Por ejemplo: </a:t>
            </a:r>
            <a:r>
              <a:rPr lang="es-ES" dirty="0">
                <a:solidFill>
                  <a:schemeClr val="bg1"/>
                </a:solidFill>
              </a:rPr>
              <a:t>Juan es tauro. </a:t>
            </a:r>
          </a:p>
          <a:p>
            <a:pPr marL="457200" indent="-457200" algn="just">
              <a:buAutoNum type="alphaLcParenR" startAt="5"/>
            </a:pPr>
            <a:endParaRPr lang="es-EC" dirty="0"/>
          </a:p>
        </p:txBody>
      </p:sp>
      <p:pic>
        <p:nvPicPr>
          <p:cNvPr id="4" name="Imagen 3">
            <a:extLst>
              <a:ext uri="{FF2B5EF4-FFF2-40B4-BE49-F238E27FC236}">
                <a16:creationId xmlns:a16="http://schemas.microsoft.com/office/drawing/2014/main" id="{6F9560A9-229B-4452-81B2-5C05117EEB5F}"/>
              </a:ext>
            </a:extLst>
          </p:cNvPr>
          <p:cNvPicPr>
            <a:picLocks noChangeAspect="1"/>
          </p:cNvPicPr>
          <p:nvPr/>
        </p:nvPicPr>
        <p:blipFill rotWithShape="1">
          <a:blip r:embed="rId2"/>
          <a:srcRect b="72000"/>
          <a:stretch/>
        </p:blipFill>
        <p:spPr>
          <a:xfrm>
            <a:off x="1901780" y="5458063"/>
            <a:ext cx="3739626" cy="1071525"/>
          </a:xfrm>
          <a:prstGeom prst="rect">
            <a:avLst/>
          </a:prstGeom>
        </p:spPr>
      </p:pic>
      <p:pic>
        <p:nvPicPr>
          <p:cNvPr id="1026" name="Picture 2" descr="Signo zodiacal - Wikipedia, la enciclopedia libre">
            <a:extLst>
              <a:ext uri="{FF2B5EF4-FFF2-40B4-BE49-F238E27FC236}">
                <a16:creationId xmlns:a16="http://schemas.microsoft.com/office/drawing/2014/main" id="{A7A0D2AA-0201-4DB1-8751-F31582C15EC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2713" b="35425"/>
          <a:stretch/>
        </p:blipFill>
        <p:spPr bwMode="auto">
          <a:xfrm>
            <a:off x="6857614" y="5423289"/>
            <a:ext cx="3432606" cy="1119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5887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0EDEDF0-8578-456F-B0F5-E2F859285F40}"/>
              </a:ext>
            </a:extLst>
          </p:cNvPr>
          <p:cNvSpPr>
            <a:spLocks noGrp="1"/>
          </p:cNvSpPr>
          <p:nvPr>
            <p:ph idx="1"/>
          </p:nvPr>
        </p:nvSpPr>
        <p:spPr>
          <a:xfrm>
            <a:off x="474861" y="-469234"/>
            <a:ext cx="11177207" cy="6136783"/>
          </a:xfrm>
        </p:spPr>
        <p:txBody>
          <a:bodyPr/>
          <a:lstStyle/>
          <a:p>
            <a:pPr marL="457200" indent="-457200" algn="just">
              <a:buAutoNum type="alphaLcParenR" startAt="6"/>
            </a:pPr>
            <a:r>
              <a:rPr lang="es-ES" dirty="0">
                <a:solidFill>
                  <a:schemeClr val="bg1"/>
                </a:solidFill>
              </a:rPr>
              <a:t>Nombres de los puntos cardinales, cuando nos referimos a ellos explícitamente. </a:t>
            </a:r>
            <a:r>
              <a:rPr lang="es-ES" b="1" dirty="0">
                <a:solidFill>
                  <a:schemeClr val="bg1"/>
                </a:solidFill>
              </a:rPr>
              <a:t>Por ejemplo</a:t>
            </a:r>
            <a:r>
              <a:rPr lang="es-ES" dirty="0">
                <a:solidFill>
                  <a:schemeClr val="bg1"/>
                </a:solidFill>
              </a:rPr>
              <a:t>: La brújula señala el Norte. Cuando el nombre se refiere a la orientación o dirección correspondientes a estos puntos, se escribirá con minúscula. </a:t>
            </a:r>
            <a:r>
              <a:rPr lang="es-ES" b="1" dirty="0">
                <a:solidFill>
                  <a:schemeClr val="bg1"/>
                </a:solidFill>
              </a:rPr>
              <a:t>Ejemplos:</a:t>
            </a:r>
            <a:r>
              <a:rPr lang="es-ES" dirty="0">
                <a:solidFill>
                  <a:schemeClr val="bg1"/>
                </a:solidFill>
              </a:rPr>
              <a:t> El norte de la ciudad. Viajamos por el sur de España. El viento norte. </a:t>
            </a:r>
          </a:p>
          <a:p>
            <a:pPr marL="457200" indent="-457200" algn="just">
              <a:buAutoNum type="alphaLcParenR" startAt="6"/>
            </a:pPr>
            <a:r>
              <a:rPr lang="es-ES" dirty="0">
                <a:solidFill>
                  <a:schemeClr val="bg1"/>
                </a:solidFill>
              </a:rPr>
              <a:t>Nombres de festividades religiosas o civiles</a:t>
            </a:r>
            <a:r>
              <a:rPr lang="es-ES" b="1" dirty="0">
                <a:solidFill>
                  <a:schemeClr val="bg1"/>
                </a:solidFill>
              </a:rPr>
              <a:t>. Ejemplos: </a:t>
            </a:r>
            <a:r>
              <a:rPr lang="es-ES" dirty="0">
                <a:solidFill>
                  <a:schemeClr val="bg1"/>
                </a:solidFill>
              </a:rPr>
              <a:t>Pentecostés, Epifanía, Navidad, Corpus, Día de la Constitución, Día de la Independencia. h) Nombres de divinidades. Ejemplos: Dios, Jehová, Alá, Apolo, Juno, Amón.</a:t>
            </a:r>
          </a:p>
          <a:p>
            <a:pPr marL="457200" indent="-457200" algn="just">
              <a:buAutoNum type="alphaLcParenR" startAt="6"/>
            </a:pPr>
            <a:r>
              <a:rPr lang="es-ES" dirty="0">
                <a:solidFill>
                  <a:schemeClr val="bg1"/>
                </a:solidFill>
              </a:rPr>
              <a:t>Libros sagrados. </a:t>
            </a:r>
            <a:r>
              <a:rPr lang="es-ES" b="1" dirty="0">
                <a:solidFill>
                  <a:schemeClr val="bg1"/>
                </a:solidFill>
              </a:rPr>
              <a:t>Ejemplos</a:t>
            </a:r>
            <a:r>
              <a:rPr lang="es-ES" dirty="0">
                <a:solidFill>
                  <a:schemeClr val="bg1"/>
                </a:solidFill>
              </a:rPr>
              <a:t>: Biblia, Corán, Avesta, Talmud. </a:t>
            </a:r>
          </a:p>
          <a:p>
            <a:pPr marL="457200" indent="-457200" algn="just">
              <a:buAutoNum type="alphaLcParenR" startAt="6"/>
            </a:pPr>
            <a:r>
              <a:rPr lang="es-ES" dirty="0">
                <a:solidFill>
                  <a:schemeClr val="bg1"/>
                </a:solidFill>
              </a:rPr>
              <a:t>Atributos divinos o apelativos referidos a Dios, Jesucristo o la Virgen María</a:t>
            </a:r>
            <a:r>
              <a:rPr lang="es-ES" b="1" dirty="0">
                <a:solidFill>
                  <a:schemeClr val="bg1"/>
                </a:solidFill>
              </a:rPr>
              <a:t>. Ejemplos</a:t>
            </a:r>
            <a:r>
              <a:rPr lang="es-ES" dirty="0">
                <a:solidFill>
                  <a:schemeClr val="bg1"/>
                </a:solidFill>
              </a:rPr>
              <a:t>: Todopoderoso, Cristo, Mesías, Inmaculada, Purísima.</a:t>
            </a:r>
          </a:p>
          <a:p>
            <a:pPr marL="457200" indent="-457200" algn="just">
              <a:buAutoNum type="alphaLcParenR" startAt="6"/>
            </a:pPr>
            <a:r>
              <a:rPr lang="es-ES" dirty="0">
                <a:solidFill>
                  <a:schemeClr val="bg1"/>
                </a:solidFill>
              </a:rPr>
              <a:t>Nombres de las órdenes religiosas. </a:t>
            </a:r>
            <a:r>
              <a:rPr lang="es-ES" b="1" dirty="0">
                <a:solidFill>
                  <a:schemeClr val="bg1"/>
                </a:solidFill>
              </a:rPr>
              <a:t>Ejemplos</a:t>
            </a:r>
            <a:r>
              <a:rPr lang="es-ES" dirty="0">
                <a:solidFill>
                  <a:schemeClr val="bg1"/>
                </a:solidFill>
              </a:rPr>
              <a:t>: Cartuja, Merced, Temple, Carmelo. l) Marcas comerciales. Ejemplos: Coca-Cola, Chevrolet.</a:t>
            </a:r>
            <a:endParaRPr lang="es-EC" dirty="0">
              <a:solidFill>
                <a:schemeClr val="bg1"/>
              </a:solidFill>
            </a:endParaRPr>
          </a:p>
        </p:txBody>
      </p:sp>
      <p:pic>
        <p:nvPicPr>
          <p:cNvPr id="4" name="Imagen 3">
            <a:extLst>
              <a:ext uri="{FF2B5EF4-FFF2-40B4-BE49-F238E27FC236}">
                <a16:creationId xmlns:a16="http://schemas.microsoft.com/office/drawing/2014/main" id="{4B5D618F-661E-4AB3-80C0-C4319897FD1C}"/>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230594" y="3940935"/>
            <a:ext cx="3567448" cy="3567448"/>
          </a:xfrm>
          <a:prstGeom prst="rect">
            <a:avLst/>
          </a:prstGeom>
        </p:spPr>
      </p:pic>
      <p:pic>
        <p:nvPicPr>
          <p:cNvPr id="5" name="Imagen 4">
            <a:extLst>
              <a:ext uri="{FF2B5EF4-FFF2-40B4-BE49-F238E27FC236}">
                <a16:creationId xmlns:a16="http://schemas.microsoft.com/office/drawing/2014/main" id="{490EBCC0-CE11-4FF7-96CF-03F79363B67B}"/>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297769" y="4753995"/>
            <a:ext cx="3443915" cy="1827108"/>
          </a:xfrm>
          <a:prstGeom prst="rect">
            <a:avLst/>
          </a:prstGeom>
        </p:spPr>
      </p:pic>
    </p:spTree>
    <p:extLst>
      <p:ext uri="{BB962C8B-B14F-4D97-AF65-F5344CB8AC3E}">
        <p14:creationId xmlns:p14="http://schemas.microsoft.com/office/powerpoint/2010/main" val="1404915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452136D-9BD9-4C12-B7DB-F52E24B3C7F7}"/>
              </a:ext>
            </a:extLst>
          </p:cNvPr>
          <p:cNvSpPr>
            <a:spLocks noGrp="1"/>
          </p:cNvSpPr>
          <p:nvPr>
            <p:ph idx="1"/>
          </p:nvPr>
        </p:nvSpPr>
        <p:spPr>
          <a:xfrm>
            <a:off x="843565" y="141667"/>
            <a:ext cx="10824693" cy="6716333"/>
          </a:xfrm>
        </p:spPr>
        <p:txBody>
          <a:bodyPr>
            <a:normAutofit/>
          </a:bodyPr>
          <a:lstStyle/>
          <a:p>
            <a:pPr marL="0" indent="0" algn="just">
              <a:buNone/>
            </a:pPr>
            <a:r>
              <a:rPr lang="es-ES" sz="2100" b="1" dirty="0">
                <a:solidFill>
                  <a:schemeClr val="bg1"/>
                </a:solidFill>
              </a:rPr>
              <a:t>En función de otras circunstancias</a:t>
            </a:r>
          </a:p>
          <a:p>
            <a:pPr algn="just"/>
            <a:r>
              <a:rPr lang="es-ES" dirty="0">
                <a:solidFill>
                  <a:schemeClr val="bg1"/>
                </a:solidFill>
              </a:rPr>
              <a:t>Se escribirán con letra inicial mayúscula: </a:t>
            </a:r>
          </a:p>
          <a:p>
            <a:pPr marL="457200" indent="-457200" algn="just">
              <a:buAutoNum type="alphaLcParenR"/>
            </a:pPr>
            <a:r>
              <a:rPr lang="es-ES" dirty="0">
                <a:solidFill>
                  <a:schemeClr val="bg1"/>
                </a:solidFill>
              </a:rPr>
              <a:t>Los sobrenombres y apodos con que se designa a determinadas personas. </a:t>
            </a:r>
            <a:r>
              <a:rPr lang="es-ES" b="1" dirty="0">
                <a:solidFill>
                  <a:schemeClr val="bg1"/>
                </a:solidFill>
              </a:rPr>
              <a:t>Ejemplos</a:t>
            </a:r>
            <a:r>
              <a:rPr lang="es-ES" dirty="0">
                <a:solidFill>
                  <a:schemeClr val="bg1"/>
                </a:solidFill>
              </a:rPr>
              <a:t>: el Libertador, el Sabio, el Bosco, Clarín, el Inca Garcilaso.</a:t>
            </a:r>
          </a:p>
          <a:p>
            <a:pPr marL="457200" indent="-457200" algn="just">
              <a:buAutoNum type="alphaLcParenR"/>
            </a:pPr>
            <a:r>
              <a:rPr lang="es-ES" dirty="0">
                <a:solidFill>
                  <a:schemeClr val="bg1"/>
                </a:solidFill>
              </a:rPr>
              <a:t>En general, cuando por antonomasia se emplean apelativos usados en lugar del nombre propio, como el Mantuano (por Virgilio), el Sabio (por Salomón), el Magnánimo (por el rey Alfonso V) o se designan conceptos o hechos religiosos (la Anunciación, la Revelación, la Reforma). </a:t>
            </a:r>
          </a:p>
          <a:p>
            <a:pPr marL="457200" indent="-457200" algn="just">
              <a:buAutoNum type="alphaLcParenR"/>
            </a:pPr>
            <a:r>
              <a:rPr lang="es-ES" dirty="0">
                <a:solidFill>
                  <a:schemeClr val="bg1"/>
                </a:solidFill>
              </a:rPr>
              <a:t>Las advocaciones de la Virgen. </a:t>
            </a:r>
            <a:r>
              <a:rPr lang="es-ES" b="1" dirty="0">
                <a:solidFill>
                  <a:schemeClr val="bg1"/>
                </a:solidFill>
              </a:rPr>
              <a:t>Ejemplos: </a:t>
            </a:r>
            <a:r>
              <a:rPr lang="es-ES" dirty="0">
                <a:solidFill>
                  <a:schemeClr val="bg1"/>
                </a:solidFill>
              </a:rPr>
              <a:t>Guadalupe, Rocío. Y las celebraciones a ellas dedicadas. </a:t>
            </a:r>
            <a:r>
              <a:rPr lang="es-ES" b="1" dirty="0">
                <a:solidFill>
                  <a:schemeClr val="bg1"/>
                </a:solidFill>
              </a:rPr>
              <a:t>Ejemplos</a:t>
            </a:r>
            <a:r>
              <a:rPr lang="es-ES" dirty="0">
                <a:solidFill>
                  <a:schemeClr val="bg1"/>
                </a:solidFill>
              </a:rPr>
              <a:t>: el Pilar, el Rocío. </a:t>
            </a:r>
            <a:endParaRPr lang="es-ES" dirty="0" smtClean="0">
              <a:solidFill>
                <a:schemeClr val="bg1"/>
              </a:solidFill>
            </a:endParaRPr>
          </a:p>
          <a:p>
            <a:pPr marL="457200" indent="-457200" algn="just">
              <a:buAutoNum type="alphaLcParenR"/>
            </a:pPr>
            <a:endParaRPr lang="es-ES" dirty="0">
              <a:solidFill>
                <a:schemeClr val="bg1"/>
              </a:solidFill>
            </a:endParaRPr>
          </a:p>
        </p:txBody>
      </p:sp>
    </p:spTree>
    <p:extLst>
      <p:ext uri="{BB962C8B-B14F-4D97-AF65-F5344CB8AC3E}">
        <p14:creationId xmlns:p14="http://schemas.microsoft.com/office/powerpoint/2010/main" val="3155360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39634" y="483326"/>
            <a:ext cx="11469189" cy="5525588"/>
          </a:xfrm>
        </p:spPr>
        <p:txBody>
          <a:bodyPr>
            <a:normAutofit/>
          </a:bodyPr>
          <a:lstStyle/>
          <a:p>
            <a:pPr marL="457200" indent="-457200" algn="just">
              <a:buAutoNum type="alphaLcParenR"/>
            </a:pPr>
            <a:r>
              <a:rPr lang="es-ES" dirty="0">
                <a:solidFill>
                  <a:schemeClr val="tx1"/>
                </a:solidFill>
              </a:rPr>
              <a:t>Los tratamientos, especialmente si están en abreviatura. </a:t>
            </a:r>
            <a:r>
              <a:rPr lang="es-ES" b="1" dirty="0">
                <a:solidFill>
                  <a:schemeClr val="tx1"/>
                </a:solidFill>
              </a:rPr>
              <a:t>Ejemplos</a:t>
            </a:r>
            <a:r>
              <a:rPr lang="es-ES" dirty="0">
                <a:solidFill>
                  <a:schemeClr val="tx1"/>
                </a:solidFill>
              </a:rPr>
              <a:t>: V. S. (Usía), U. o V. (usted), etc. Cuando se escribe con todas sus letras, usted no debe llevar mayúscula. Fray Luis (referido, por ejemplo, a Fray Luis de León), Sor Juana (referido a Sor Juana Inés de la Cruz), San Antonio, etc., son acuñaciones que funcionan como nombres propios. </a:t>
            </a:r>
          </a:p>
          <a:p>
            <a:pPr marL="457200" indent="-457200" algn="just">
              <a:buAutoNum type="alphaLcParenR"/>
            </a:pPr>
            <a:r>
              <a:rPr lang="es-ES" dirty="0">
                <a:solidFill>
                  <a:schemeClr val="tx1"/>
                </a:solidFill>
              </a:rPr>
              <a:t>Los sustantivos y adjetivos que componen el nombre de instituciones, entidades, organismos, partidos políticos, etc. </a:t>
            </a:r>
            <a:r>
              <a:rPr lang="es-ES" b="1" dirty="0">
                <a:solidFill>
                  <a:schemeClr val="tx1"/>
                </a:solidFill>
              </a:rPr>
              <a:t>Ejemplos:</a:t>
            </a:r>
            <a:r>
              <a:rPr lang="es-ES" dirty="0">
                <a:solidFill>
                  <a:schemeClr val="tx1"/>
                </a:solidFill>
              </a:rPr>
              <a:t> la Biblioteca Nacional, la Inquisición, el Tribunal Supremo, el Museo de Bellas Artes, el Colegio Naval, la Real Academia de la Historia, el Instituto Caro y Cuervo, la Universidad Nacional Autónoma de México, el Partido Demócrata. </a:t>
            </a:r>
          </a:p>
          <a:p>
            <a:pPr marL="457200" indent="-457200" algn="just">
              <a:buAutoNum type="alphaLcParenR"/>
            </a:pPr>
            <a:r>
              <a:rPr lang="es-ES" dirty="0">
                <a:solidFill>
                  <a:schemeClr val="tx1"/>
                </a:solidFill>
              </a:rPr>
              <a:t>Los nombres, cuando significan entidad o colectividad como organismo determinado. </a:t>
            </a:r>
            <a:r>
              <a:rPr lang="es-ES" b="1" dirty="0">
                <a:solidFill>
                  <a:schemeClr val="tx1"/>
                </a:solidFill>
              </a:rPr>
              <a:t>Ejemplos:</a:t>
            </a:r>
            <a:r>
              <a:rPr lang="es-ES" dirty="0">
                <a:solidFill>
                  <a:schemeClr val="tx1"/>
                </a:solidFill>
              </a:rPr>
              <a:t> la Universidad, el Estado, el Reino, la Marina, la Justicia, el Gobierno, la Administración, la Judicatura. </a:t>
            </a:r>
            <a:r>
              <a:rPr lang="es-ES" b="1" dirty="0">
                <a:solidFill>
                  <a:schemeClr val="tx1"/>
                </a:solidFill>
              </a:rPr>
              <a:t>Ejemplos:</a:t>
            </a:r>
            <a:r>
              <a:rPr lang="es-ES" dirty="0">
                <a:solidFill>
                  <a:schemeClr val="tx1"/>
                </a:solidFill>
              </a:rPr>
              <a:t> La Magistratura mostró su oposición al proyecto. La Iglesia celebra mañana esa festividad. Pero se utilizará la minúscula inicial en casos como: Ejerció su magistratura con brillantez. Visitó la iglesia del pueblo. </a:t>
            </a:r>
          </a:p>
          <a:p>
            <a:endParaRPr lang="en-US" dirty="0"/>
          </a:p>
        </p:txBody>
      </p:sp>
    </p:spTree>
    <p:extLst>
      <p:ext uri="{BB962C8B-B14F-4D97-AF65-F5344CB8AC3E}">
        <p14:creationId xmlns:p14="http://schemas.microsoft.com/office/powerpoint/2010/main" val="4170899203"/>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1739</TotalTime>
  <Words>2275</Words>
  <Application>Microsoft Office PowerPoint</Application>
  <PresentationFormat>Panorámica</PresentationFormat>
  <Paragraphs>74</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Book Antiqua</vt:lpstr>
      <vt:lpstr>Century Gothic</vt:lpstr>
      <vt:lpstr>Wingdings 3</vt:lpstr>
      <vt:lpstr>Sector</vt:lpstr>
      <vt:lpstr>USO DE LAS LETRAS MAYÚSCULAS</vt:lpstr>
      <vt:lpstr>Consideraciones generales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Link de refuerzo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conferencias</dc:title>
  <dc:creator>User</dc:creator>
  <cp:lastModifiedBy>Lily</cp:lastModifiedBy>
  <cp:revision>154</cp:revision>
  <cp:lastPrinted>2020-08-24T05:44:40Z</cp:lastPrinted>
  <dcterms:created xsi:type="dcterms:W3CDTF">2020-08-17T04:29:40Z</dcterms:created>
  <dcterms:modified xsi:type="dcterms:W3CDTF">2023-07-03T05:01:29Z</dcterms:modified>
</cp:coreProperties>
</file>