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77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A51D86-8989-3703-6C4B-ECEA40D6B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F7A613-C846-19DC-80FD-1708CD32AF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758952-7934-B78B-C8D3-F65949789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F7A-EE98-4C33-88C6-44BD3F11C8B2}" type="datetimeFigureOut">
              <a:rPr lang="es-EC" smtClean="0"/>
              <a:t>7/10/2023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E5B1BD-1A6B-BE30-946B-E7B99B1BA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CC9EB5-C25B-22F3-B1C4-927252F54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04C8-C49B-44B8-BDA4-9FE469E7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69079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45AC75-13FD-FD77-BD3C-FC371E042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40BAAB-38C9-1729-09BD-6F70ECBE4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A12C9D-36B3-3D77-6D17-D832B21B3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F7A-EE98-4C33-88C6-44BD3F11C8B2}" type="datetimeFigureOut">
              <a:rPr lang="es-EC" smtClean="0"/>
              <a:t>7/10/2023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7F82CA-631C-F07F-BFB6-30F8EC067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FD83FF-EC0A-4ACE-4425-48D467AC9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04C8-C49B-44B8-BDA4-9FE469E7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81656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5AA5D62-24A8-2A5C-4DBD-C002808691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18EB5C7-9242-821F-5A96-8F7CD59632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E6A870-F356-E5B6-66FB-02267BBF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F7A-EE98-4C33-88C6-44BD3F11C8B2}" type="datetimeFigureOut">
              <a:rPr lang="es-EC" smtClean="0"/>
              <a:t>7/10/2023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8D6C41-365B-8883-1E5A-87DA31577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F13C96-1DBF-1AB6-9EA7-213983299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04C8-C49B-44B8-BDA4-9FE469E7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04165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1B31FE-944C-1812-3DC5-EDCA218D7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2AA96C-7808-624D-567E-116BFC834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C4EBBF-2076-7EAA-6AAD-DDF667DCB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F7A-EE98-4C33-88C6-44BD3F11C8B2}" type="datetimeFigureOut">
              <a:rPr lang="es-EC" smtClean="0"/>
              <a:t>7/10/2023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C65EFD-878D-638E-F80C-4D09B9078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7776A2-5B30-0F78-F7CE-571BBE5AA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04C8-C49B-44B8-BDA4-9FE469E7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8353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5C0427-8FEE-88D7-F1FA-22081BBE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96C933-23C8-74DB-B739-131A5C838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BBA1BF-8DBD-7E8B-A080-9FE51CA4F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F7A-EE98-4C33-88C6-44BD3F11C8B2}" type="datetimeFigureOut">
              <a:rPr lang="es-EC" smtClean="0"/>
              <a:t>7/10/2023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6672F5-62DD-F99A-49B6-6A7098FB6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FCCE3D-1FDB-262C-101B-3F7BA93E5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04C8-C49B-44B8-BDA4-9FE469E7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10684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A4F8DE-4A25-2D8A-990A-E922B008F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B8F787A-6A6C-22F2-0997-9F8C772F85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9C15FB-D454-E121-0CF6-F62830913F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46B889-B623-81BA-D298-195A972A4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F7A-EE98-4C33-88C6-44BD3F11C8B2}" type="datetimeFigureOut">
              <a:rPr lang="es-EC" smtClean="0"/>
              <a:t>7/10/2023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9346F30-4AD7-60BE-AEF8-D49477177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34A7F90-4D0A-1529-BE7D-4E9241EA4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04C8-C49B-44B8-BDA4-9FE469E7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3353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C6F35A-A319-FD70-D3F8-0EBD4376F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CBD2552-1C5D-6396-3C9F-FF01AB12D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7E2790-220C-FB7C-1967-5684B0237C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DDD89FF-8CF3-0A32-2B5B-1A2764D267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0EBEA3A-BA06-D0FF-83FF-3C8A6DF094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64A24E0-20AD-5850-0200-184577CDA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F7A-EE98-4C33-88C6-44BD3F11C8B2}" type="datetimeFigureOut">
              <a:rPr lang="es-EC" smtClean="0"/>
              <a:t>7/10/2023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9C15BB5-8823-4A1F-0013-D0264A184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7FF4AB0-5554-4B14-F008-2A0530F58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04C8-C49B-44B8-BDA4-9FE469E7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1347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949B19-AC82-4BF7-762D-43DA7A98F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CF43426-3BE6-84F4-848D-B6B2D84E6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F7A-EE98-4C33-88C6-44BD3F11C8B2}" type="datetimeFigureOut">
              <a:rPr lang="es-EC" smtClean="0"/>
              <a:t>7/10/2023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7D15E9F-D7D7-BF33-2A98-90A6BDCED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F46A46-E3E1-84C6-04EF-8D474330A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04C8-C49B-44B8-BDA4-9FE469E7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33382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3E6F46D-5594-2BB1-B4F6-ED069DD44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F7A-EE98-4C33-88C6-44BD3F11C8B2}" type="datetimeFigureOut">
              <a:rPr lang="es-EC" smtClean="0"/>
              <a:t>7/10/2023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4C44755-ED7F-1964-1E86-528EBA60E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08BD3D-3F35-B721-0E09-30C91C107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04C8-C49B-44B8-BDA4-9FE469E7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4955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3A4E6E-4218-2A2F-75D0-51D2BA9FA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70FD3F2-E213-690F-F3F3-38000CE93E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8C39C12-2227-E877-DFD0-013846DBB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150719-95B8-2FDF-23A1-A12604330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F7A-EE98-4C33-88C6-44BD3F11C8B2}" type="datetimeFigureOut">
              <a:rPr lang="es-EC" smtClean="0"/>
              <a:t>7/10/2023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C55F34-8E6E-1EB9-59B4-4840E9138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63C09F-9396-3F8A-998D-79BBB41AB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04C8-C49B-44B8-BDA4-9FE469E7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33584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B830BA-DD6C-9988-B0AE-B6D348567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0C1BBC-135E-61A8-FBCC-91209DC9FC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735CFE8-3537-ABBE-0125-DDEDE46AAB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594D829-47B0-3455-8C99-A4CDBE911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23F7A-EE98-4C33-88C6-44BD3F11C8B2}" type="datetimeFigureOut">
              <a:rPr lang="es-EC" smtClean="0"/>
              <a:t>7/10/2023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5B4516-7AEE-2BB3-C263-B1C922F73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26C460-2B90-13AF-C3B9-12DECB84C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04C8-C49B-44B8-BDA4-9FE469E7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3738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58AAE98-D982-4DC3-8524-30C5804E8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BDF3918-7FA8-8EA2-93F5-B5C818790A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2A1013-B2BC-CE40-2727-1D2927A70A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23F7A-EE98-4C33-88C6-44BD3F11C8B2}" type="datetimeFigureOut">
              <a:rPr lang="es-EC" smtClean="0"/>
              <a:t>7/10/2023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D578E0-3E42-9009-70AD-E5BF029966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416CCA-531C-0EE6-622A-276F8102BF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D04C8-C49B-44B8-BDA4-9FE469E7098F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88954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668A123-3C13-8629-A5C1-8074F598B1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052" y="632298"/>
            <a:ext cx="10425315" cy="5740522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7DF31A9B-64CB-ED87-1CEF-ECB4EBAEBA55}"/>
              </a:ext>
            </a:extLst>
          </p:cNvPr>
          <p:cNvSpPr txBox="1"/>
          <p:nvPr/>
        </p:nvSpPr>
        <p:spPr>
          <a:xfrm>
            <a:off x="3891064" y="3035024"/>
            <a:ext cx="40856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MARCO LEGAL PARA LA GESTIÓN DEL RIESGO EN ECUADOR</a:t>
            </a:r>
          </a:p>
        </p:txBody>
      </p:sp>
    </p:spTree>
    <p:extLst>
      <p:ext uri="{BB962C8B-B14F-4D97-AF65-F5344CB8AC3E}">
        <p14:creationId xmlns:p14="http://schemas.microsoft.com/office/powerpoint/2010/main" val="1086283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A2BC5CD-A274-B2ED-4B47-FF2A63C498D9}"/>
              </a:ext>
            </a:extLst>
          </p:cNvPr>
          <p:cNvSpPr txBox="1"/>
          <p:nvPr/>
        </p:nvSpPr>
        <p:spPr>
          <a:xfrm>
            <a:off x="1070044" y="428178"/>
            <a:ext cx="968631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4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La </a:t>
            </a:r>
            <a:r>
              <a:rPr lang="es-ES" sz="2400" b="1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,Bold"/>
              </a:rPr>
              <a:t>Constitución de la República6</a:t>
            </a:r>
            <a:r>
              <a:rPr lang="es-ES" sz="24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, regula en forma expresa a la gestión de riesgos, en los artículos 389 y 390 en los que establece: </a:t>
            </a:r>
          </a:p>
          <a:p>
            <a:pPr algn="just"/>
            <a:endParaRPr lang="es-ES" sz="24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514350" indent="-514350" algn="just">
              <a:buAutoNum type="romanLcParenBoth"/>
            </a:pPr>
            <a:r>
              <a:rPr lang="es-ES" sz="24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la gestión de riesgos es responsabilidad del Estado, y su rectoría se ejerce a través del organismo técnico estructurado por ley; </a:t>
            </a:r>
          </a:p>
          <a:p>
            <a:pPr algn="just"/>
            <a:endParaRPr lang="es-ES" sz="2400" b="0" i="0" u="none" strike="noStrike" baseline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es-ES" sz="2400" b="0" i="0" u="none" strike="noStrike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es-ES" sz="2400" b="0" i="0" u="none" strike="noStrike" baseline="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ii</a:t>
            </a:r>
            <a:r>
              <a:rPr lang="es-ES" sz="2400" b="0" i="0" u="none" strike="noStrike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) crea el Sistema Nacional Descentralizado de Gestión de Riesgos; </a:t>
            </a:r>
          </a:p>
          <a:p>
            <a:pPr algn="just"/>
            <a:endParaRPr lang="es-ES" sz="24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es-ES" sz="24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es-ES" sz="2400" b="0" i="0" u="none" strike="noStrike" baseline="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iii</a:t>
            </a:r>
            <a:r>
              <a:rPr lang="es-ES" sz="24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) la obligación de todas las entidades públicas y privadas de contar con una unidad de gestión de riesgos que conformará el Sistema, así como de incorporar la gestión de riesgos en su planificación; y,</a:t>
            </a:r>
          </a:p>
          <a:p>
            <a:pPr algn="just"/>
            <a:endParaRPr lang="es-ES" sz="2400" b="0" i="0" u="none" strike="noStrike" baseline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es-ES" sz="2400" b="0" i="0" u="none" strike="noStrike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es-ES" sz="2400" b="0" i="0" u="none" strike="noStrike" baseline="0" dirty="0" err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iv</a:t>
            </a:r>
            <a:r>
              <a:rPr lang="es-ES" sz="2400" b="0" i="0" u="none" strike="noStrike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) establece las competencias, atribuciones y responsabilidades para el organismo técnico de gestión de riesgos; señalando en forma expresa la descentralización subsidiaria, como uno de los principios que regirá la gestión de riesgos en el territorio.</a:t>
            </a:r>
            <a:endParaRPr lang="es-EC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51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32736A8-A091-477A-B46F-90A2FBF0F2FE}"/>
              </a:ext>
            </a:extLst>
          </p:cNvPr>
          <p:cNvSpPr txBox="1"/>
          <p:nvPr/>
        </p:nvSpPr>
        <p:spPr>
          <a:xfrm>
            <a:off x="829281" y="608617"/>
            <a:ext cx="10736905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200" b="0" i="0" u="none" strike="noStrike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Contempla dentro de las garantías constitucionales, disposiciones expresas de atención prioritaria a personas vulnerables en caso de riesgos, haciendo énfasis en adultos mayores; y, niñas, niños y </a:t>
            </a:r>
            <a:r>
              <a:rPr lang="es-EC" sz="2200" b="0" i="0" u="none" strike="noStrike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adolescentes, (Art.35).</a:t>
            </a:r>
            <a:endParaRPr lang="es-EC" sz="2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639356C-4B10-08AE-163F-9CF7108C48BC}"/>
              </a:ext>
            </a:extLst>
          </p:cNvPr>
          <p:cNvSpPr txBox="1"/>
          <p:nvPr/>
        </p:nvSpPr>
        <p:spPr>
          <a:xfrm>
            <a:off x="829281" y="1952630"/>
            <a:ext cx="1062017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C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En </a:t>
            </a:r>
            <a:r>
              <a:rPr lang="es-ES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otros artículos hay disposiciones expresas como la obligación de incluir en la planificación la gestión de riesgos, como en el caso de inclusión y equidad (Art. 30), hábitat y vivienda (Art. 375), naturaleza y ambiente (Art. 397), y soberanía alimentaria (Art. 281). El marco constitucional reconoce a la seguridad integral, como un derecho constitucional y garantiza su cumplimiento en varias disposiciones relacionadas con las garantías constitucionales, además dota de los mecanismos necesarios para su ejercicio (Art. 84).</a:t>
            </a:r>
            <a:endParaRPr lang="es-EC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B9069E5-89FE-C21A-E387-9C57E09E0488}"/>
              </a:ext>
            </a:extLst>
          </p:cNvPr>
          <p:cNvSpPr txBox="1"/>
          <p:nvPr/>
        </p:nvSpPr>
        <p:spPr>
          <a:xfrm>
            <a:off x="898187" y="4231936"/>
            <a:ext cx="10551267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200" b="0" i="0" u="none" strike="noStrike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Con relación a la planificación como herramienta fundamental en la gestión de riesgos, la ley permite disponer la obligatoriedad de elaborar planes, programas, estrategias y  asignación presupuestaria necesarios para su prevención, reducción, respuesta, reconstrucción y reactivación, en cumplimiento del </a:t>
            </a:r>
            <a:r>
              <a:rPr lang="es-EC" sz="2200" b="0" i="0" u="none" strike="noStrike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mandato constitucional citado (Arts. 241 y 275).</a:t>
            </a:r>
            <a:endParaRPr lang="es-EC" sz="2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428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E36E0947-7EA5-10DD-352D-7EB73684D8DC}"/>
              </a:ext>
            </a:extLst>
          </p:cNvPr>
          <p:cNvSpPr txBox="1"/>
          <p:nvPr/>
        </p:nvSpPr>
        <p:spPr>
          <a:xfrm>
            <a:off x="622569" y="550731"/>
            <a:ext cx="10593421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200" b="0" i="0" u="none" strike="noStrike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Código Orgánico de Planificación y Finanzas Públicas, art.64, </a:t>
            </a:r>
            <a:r>
              <a:rPr lang="es-ES" sz="2200" b="1" i="0" u="none" strike="noStrike" baseline="0" dirty="0">
                <a:solidFill>
                  <a:schemeClr val="accent6">
                    <a:lumMod val="75000"/>
                  </a:schemeClr>
                </a:solidFill>
                <a:latin typeface="Calibri,Bold"/>
              </a:rPr>
              <a:t>respecto de la preeminencia de la producción nacional e incorporación de enfoques ambientales y de gestión de riesgo</a:t>
            </a:r>
            <a:r>
              <a:rPr lang="es-ES" sz="2200" b="0" i="0" u="none" strike="noStrike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, indica que “en el diseño e implementación de los programas y proyectos de inversión pública, se promoverá la incorporación de acciones favorables al ecosistema, mitigación, adaptación al cambio climático y a la gestión de vulnerabilidades y riesgos </a:t>
            </a:r>
            <a:r>
              <a:rPr lang="es-EC" sz="2200" b="0" i="0" u="none" strike="noStrike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antrópicos y naturales”.</a:t>
            </a:r>
            <a:endParaRPr lang="es-EC" sz="2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54A9005-24F6-07B6-B14C-D1E137326486}"/>
              </a:ext>
            </a:extLst>
          </p:cNvPr>
          <p:cNvSpPr txBox="1"/>
          <p:nvPr/>
        </p:nvSpPr>
        <p:spPr>
          <a:xfrm>
            <a:off x="666339" y="3137170"/>
            <a:ext cx="10442647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C" sz="2200" b="1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,Bold"/>
              </a:rPr>
              <a:t>Código </a:t>
            </a:r>
            <a:r>
              <a:rPr lang="es-ES" sz="2200" b="1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,Bold"/>
              </a:rPr>
              <a:t>Orgánico de Organización Territorial, Autonomía y Descentralización8</a:t>
            </a:r>
            <a:r>
              <a:rPr lang="es-ES" sz="2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(</a:t>
            </a:r>
            <a:r>
              <a:rPr lang="es-ES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regula todo lo relacionado al Sistema de Competencias y a la organización, facultades y competencias de los Gobiernos Autónomos</a:t>
            </a:r>
            <a:r>
              <a:rPr lang="es-ES" sz="2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s-ES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Descentralizados), en las que se encuentran en forma expresa competencias sobre gestión de riesgos, planificación y uso de suelo.</a:t>
            </a:r>
          </a:p>
          <a:p>
            <a:pPr algn="just"/>
            <a:r>
              <a:rPr lang="es-ES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Dentro de las competencias establecidas para los Alcaldes</a:t>
            </a:r>
            <a:r>
              <a:rPr lang="es-ES" sz="22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s-ES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da la atribución de dictar (en caso de una emergencia grave ocasionada por desastres naturales) las medidas urgentes de carácter transitorio necesarias y con posterioridad dar cuenta de las mismas al consejo. Además, estas autoridades pueden establecer en sus circunscripciones territoriales el régimen de uso del </a:t>
            </a:r>
            <a:r>
              <a:rPr lang="es-EC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suelo y urbanístico</a:t>
            </a:r>
            <a:endParaRPr lang="es-EC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029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ABA1E4F8-9B3F-F9D4-57BD-A4B3E90EC0CF}"/>
              </a:ext>
            </a:extLst>
          </p:cNvPr>
          <p:cNvSpPr txBox="1"/>
          <p:nvPr/>
        </p:nvSpPr>
        <p:spPr>
          <a:xfrm>
            <a:off x="554476" y="1013512"/>
            <a:ext cx="10865795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En relación al ejercicio de las competencias constitucionales, la norma </a:t>
            </a:r>
            <a:r>
              <a:rPr lang="es-ES" sz="2200" b="0" i="0" u="none" strike="noStrike" baseline="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ibídem</a:t>
            </a:r>
            <a:r>
              <a:rPr lang="es-ES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, regula la Descentralización y el Sistema Nacional de Competencias. En el artículo 140, se regula el ejercicio de la competencia de gestión de riesgos, resaltando: </a:t>
            </a:r>
          </a:p>
          <a:p>
            <a:pPr algn="just"/>
            <a:endParaRPr lang="es-ES" sz="22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514350" indent="-514350" algn="just">
              <a:buAutoNum type="romanLcParenBoth"/>
            </a:pPr>
            <a:r>
              <a:rPr lang="es-ES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la gestión se realiza de acuerdo a las políticas y planes emitidos por el organismo nacional  responsable; </a:t>
            </a:r>
          </a:p>
          <a:p>
            <a:pPr algn="just"/>
            <a:endParaRPr lang="es-ES" sz="2200" b="0" i="0" u="none" strike="noStrike" baseline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es-ES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es-ES" sz="2200" b="0" i="0" u="none" strike="noStrike" baseline="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ii</a:t>
            </a:r>
            <a:r>
              <a:rPr lang="es-ES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) la obligación de los gobiernos autónomos descentralizados municipales de adoptar obligatoriamente normas técnicas en sus procesos de ordenamiento territorial, con el fin de prevenir y gestionar los riesgos en sus territorios para proteger a las personas, colectividades y la naturaleza; y, </a:t>
            </a:r>
          </a:p>
          <a:p>
            <a:pPr algn="just"/>
            <a:endParaRPr lang="es-ES" sz="22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es-ES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(</a:t>
            </a:r>
            <a:r>
              <a:rPr lang="es-ES" sz="2200" b="0" i="0" u="none" strike="noStrike" baseline="0" dirty="0" err="1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iii</a:t>
            </a:r>
            <a:r>
              <a:rPr lang="es-ES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) se determina que los Municipios expedirán las ordenanzas que normen la construcción y </a:t>
            </a:r>
            <a:r>
              <a:rPr lang="es-EC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prevención para riesgos sísmicos.</a:t>
            </a:r>
            <a:endParaRPr lang="es-EC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972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1FBAF1C-22BC-9B9A-589C-EA1F34AE119C}"/>
              </a:ext>
            </a:extLst>
          </p:cNvPr>
          <p:cNvSpPr txBox="1"/>
          <p:nvPr/>
        </p:nvSpPr>
        <p:spPr>
          <a:xfrm>
            <a:off x="604736" y="934336"/>
            <a:ext cx="1098252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2200" b="1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,Bold"/>
              </a:rPr>
              <a:t>Ley de Seguridad Pública y del Estado</a:t>
            </a:r>
            <a:r>
              <a:rPr lang="es-ES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, enfatiza la seguridad integral con enfoque en el orden público; y mira a la gestión de riesgos, en forma simple y complementaria a los otros temas que </a:t>
            </a:r>
            <a:r>
              <a:rPr lang="es-EC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regula. </a:t>
            </a:r>
            <a:r>
              <a:rPr lang="es-ES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El artículo 11 señala a los órganos ejecutores del Sistema de Seguridad Pública y del Estado indicando en relación con la gestión de riesgos que, es responsabilidad de todas las entidades del Estado; además, indicando claramente que para su cumplimiento se elaborará el Plan Nacional de Seguridad Integral, que fijará las medidas de protección y prevención priorizadas de acuerdo al tipo de amenaza o naturaleza del riesgo. </a:t>
            </a:r>
          </a:p>
          <a:p>
            <a:pPr algn="l"/>
            <a:endParaRPr lang="es-ES" sz="22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l"/>
            <a:r>
              <a:rPr lang="es-ES" sz="2200" b="0" i="0" u="none" strike="noStrike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El literal d) del artículo citado, es el único que en forma expresa se refiere a la gestión de riesgos e indica, que se reconoce la responsabilidad del Estado a través de la Secretaría Nacional de Gestión de Riesgos; así como la responsabilidad de las entidades públicas y privadas en todos los niveles de gobierno, en la prevención y en las medidas para contrarrestar, reducir y mitigar los riesgos de origen natural y antrópico así como, para reducir la </a:t>
            </a:r>
            <a:r>
              <a:rPr lang="es-EC" sz="2200" b="0" i="0" u="none" strike="noStrike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vulnerabilidad.</a:t>
            </a:r>
            <a:endParaRPr lang="es-EC" sz="2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552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E5FF286-131C-F0EF-5519-7CD153627318}"/>
              </a:ext>
            </a:extLst>
          </p:cNvPr>
          <p:cNvSpPr txBox="1"/>
          <p:nvPr/>
        </p:nvSpPr>
        <p:spPr>
          <a:xfrm>
            <a:off x="603114" y="915356"/>
            <a:ext cx="10758791" cy="51706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2200" b="1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,Bold"/>
              </a:rPr>
              <a:t>Reglamento a la Ley de Seguridad Pública y del Estado12</a:t>
            </a:r>
            <a:r>
              <a:rPr lang="es-ES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, desarrolla más a profundidad las</a:t>
            </a:r>
          </a:p>
          <a:p>
            <a:pPr algn="just"/>
            <a:r>
              <a:rPr lang="es-ES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competencias y responsabilidades en gestión de riesgos. Establece en forma expresa que la Secretaría Nacional de Gestión de Riesgos es el ente rector y ejecutor del Sistema Nacional Descentralizado de Gestión de Riesgos. </a:t>
            </a:r>
          </a:p>
          <a:p>
            <a:pPr algn="just"/>
            <a:endParaRPr lang="es-ES" sz="220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es-ES" sz="2200" b="0" i="0" u="none" strike="noStrike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Art. 15 al 27, se establecen regulaciones para el Sistema Nacional Descentralizado de Gestión de Riesgos</a:t>
            </a:r>
            <a:r>
              <a:rPr lang="es-ES" sz="22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es-ES" sz="2200" b="0" i="0" u="none" strike="noStrike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como: coordinar los esfuerzos y funciones entre las instituciones públicas y privadas en las fases de prevención, mitigación, preparación y respuesta a desastres, recuperación y desarrollo posterior; y diseñar los programas de educación, capacitación y difusión para fortalecer a las instituciones y población en la gestión de riesgos. A pesar de incorporar estas atribuciones no se dan directrices de cómo </a:t>
            </a:r>
            <a:r>
              <a:rPr lang="es-EC" sz="2200" b="0" i="0" u="none" strike="noStrike" baseline="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rPr>
              <a:t>se ejecutarán las mismas.</a:t>
            </a:r>
          </a:p>
          <a:p>
            <a:pPr algn="just"/>
            <a:endParaRPr lang="es-EC" sz="2200" b="0" i="0" u="none" strike="noStrike" baseline="0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algn="just"/>
            <a:r>
              <a:rPr lang="es-ES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Regula al Sistema Descentralizado de Gestión de Riesgos y su conformación e indica que es de obligatorio cumplimiento a nivel nacional. Describe claramente el proceso de gestión de riesgos en todas sus fases en </a:t>
            </a:r>
            <a:r>
              <a:rPr lang="es-EC" sz="2200" b="0" i="0" u="none" strike="noStrike" baseline="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</a:rPr>
              <a:t>forma concordante con lo dispuesto en la Norma Supra</a:t>
            </a:r>
            <a:endParaRPr lang="es-EC" sz="22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180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1B29456F-8FD5-5222-FC47-2CC39C054AC0}"/>
              </a:ext>
            </a:extLst>
          </p:cNvPr>
          <p:cNvSpPr txBox="1"/>
          <p:nvPr/>
        </p:nvSpPr>
        <p:spPr>
          <a:xfrm>
            <a:off x="2201288" y="3191071"/>
            <a:ext cx="778942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ES" sz="1800" b="0" i="0" u="none" strike="noStrike" baseline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Bibliografía:</a:t>
            </a:r>
          </a:p>
          <a:p>
            <a:pPr algn="just"/>
            <a:endParaRPr lang="es-ES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algn="just"/>
            <a:r>
              <a:rPr lang="es-ES" sz="1800" b="0" i="0" u="none" strike="noStrike" baseline="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</a:rPr>
              <a:t>Servicio Nacional de Gestión de Riesgos y Emergencias (2021). Lineamientos estratégicos para la Reducción de Riesgos de Ecuador, Quito. Ecuador, pp. 13 a 17.</a:t>
            </a:r>
            <a:endParaRPr lang="es-EC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2497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1080</Words>
  <Application>Microsoft Office PowerPoint</Application>
  <PresentationFormat>Panorámica</PresentationFormat>
  <Paragraphs>35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Calibri,Bold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Gonzalo Edmundo Bonilla Pulgar</dc:creator>
  <cp:lastModifiedBy>Gonzalo Edmundo Bonilla Pulgar</cp:lastModifiedBy>
  <cp:revision>4</cp:revision>
  <dcterms:created xsi:type="dcterms:W3CDTF">2023-10-07T15:26:49Z</dcterms:created>
  <dcterms:modified xsi:type="dcterms:W3CDTF">2023-10-07T20:05:59Z</dcterms:modified>
</cp:coreProperties>
</file>