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5"/>
  </p:notesMasterIdLst>
  <p:sldIdLst>
    <p:sldId id="256" r:id="rId2"/>
    <p:sldId id="265" r:id="rId3"/>
    <p:sldId id="266" r:id="rId4"/>
    <p:sldId id="268" r:id="rId5"/>
    <p:sldId id="278" r:id="rId6"/>
    <p:sldId id="279" r:id="rId7"/>
    <p:sldId id="280" r:id="rId8"/>
    <p:sldId id="281" r:id="rId9"/>
    <p:sldId id="282" r:id="rId10"/>
    <p:sldId id="283" r:id="rId11"/>
    <p:sldId id="284" r:id="rId12"/>
    <p:sldId id="285" r:id="rId13"/>
    <p:sldId id="286" r:id="rId14"/>
    <p:sldId id="287" r:id="rId15"/>
    <p:sldId id="288" r:id="rId16"/>
    <p:sldId id="289" r:id="rId17"/>
    <p:sldId id="269" r:id="rId18"/>
    <p:sldId id="274" r:id="rId19"/>
    <p:sldId id="275" r:id="rId20"/>
    <p:sldId id="257" r:id="rId21"/>
    <p:sldId id="270" r:id="rId22"/>
    <p:sldId id="258" r:id="rId23"/>
    <p:sldId id="260" r:id="rId24"/>
    <p:sldId id="259" r:id="rId25"/>
    <p:sldId id="276" r:id="rId26"/>
    <p:sldId id="271" r:id="rId27"/>
    <p:sldId id="272" r:id="rId28"/>
    <p:sldId id="277" r:id="rId29"/>
    <p:sldId id="273" r:id="rId30"/>
    <p:sldId id="261" r:id="rId31"/>
    <p:sldId id="290" r:id="rId32"/>
    <p:sldId id="291" r:id="rId33"/>
    <p:sldId id="26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68" autoAdjust="0"/>
  </p:normalViewPr>
  <p:slideViewPr>
    <p:cSldViewPr>
      <p:cViewPr varScale="1">
        <p:scale>
          <a:sx n="75" d="100"/>
          <a:sy n="75" d="100"/>
        </p:scale>
        <p:origin x="12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3617D-B08C-4E95-A871-1DD687104308}" type="datetimeFigureOut">
              <a:rPr lang="es-MX" smtClean="0"/>
              <a:t>07/11/2023</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92FB9-BFB0-40F5-A6F5-369AF7994589}" type="slidenum">
              <a:rPr lang="es-MX" smtClean="0"/>
              <a:t>‹Nº›</a:t>
            </a:fld>
            <a:endParaRPr lang="es-MX"/>
          </a:p>
        </p:txBody>
      </p:sp>
    </p:spTree>
    <p:extLst>
      <p:ext uri="{BB962C8B-B14F-4D97-AF65-F5344CB8AC3E}">
        <p14:creationId xmlns:p14="http://schemas.microsoft.com/office/powerpoint/2010/main" val="333329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cm</a:t>
            </a:r>
          </a:p>
        </p:txBody>
      </p:sp>
      <p:sp>
        <p:nvSpPr>
          <p:cNvPr id="4" name="Marcador de número de diapositiva 3"/>
          <p:cNvSpPr>
            <a:spLocks noGrp="1"/>
          </p:cNvSpPr>
          <p:nvPr>
            <p:ph type="sldNum" sz="quarter" idx="5"/>
          </p:nvPr>
        </p:nvSpPr>
        <p:spPr/>
        <p:txBody>
          <a:bodyPr/>
          <a:lstStyle/>
          <a:p>
            <a:fld id="{5D792FB9-BFB0-40F5-A6F5-369AF7994589}" type="slidenum">
              <a:rPr lang="es-MX" smtClean="0"/>
              <a:t>26</a:t>
            </a:fld>
            <a:endParaRPr lang="es-MX"/>
          </a:p>
        </p:txBody>
      </p:sp>
    </p:spTree>
    <p:extLst>
      <p:ext uri="{BB962C8B-B14F-4D97-AF65-F5344CB8AC3E}">
        <p14:creationId xmlns:p14="http://schemas.microsoft.com/office/powerpoint/2010/main" val="2761438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5D792FB9-BFB0-40F5-A6F5-369AF7994589}" type="slidenum">
              <a:rPr lang="es-MX" smtClean="0"/>
              <a:t>28</a:t>
            </a:fld>
            <a:endParaRPr lang="es-MX"/>
          </a:p>
        </p:txBody>
      </p:sp>
    </p:spTree>
    <p:extLst>
      <p:ext uri="{BB962C8B-B14F-4D97-AF65-F5344CB8AC3E}">
        <p14:creationId xmlns:p14="http://schemas.microsoft.com/office/powerpoint/2010/main" val="1714217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F82AA13-1F64-4BBB-9D83-F9D31F8875A9}" type="datetimeFigureOut">
              <a:rPr lang="es-ES" smtClean="0"/>
              <a:t>07/11/2023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3408041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F82AA13-1F64-4BBB-9D83-F9D31F8875A9}" type="datetimeFigureOut">
              <a:rPr lang="es-ES" smtClean="0"/>
              <a:t>07/11/2023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34251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F82AA13-1F64-4BBB-9D83-F9D31F8875A9}" type="datetimeFigureOut">
              <a:rPr lang="es-ES" smtClean="0"/>
              <a:t>07/11/2023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347496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F82AA13-1F64-4BBB-9D83-F9D31F8875A9}" type="datetimeFigureOut">
              <a:rPr lang="es-ES" smtClean="0"/>
              <a:t>07/11/2023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0A8FA1F-54CC-477F-9E2C-343F358AFEFA}" type="slidenum">
              <a:rPr lang="es-ES" smtClean="0"/>
              <a:t>‹Nº›</a:t>
            </a:fld>
            <a:endParaRPr lang="es-E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33785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F82AA13-1F64-4BBB-9D83-F9D31F8875A9}" type="datetimeFigureOut">
              <a:rPr lang="es-ES" smtClean="0"/>
              <a:t>07/11/2023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2508151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F82AA13-1F64-4BBB-9D83-F9D31F8875A9}" type="datetimeFigureOut">
              <a:rPr lang="es-ES" smtClean="0"/>
              <a:t>07/11/2023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4107852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F82AA13-1F64-4BBB-9D83-F9D31F8875A9}" type="datetimeFigureOut">
              <a:rPr lang="es-ES" smtClean="0"/>
              <a:t>07/11/2023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3400256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F82AA13-1F64-4BBB-9D83-F9D31F8875A9}" type="datetimeFigureOut">
              <a:rPr lang="es-ES" smtClean="0"/>
              <a:t>07/11/2023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629610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F82AA13-1F64-4BBB-9D83-F9D31F8875A9}" type="datetimeFigureOut">
              <a:rPr lang="es-ES" smtClean="0"/>
              <a:t>07/11/2023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1093772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F82AA13-1F64-4BBB-9D83-F9D31F8875A9}" type="datetimeFigureOut">
              <a:rPr lang="es-ES" smtClean="0"/>
              <a:t>07/11/2023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62337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F82AA13-1F64-4BBB-9D83-F9D31F8875A9}" type="datetimeFigureOut">
              <a:rPr lang="es-ES" smtClean="0"/>
              <a:t>07/11/2023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257411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F82AA13-1F64-4BBB-9D83-F9D31F8875A9}" type="datetimeFigureOut">
              <a:rPr lang="es-ES" smtClean="0"/>
              <a:t>07/11/2023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365066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F82AA13-1F64-4BBB-9D83-F9D31F8875A9}" type="datetimeFigureOut">
              <a:rPr lang="es-ES" smtClean="0"/>
              <a:t>07/11/2023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224626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F82AA13-1F64-4BBB-9D83-F9D31F8875A9}" type="datetimeFigureOut">
              <a:rPr lang="es-ES" smtClean="0"/>
              <a:t>07/11/2023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230077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F82AA13-1F64-4BBB-9D83-F9D31F8875A9}" type="datetimeFigureOut">
              <a:rPr lang="es-ES" smtClean="0"/>
              <a:t>07/11/2023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249458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F82AA13-1F64-4BBB-9D83-F9D31F8875A9}" type="datetimeFigureOut">
              <a:rPr lang="es-ES" smtClean="0"/>
              <a:t>07/11/2023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300776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F82AA13-1F64-4BBB-9D83-F9D31F8875A9}" type="datetimeFigureOut">
              <a:rPr lang="es-ES" smtClean="0"/>
              <a:t>07/11/2023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3982295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F82AA13-1F64-4BBB-9D83-F9D31F8875A9}" type="datetimeFigureOut">
              <a:rPr lang="es-ES" smtClean="0"/>
              <a:t>07/11/2023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0A8FA1F-54CC-477F-9E2C-343F358AFEFA}" type="slidenum">
              <a:rPr lang="es-ES" smtClean="0"/>
              <a:t>‹Nº›</a:t>
            </a:fld>
            <a:endParaRPr lang="es-ES"/>
          </a:p>
        </p:txBody>
      </p:sp>
    </p:spTree>
    <p:extLst>
      <p:ext uri="{BB962C8B-B14F-4D97-AF65-F5344CB8AC3E}">
        <p14:creationId xmlns:p14="http://schemas.microsoft.com/office/powerpoint/2010/main" val="157157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F82AA13-1F64-4BBB-9D83-F9D31F8875A9}" type="datetimeFigureOut">
              <a:rPr lang="es-ES" smtClean="0"/>
              <a:t>07/11/2023</a:t>
            </a:fld>
            <a:endParaRPr lang="es-E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s-E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90A8FA1F-54CC-477F-9E2C-343F358AFEFA}" type="slidenum">
              <a:rPr lang="es-ES" smtClean="0"/>
              <a:t>‹Nº›</a:t>
            </a:fld>
            <a:endParaRPr lang="es-ES"/>
          </a:p>
        </p:txBody>
      </p:sp>
    </p:spTree>
    <p:extLst>
      <p:ext uri="{BB962C8B-B14F-4D97-AF65-F5344CB8AC3E}">
        <p14:creationId xmlns:p14="http://schemas.microsoft.com/office/powerpoint/2010/main" val="29466776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8.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28606"/>
            <a:ext cx="7772400" cy="1660434"/>
          </a:xfrm>
        </p:spPr>
        <p:txBody>
          <a:bodyPr>
            <a:normAutofit/>
          </a:bodyPr>
          <a:lstStyle/>
          <a:p>
            <a:r>
              <a:rPr lang="es-ES" b="1" dirty="0"/>
              <a:t>EXPERIMENTOS CON UN SOLO FACTOR</a:t>
            </a:r>
          </a:p>
        </p:txBody>
      </p:sp>
    </p:spTree>
    <p:extLst>
      <p:ext uri="{BB962C8B-B14F-4D97-AF65-F5344CB8AC3E}">
        <p14:creationId xmlns:p14="http://schemas.microsoft.com/office/powerpoint/2010/main" val="3587828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65F96499-9DC4-3939-17F2-0E1DEA709518}"/>
                  </a:ext>
                </a:extLst>
              </p:cNvPr>
              <p:cNvSpPr>
                <a:spLocks noGrp="1"/>
              </p:cNvSpPr>
              <p:nvPr>
                <p:ph idx="1"/>
              </p:nvPr>
            </p:nvSpPr>
            <p:spPr>
              <a:xfrm>
                <a:off x="251520" y="1124744"/>
                <a:ext cx="8208913" cy="4608512"/>
              </a:xfrm>
            </p:spPr>
            <p:txBody>
              <a:bodyPr>
                <a:normAutofit/>
              </a:bodyPr>
              <a:lstStyle/>
              <a:p>
                <a:pPr marL="0" indent="0" algn="just">
                  <a:buNone/>
                </a:pPr>
                <a:r>
                  <a:rPr lang="es-ES" dirty="0"/>
                  <a:t>Para contrastar la hipótesis nula vs alternativa es necesario algunos supuestos sobre los cuales se construye el estadístico de prueba. Los supuestos son:</a:t>
                </a:r>
              </a:p>
              <a:p>
                <a:pPr algn="just"/>
                <a:r>
                  <a:rPr lang="es-ES" dirty="0"/>
                  <a:t>La variable respuesta (</a:t>
                </a:r>
                <a:r>
                  <a:rPr lang="es-ES" dirty="0" err="1"/>
                  <a:t>pva</a:t>
                </a:r>
                <a:r>
                  <a:rPr lang="es-ES" dirty="0"/>
                  <a:t>)correspondiente a cada uno de los tratamientos tiene medias </a:t>
                </a:r>
                <a14:m>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1</m:t>
                        </m:r>
                      </m:sub>
                    </m:sSub>
                  </m:oMath>
                </a14:m>
                <a:r>
                  <a:rPr lang="es-ES" dirty="0"/>
                  <a:t>y </a:t>
                </a:r>
                <a14:m>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2</m:t>
                        </m:r>
                      </m:sub>
                    </m:sSub>
                  </m:oMath>
                </a14:m>
                <a:r>
                  <a:rPr lang="es-ES" dirty="0"/>
                  <a:t> respectivamente potencialmente diferentes</a:t>
                </a:r>
              </a:p>
              <a:p>
                <a:pPr algn="just"/>
                <a:r>
                  <a:rPr lang="es-ES" dirty="0"/>
                  <a:t>Si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𝑦</m:t>
                        </m:r>
                      </m:e>
                      <m:sub>
                        <m:r>
                          <a:rPr lang="es-ES" b="0" i="1" smtClean="0">
                            <a:latin typeface="Cambria Math" panose="02040503050406030204" pitchFamily="18" charset="0"/>
                          </a:rPr>
                          <m:t>1</m:t>
                        </m:r>
                      </m:sub>
                    </m:sSub>
                    <m:r>
                      <a:rPr lang="es-ES" b="0" i="1" smtClean="0">
                        <a:latin typeface="Cambria Math" panose="02040503050406030204" pitchFamily="18" charset="0"/>
                      </a:rPr>
                      <m:t> </m:t>
                    </m:r>
                  </m:oMath>
                </a14:m>
                <a:r>
                  <a:rPr lang="es-ES" dirty="0"/>
                  <a:t>representa a la respuesta ante el tratamiento i, se supone un modelo tal que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𝒀</m:t>
                        </m:r>
                      </m:e>
                      <m:sub>
                        <m:r>
                          <a:rPr lang="es-MX" b="1" i="1">
                            <a:latin typeface="Cambria Math" panose="02040503050406030204" pitchFamily="18" charset="0"/>
                          </a:rPr>
                          <m:t>𝒊</m:t>
                        </m:r>
                      </m:sub>
                    </m:sSub>
                    <m:r>
                      <a:rPr lang="es-MX" b="1" i="1">
                        <a:latin typeface="Cambria Math" panose="02040503050406030204" pitchFamily="18" charset="0"/>
                      </a:rPr>
                      <m:t>=</m:t>
                    </m:r>
                    <m:sSub>
                      <m:sSubPr>
                        <m:ctrlPr>
                          <a:rPr lang="es-MX" b="1" i="1" smtClean="0">
                            <a:latin typeface="Cambria Math" panose="02040503050406030204" pitchFamily="18" charset="0"/>
                          </a:rPr>
                        </m:ctrlPr>
                      </m:sSubPr>
                      <m:e>
                        <m:r>
                          <a:rPr lang="es-MX" b="1" i="1" smtClean="0">
                            <a:latin typeface="Cambria Math" panose="02040503050406030204" pitchFamily="18" charset="0"/>
                            <a:ea typeface="Cambria Math" panose="02040503050406030204" pitchFamily="18" charset="0"/>
                          </a:rPr>
                          <m:t>𝝁</m:t>
                        </m:r>
                      </m:e>
                      <m:sub>
                        <m:r>
                          <a:rPr lang="es-ES" b="1" i="1" smtClean="0">
                            <a:latin typeface="Cambria Math" panose="02040503050406030204" pitchFamily="18" charset="0"/>
                          </a:rPr>
                          <m:t>𝟏</m:t>
                        </m:r>
                      </m:sub>
                    </m:sSub>
                    <m:r>
                      <a:rPr lang="es-MX" b="1" i="1">
                        <a:latin typeface="Cambria Math" panose="02040503050406030204" pitchFamily="18" charset="0"/>
                        <a:ea typeface="Cambria Math" panose="02040503050406030204" pitchFamily="18" charset="0"/>
                      </a:rPr>
                      <m:t>+</m:t>
                    </m:r>
                    <m:r>
                      <a:rPr lang="es-MX" b="1" i="1" smtClean="0">
                        <a:latin typeface="Cambria Math" panose="02040503050406030204" pitchFamily="18" charset="0"/>
                        <a:ea typeface="Cambria Math" panose="02040503050406030204" pitchFamily="18" charset="0"/>
                      </a:rPr>
                      <m:t>𝛆</m:t>
                    </m:r>
                  </m:oMath>
                </a14:m>
                <a:r>
                  <a:rPr lang="es-ES" dirty="0"/>
                  <a:t> , i=1,2</a:t>
                </a:r>
              </a:p>
              <a:p>
                <a:pPr marL="0" indent="0" algn="just">
                  <a:buNone/>
                </a:pPr>
                <a14:m>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1</m:t>
                        </m:r>
                      </m:sub>
                    </m:sSub>
                  </m:oMath>
                </a14:m>
                <a:r>
                  <a:rPr lang="es-ES" dirty="0"/>
                  <a:t> representa la parte sistemática del modelo, y </a:t>
                </a:r>
                <a:r>
                  <a:rPr lang="es-ES" dirty="0">
                    <a:sym typeface="Symbol" panose="05050102010706020507" pitchFamily="18" charset="2"/>
                  </a:rPr>
                  <a:t> el llamado error experimental</a:t>
                </a:r>
              </a:p>
              <a:p>
                <a:pPr marL="0" indent="0" algn="just">
                  <a:buNone/>
                </a:pPr>
                <a:endParaRPr lang="es-ES" dirty="0"/>
              </a:p>
              <a:p>
                <a:pPr marL="0" indent="0" algn="just">
                  <a:buNone/>
                </a:pPr>
                <a:endParaRPr lang="es-EC" dirty="0"/>
              </a:p>
            </p:txBody>
          </p:sp>
        </mc:Choice>
        <mc:Fallback xmlns="">
          <p:sp>
            <p:nvSpPr>
              <p:cNvPr id="3" name="Marcador de contenido 2">
                <a:extLst>
                  <a:ext uri="{FF2B5EF4-FFF2-40B4-BE49-F238E27FC236}">
                    <a16:creationId xmlns:a16="http://schemas.microsoft.com/office/drawing/2014/main" id="{65F96499-9DC4-3939-17F2-0E1DEA709518}"/>
                  </a:ext>
                </a:extLst>
              </p:cNvPr>
              <p:cNvSpPr>
                <a:spLocks noGrp="1" noRot="1" noChangeAspect="1" noMove="1" noResize="1" noEditPoints="1" noAdjustHandles="1" noChangeArrowheads="1" noChangeShapeType="1" noTextEdit="1"/>
              </p:cNvSpPr>
              <p:nvPr>
                <p:ph idx="1"/>
              </p:nvPr>
            </p:nvSpPr>
            <p:spPr>
              <a:xfrm>
                <a:off x="251520" y="1124744"/>
                <a:ext cx="8208913" cy="4608512"/>
              </a:xfrm>
              <a:blipFill>
                <a:blip r:embed="rId2"/>
                <a:stretch>
                  <a:fillRect l="-742" r="-742"/>
                </a:stretch>
              </a:blipFill>
            </p:spPr>
            <p:txBody>
              <a:bodyPr/>
              <a:lstStyle/>
              <a:p>
                <a:r>
                  <a:rPr lang="es-EC">
                    <a:noFill/>
                  </a:rPr>
                  <a:t> </a:t>
                </a:r>
              </a:p>
            </p:txBody>
          </p:sp>
        </mc:Fallback>
      </mc:AlternateContent>
    </p:spTree>
    <p:extLst>
      <p:ext uri="{BB962C8B-B14F-4D97-AF65-F5344CB8AC3E}">
        <p14:creationId xmlns:p14="http://schemas.microsoft.com/office/powerpoint/2010/main" val="105931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Marcador de contenido 2">
                <a:extLst>
                  <a:ext uri="{FF2B5EF4-FFF2-40B4-BE49-F238E27FC236}">
                    <a16:creationId xmlns:a16="http://schemas.microsoft.com/office/drawing/2014/main" id="{86CD488B-D98F-EEF2-CA26-8A2ED1CB64A7}"/>
                  </a:ext>
                </a:extLst>
              </p:cNvPr>
              <p:cNvSpPr>
                <a:spLocks noGrp="1"/>
              </p:cNvSpPr>
              <p:nvPr>
                <p:ph idx="1"/>
              </p:nvPr>
            </p:nvSpPr>
            <p:spPr>
              <a:xfrm>
                <a:off x="539551" y="620688"/>
                <a:ext cx="7992889" cy="5544616"/>
              </a:xfrm>
            </p:spPr>
            <p:txBody>
              <a:bodyPr>
                <a:normAutofit fontScale="92500"/>
              </a:bodyPr>
              <a:lstStyle/>
              <a:p>
                <a:pPr algn="just"/>
                <a:r>
                  <a:rPr lang="es-ES" dirty="0">
                    <a:sym typeface="Symbol" panose="05050102010706020507" pitchFamily="18" charset="2"/>
                  </a:rPr>
                  <a:t>Así se supone de  que:</a:t>
                </a:r>
              </a:p>
              <a:p>
                <a:pPr marL="0" indent="0" algn="just">
                  <a:buNone/>
                </a:pPr>
                <a:r>
                  <a:rPr lang="es-ES" dirty="0"/>
                  <a:t>   - Tiene media igual a 0</a:t>
                </a:r>
              </a:p>
              <a:p>
                <a:pPr marL="0" indent="0" algn="just">
                  <a:buNone/>
                </a:pPr>
                <a:r>
                  <a:rPr lang="es-ES" dirty="0"/>
                  <a:t>   - su varianza en cualquier tratamiento es constante, digamos igual a </a:t>
                </a:r>
                <a14:m>
                  <m:oMath xmlns:m="http://schemas.openxmlformats.org/officeDocument/2006/math">
                    <m:sSup>
                      <m:sSupPr>
                        <m:ctrlPr>
                          <a:rPr lang="es-ES" i="1" smtClean="0">
                            <a:latin typeface="Cambria Math" panose="02040503050406030204" pitchFamily="18" charset="0"/>
                          </a:rPr>
                        </m:ctrlPr>
                      </m:sSupPr>
                      <m:e>
                        <m:r>
                          <a:rPr lang="es-ES" i="1" smtClean="0">
                            <a:latin typeface="Cambria Math" panose="02040503050406030204" pitchFamily="18" charset="0"/>
                            <a:ea typeface="Cambria Math" panose="02040503050406030204" pitchFamily="18" charset="0"/>
                          </a:rPr>
                          <m:t>𝜎</m:t>
                        </m:r>
                      </m:e>
                      <m:sup>
                        <m:r>
                          <a:rPr lang="es-ES" b="0" i="1" smtClean="0">
                            <a:latin typeface="Cambria Math" panose="02040503050406030204" pitchFamily="18" charset="0"/>
                          </a:rPr>
                          <m:t>2</m:t>
                        </m:r>
                      </m:sup>
                    </m:sSup>
                  </m:oMath>
                </a14:m>
                <a:r>
                  <a:rPr lang="es-ES" dirty="0"/>
                  <a:t>(homogeneidad de varianzas)</a:t>
                </a:r>
              </a:p>
              <a:p>
                <a:pPr marL="0" indent="0" algn="just">
                  <a:buNone/>
                </a:pPr>
                <a:r>
                  <a:rPr lang="es-ES" dirty="0"/>
                  <a:t>    - como variable aleatoria es descrita adecuadamente por la función de densidad normal. Bajo los supuestos anteriores, ya con los datos, se tendrá el modelo </a:t>
                </a:r>
                <a14:m>
                  <m:oMath xmlns:m="http://schemas.openxmlformats.org/officeDocument/2006/math">
                    <m:sSub>
                      <m:sSubPr>
                        <m:ctrlPr>
                          <a:rPr lang="es-MX" sz="2000" b="1" i="1" smtClean="0">
                            <a:latin typeface="Cambria Math" panose="02040503050406030204" pitchFamily="18" charset="0"/>
                          </a:rPr>
                        </m:ctrlPr>
                      </m:sSubPr>
                      <m:e>
                        <m:r>
                          <a:rPr lang="es-MX" sz="2000" b="1" i="1">
                            <a:latin typeface="Cambria Math" panose="02040503050406030204" pitchFamily="18" charset="0"/>
                          </a:rPr>
                          <m:t>𝒀</m:t>
                        </m:r>
                      </m:e>
                      <m:sub>
                        <m:r>
                          <a:rPr lang="es-MX" sz="2000" b="1" i="1">
                            <a:latin typeface="Cambria Math" panose="02040503050406030204" pitchFamily="18" charset="0"/>
                          </a:rPr>
                          <m:t>𝒊</m:t>
                        </m:r>
                        <m:r>
                          <a:rPr lang="es-ES" sz="2000" b="1" i="1" smtClean="0">
                            <a:latin typeface="Cambria Math" panose="02040503050406030204" pitchFamily="18" charset="0"/>
                          </a:rPr>
                          <m:t>𝒋</m:t>
                        </m:r>
                      </m:sub>
                    </m:sSub>
                    <m:r>
                      <a:rPr lang="es-MX" sz="2000" b="1" i="1">
                        <a:latin typeface="Cambria Math" panose="02040503050406030204" pitchFamily="18" charset="0"/>
                      </a:rPr>
                      <m:t>=</m:t>
                    </m:r>
                    <m:sSub>
                      <m:sSubPr>
                        <m:ctrlPr>
                          <a:rPr lang="es-MX" sz="2000" b="1" i="1" smtClean="0">
                            <a:latin typeface="Cambria Math" panose="02040503050406030204" pitchFamily="18" charset="0"/>
                          </a:rPr>
                        </m:ctrlPr>
                      </m:sSubPr>
                      <m:e>
                        <m:r>
                          <a:rPr lang="es-MX" b="1" i="1">
                            <a:latin typeface="Cambria Math" panose="02040503050406030204" pitchFamily="18" charset="0"/>
                            <a:ea typeface="Cambria Math" panose="02040503050406030204" pitchFamily="18" charset="0"/>
                          </a:rPr>
                          <m:t>𝝁</m:t>
                        </m:r>
                      </m:e>
                      <m:sub>
                        <m:r>
                          <a:rPr lang="es-ES" sz="2000" b="1" i="1" smtClean="0">
                            <a:latin typeface="Cambria Math" panose="02040503050406030204" pitchFamily="18" charset="0"/>
                          </a:rPr>
                          <m:t>𝒊</m:t>
                        </m:r>
                      </m:sub>
                    </m:sSub>
                    <m:r>
                      <a:rPr lang="es-MX" sz="2000" b="1" i="1" smtClean="0">
                        <a:latin typeface="Cambria Math" panose="02040503050406030204" pitchFamily="18" charset="0"/>
                        <a:ea typeface="Cambria Math" panose="02040503050406030204" pitchFamily="18" charset="0"/>
                      </a:rPr>
                      <m:t>+</m:t>
                    </m:r>
                    <m:sSub>
                      <m:sSubPr>
                        <m:ctrlPr>
                          <a:rPr lang="es-MX" sz="2000" b="1" i="1">
                            <a:latin typeface="Cambria Math" panose="02040503050406030204" pitchFamily="18" charset="0"/>
                          </a:rPr>
                        </m:ctrlPr>
                      </m:sSubPr>
                      <m:e>
                        <m:r>
                          <a:rPr lang="es-MX" sz="2000" b="1" i="1">
                            <a:latin typeface="Cambria Math" panose="02040503050406030204" pitchFamily="18" charset="0"/>
                            <a:ea typeface="Cambria Math" panose="02040503050406030204" pitchFamily="18" charset="0"/>
                          </a:rPr>
                          <m:t>𝜺</m:t>
                        </m:r>
                      </m:e>
                      <m:sub>
                        <m:r>
                          <a:rPr lang="es-MX" sz="2000" b="1" i="1">
                            <a:latin typeface="Cambria Math" panose="02040503050406030204" pitchFamily="18" charset="0"/>
                          </a:rPr>
                          <m:t>𝒊𝒋</m:t>
                        </m:r>
                      </m:sub>
                    </m:sSub>
                  </m:oMath>
                </a14:m>
                <a:r>
                  <a:rPr lang="es-MX" sz="2000" b="1" dirty="0"/>
                  <a:t>   </a:t>
                </a:r>
                <a14:m>
                  <m:oMath xmlns:m="http://schemas.openxmlformats.org/officeDocument/2006/math">
                    <m:sSub>
                      <m:sSubPr>
                        <m:ctrlPr>
                          <a:rPr lang="es-MX" sz="2000" b="1" i="1" dirty="0" smtClean="0">
                            <a:latin typeface="Cambria Math" panose="02040503050406030204" pitchFamily="18" charset="0"/>
                          </a:rPr>
                        </m:ctrlPr>
                      </m:sSubPr>
                      <m:e>
                        <m:r>
                          <a:rPr lang="es-MX" sz="2000" b="1" i="1" dirty="0" smtClean="0">
                            <a:latin typeface="Cambria Math" panose="02040503050406030204" pitchFamily="18" charset="0"/>
                            <a:ea typeface="Cambria Math" panose="02040503050406030204" pitchFamily="18" charset="0"/>
                          </a:rPr>
                          <m:t>𝜺</m:t>
                        </m:r>
                      </m:e>
                      <m:sub>
                        <m:r>
                          <a:rPr lang="es-ES" sz="2000" b="1" i="1" dirty="0" smtClean="0">
                            <a:latin typeface="Cambria Math" panose="02040503050406030204" pitchFamily="18" charset="0"/>
                          </a:rPr>
                          <m:t>𝒊𝒋</m:t>
                        </m:r>
                      </m:sub>
                    </m:sSub>
                    <m:r>
                      <a:rPr lang="es-MX" sz="2000" b="1" i="1" dirty="0" smtClean="0">
                        <a:latin typeface="Cambria Math" panose="02040503050406030204" pitchFamily="18" charset="0"/>
                        <a:ea typeface="Cambria Math" panose="02040503050406030204" pitchFamily="18" charset="0"/>
                      </a:rPr>
                      <m:t>~</m:t>
                    </m:r>
                    <m:r>
                      <a:rPr lang="es-ES" sz="2000" b="1" i="1" dirty="0" smtClean="0">
                        <a:latin typeface="Cambria Math" panose="02040503050406030204" pitchFamily="18" charset="0"/>
                        <a:ea typeface="Cambria Math" panose="02040503050406030204" pitchFamily="18" charset="0"/>
                      </a:rPr>
                      <m:t>𝑵</m:t>
                    </m:r>
                    <m:d>
                      <m:dPr>
                        <m:ctrlPr>
                          <a:rPr lang="es-ES" sz="2000" b="1" i="1" dirty="0" smtClean="0">
                            <a:latin typeface="Cambria Math" panose="02040503050406030204" pitchFamily="18" charset="0"/>
                            <a:ea typeface="Cambria Math" panose="02040503050406030204" pitchFamily="18" charset="0"/>
                          </a:rPr>
                        </m:ctrlPr>
                      </m:dPr>
                      <m:e>
                        <m:r>
                          <a:rPr lang="es-ES" sz="2000" b="1" i="1" dirty="0" smtClean="0">
                            <a:latin typeface="Cambria Math" panose="02040503050406030204" pitchFamily="18" charset="0"/>
                            <a:ea typeface="Cambria Math" panose="02040503050406030204" pitchFamily="18" charset="0"/>
                          </a:rPr>
                          <m:t>𝟎</m:t>
                        </m:r>
                        <m:r>
                          <a:rPr lang="es-ES" sz="2000" b="1" i="1" dirty="0" smtClean="0">
                            <a:latin typeface="Cambria Math" panose="02040503050406030204" pitchFamily="18" charset="0"/>
                            <a:ea typeface="Cambria Math" panose="02040503050406030204" pitchFamily="18" charset="0"/>
                          </a:rPr>
                          <m:t>,</m:t>
                        </m:r>
                        <m:sSup>
                          <m:sSupPr>
                            <m:ctrlPr>
                              <a:rPr lang="es-ES" sz="2000" b="1" i="1" dirty="0" smtClean="0">
                                <a:latin typeface="Cambria Math" panose="02040503050406030204" pitchFamily="18" charset="0"/>
                                <a:ea typeface="Cambria Math" panose="02040503050406030204" pitchFamily="18" charset="0"/>
                              </a:rPr>
                            </m:ctrlPr>
                          </m:sSupPr>
                          <m:e>
                            <m:r>
                              <a:rPr lang="es-ES" sz="2000" b="1" i="1" dirty="0" smtClean="0">
                                <a:latin typeface="Cambria Math" panose="02040503050406030204" pitchFamily="18" charset="0"/>
                                <a:ea typeface="Cambria Math" panose="02040503050406030204" pitchFamily="18" charset="0"/>
                              </a:rPr>
                              <m:t>𝝈</m:t>
                            </m:r>
                          </m:e>
                          <m:sup>
                            <m:r>
                              <a:rPr lang="es-ES" sz="2000" b="1" i="1" dirty="0" smtClean="0">
                                <a:latin typeface="Cambria Math" panose="02040503050406030204" pitchFamily="18" charset="0"/>
                                <a:ea typeface="Cambria Math" panose="02040503050406030204" pitchFamily="18" charset="0"/>
                              </a:rPr>
                              <m:t>𝟐</m:t>
                            </m:r>
                          </m:sup>
                        </m:sSup>
                      </m:e>
                    </m:d>
                    <m:r>
                      <a:rPr lang="es-ES" sz="2000" b="1" i="1" dirty="0" smtClean="0">
                        <a:latin typeface="Cambria Math" panose="02040503050406030204" pitchFamily="18" charset="0"/>
                        <a:ea typeface="Cambria Math" panose="02040503050406030204" pitchFamily="18" charset="0"/>
                      </a:rPr>
                      <m:t>, </m:t>
                    </m:r>
                    <m:r>
                      <a:rPr lang="es-ES" sz="2000" b="1" i="1" dirty="0" smtClean="0">
                        <a:latin typeface="Cambria Math" panose="02040503050406030204" pitchFamily="18" charset="0"/>
                        <a:ea typeface="Cambria Math" panose="02040503050406030204" pitchFamily="18" charset="0"/>
                      </a:rPr>
                      <m:t>𝒊</m:t>
                    </m:r>
                    <m:r>
                      <a:rPr lang="es-ES" sz="2000" b="1" i="1" dirty="0" smtClean="0">
                        <a:latin typeface="Cambria Math" panose="02040503050406030204" pitchFamily="18" charset="0"/>
                        <a:ea typeface="Cambria Math" panose="02040503050406030204" pitchFamily="18" charset="0"/>
                      </a:rPr>
                      <m:t>=</m:t>
                    </m:r>
                    <m:r>
                      <a:rPr lang="es-ES" sz="2000" b="1" i="1" dirty="0" smtClean="0">
                        <a:latin typeface="Cambria Math" panose="02040503050406030204" pitchFamily="18" charset="0"/>
                        <a:ea typeface="Cambria Math" panose="02040503050406030204" pitchFamily="18" charset="0"/>
                      </a:rPr>
                      <m:t>𝟏</m:t>
                    </m:r>
                    <m:r>
                      <a:rPr lang="es-ES" sz="2000" b="1" i="1" dirty="0" smtClean="0">
                        <a:latin typeface="Cambria Math" panose="02040503050406030204" pitchFamily="18" charset="0"/>
                        <a:ea typeface="Cambria Math" panose="02040503050406030204" pitchFamily="18" charset="0"/>
                      </a:rPr>
                      <m:t>,</m:t>
                    </m:r>
                    <m:r>
                      <a:rPr lang="es-ES" sz="2000" b="1" i="1" dirty="0" smtClean="0">
                        <a:latin typeface="Cambria Math" panose="02040503050406030204" pitchFamily="18" charset="0"/>
                        <a:ea typeface="Cambria Math" panose="02040503050406030204" pitchFamily="18" charset="0"/>
                      </a:rPr>
                      <m:t>𝟐</m:t>
                    </m:r>
                    <m:r>
                      <a:rPr lang="es-ES" sz="2000" b="1" i="1" dirty="0" smtClean="0">
                        <a:latin typeface="Cambria Math" panose="02040503050406030204" pitchFamily="18" charset="0"/>
                        <a:ea typeface="Cambria Math" panose="02040503050406030204" pitchFamily="18" charset="0"/>
                      </a:rPr>
                      <m:t>,…,</m:t>
                    </m:r>
                    <m:sSub>
                      <m:sSubPr>
                        <m:ctrlPr>
                          <a:rPr lang="es-ES" sz="2000" b="1" i="1" dirty="0" smtClean="0">
                            <a:latin typeface="Cambria Math" panose="02040503050406030204" pitchFamily="18" charset="0"/>
                            <a:ea typeface="Cambria Math" panose="02040503050406030204" pitchFamily="18" charset="0"/>
                          </a:rPr>
                        </m:ctrlPr>
                      </m:sSubPr>
                      <m:e>
                        <m:r>
                          <a:rPr lang="es-ES" sz="2000" b="1" i="1" dirty="0" smtClean="0">
                            <a:latin typeface="Cambria Math" panose="02040503050406030204" pitchFamily="18" charset="0"/>
                            <a:ea typeface="Cambria Math" panose="02040503050406030204" pitchFamily="18" charset="0"/>
                          </a:rPr>
                          <m:t>𝒏</m:t>
                        </m:r>
                      </m:e>
                      <m:sub>
                        <m:r>
                          <a:rPr lang="es-ES" sz="2000" b="1" i="1" dirty="0" smtClean="0">
                            <a:latin typeface="Cambria Math" panose="02040503050406030204" pitchFamily="18" charset="0"/>
                            <a:ea typeface="Cambria Math" panose="02040503050406030204" pitchFamily="18" charset="0"/>
                          </a:rPr>
                          <m:t>𝒊</m:t>
                        </m:r>
                      </m:sub>
                    </m:sSub>
                  </m:oMath>
                </a14:m>
                <a:endParaRPr lang="es-ES" dirty="0"/>
              </a:p>
              <a:p>
                <a:pPr algn="just"/>
                <a:r>
                  <a:rPr lang="es-ES" dirty="0"/>
                  <a:t>Otro supuesto adicional es entonces que los </a:t>
                </a:r>
                <a14:m>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𝜀</m:t>
                        </m:r>
                      </m:e>
                      <m:sub>
                        <m:r>
                          <a:rPr lang="es-ES" b="0" i="1" smtClean="0">
                            <a:latin typeface="Cambria Math" panose="02040503050406030204" pitchFamily="18" charset="0"/>
                          </a:rPr>
                          <m:t>𝑖𝑗</m:t>
                        </m:r>
                      </m:sub>
                    </m:sSub>
                  </m:oMath>
                </a14:m>
                <a:r>
                  <a:rPr lang="es-ES" dirty="0"/>
                  <a:t>son mutuamente independientes. Esto equivale a decir que cómo se manifiesta el error experimental en una </a:t>
                </a:r>
                <a:r>
                  <a:rPr lang="es-ES" dirty="0" err="1"/>
                  <a:t>ue</a:t>
                </a:r>
                <a:r>
                  <a:rPr lang="es-ES" dirty="0"/>
                  <a:t>, no tiene que ver con cómo se manifiesta en otra </a:t>
                </a:r>
                <a:r>
                  <a:rPr lang="es-ES" dirty="0" err="1"/>
                  <a:t>ue</a:t>
                </a:r>
                <a:r>
                  <a:rPr lang="es-ES" dirty="0"/>
                  <a:t>.</a:t>
                </a:r>
              </a:p>
              <a:p>
                <a:pPr marL="0" indent="0" algn="just">
                  <a:buNone/>
                </a:pPr>
                <a:endParaRPr lang="es-ES" dirty="0"/>
              </a:p>
              <a:p>
                <a:pPr marL="0" indent="0" algn="just">
                  <a:buNone/>
                </a:pPr>
                <a:endParaRPr lang="es-EC" dirty="0"/>
              </a:p>
            </p:txBody>
          </p:sp>
        </mc:Choice>
        <mc:Fallback xmlns="">
          <p:sp>
            <p:nvSpPr>
              <p:cNvPr id="4" name="Marcador de contenido 2">
                <a:extLst>
                  <a:ext uri="{FF2B5EF4-FFF2-40B4-BE49-F238E27FC236}">
                    <a16:creationId xmlns:a16="http://schemas.microsoft.com/office/drawing/2014/main" id="{86CD488B-D98F-EEF2-CA26-8A2ED1CB64A7}"/>
                  </a:ext>
                </a:extLst>
              </p:cNvPr>
              <p:cNvSpPr>
                <a:spLocks noGrp="1" noRot="1" noChangeAspect="1" noMove="1" noResize="1" noEditPoints="1" noAdjustHandles="1" noChangeArrowheads="1" noChangeShapeType="1" noTextEdit="1"/>
              </p:cNvSpPr>
              <p:nvPr>
                <p:ph idx="1"/>
              </p:nvPr>
            </p:nvSpPr>
            <p:spPr>
              <a:xfrm>
                <a:off x="539551" y="620688"/>
                <a:ext cx="7992889" cy="5544616"/>
              </a:xfrm>
              <a:blipFill>
                <a:blip r:embed="rId2"/>
                <a:stretch>
                  <a:fillRect l="-763" t="-110" r="-686"/>
                </a:stretch>
              </a:blipFill>
            </p:spPr>
            <p:txBody>
              <a:bodyPr/>
              <a:lstStyle/>
              <a:p>
                <a:r>
                  <a:rPr lang="es-EC">
                    <a:noFill/>
                  </a:rPr>
                  <a:t> </a:t>
                </a:r>
              </a:p>
            </p:txBody>
          </p:sp>
        </mc:Fallback>
      </mc:AlternateContent>
    </p:spTree>
    <p:extLst>
      <p:ext uri="{BB962C8B-B14F-4D97-AF65-F5344CB8AC3E}">
        <p14:creationId xmlns:p14="http://schemas.microsoft.com/office/powerpoint/2010/main" val="364234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070660BB-0E69-693F-5A00-57DA23F07736}"/>
                  </a:ext>
                </a:extLst>
              </p:cNvPr>
              <p:cNvSpPr>
                <a:spLocks noGrp="1"/>
              </p:cNvSpPr>
              <p:nvPr>
                <p:ph idx="1"/>
              </p:nvPr>
            </p:nvSpPr>
            <p:spPr>
              <a:xfrm>
                <a:off x="685331" y="836712"/>
                <a:ext cx="7773339" cy="4954489"/>
              </a:xfrm>
            </p:spPr>
            <p:txBody>
              <a:bodyPr>
                <a:normAutofit lnSpcReduction="10000"/>
              </a:bodyPr>
              <a:lstStyle/>
              <a:p>
                <a:pPr algn="just"/>
                <a:r>
                  <a:rPr lang="es-ES" dirty="0"/>
                  <a:t>A partir de los supuestos anteriores se ha podido desarrollar el procedimiento de prueba de hipótesis. El estadístico de prueba de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𝐻</m:t>
                        </m:r>
                      </m:e>
                      <m:sub>
                        <m:r>
                          <a:rPr lang="es-ES" b="0" i="1" smtClean="0">
                            <a:latin typeface="Cambria Math" panose="02040503050406030204" pitchFamily="18" charset="0"/>
                          </a:rPr>
                          <m:t>0</m:t>
                        </m:r>
                      </m:sub>
                    </m:sSub>
                  </m:oMath>
                </a14:m>
                <a:r>
                  <a:rPr lang="es-EC" dirty="0"/>
                  <a:t>versus </a:t>
                </a:r>
                <a14:m>
                  <m:oMath xmlns:m="http://schemas.openxmlformats.org/officeDocument/2006/math">
                    <m:sSub>
                      <m:sSubPr>
                        <m:ctrlPr>
                          <a:rPr lang="es-EC" i="1" smtClean="0">
                            <a:latin typeface="Cambria Math" panose="02040503050406030204" pitchFamily="18" charset="0"/>
                          </a:rPr>
                        </m:ctrlPr>
                      </m:sSubPr>
                      <m:e>
                        <m:r>
                          <a:rPr lang="es-ES" b="0" i="1" smtClean="0">
                            <a:latin typeface="Cambria Math" panose="02040503050406030204" pitchFamily="18" charset="0"/>
                          </a:rPr>
                          <m:t>𝐻</m:t>
                        </m:r>
                      </m:e>
                      <m:sub>
                        <m:r>
                          <a:rPr lang="es-ES" b="0" i="1" smtClean="0">
                            <a:latin typeface="Cambria Math" panose="02040503050406030204" pitchFamily="18" charset="0"/>
                          </a:rPr>
                          <m:t>1</m:t>
                        </m:r>
                      </m:sub>
                    </m:sSub>
                  </m:oMath>
                </a14:m>
                <a:r>
                  <a:rPr lang="es-EC" dirty="0"/>
                  <a:t> evalúa la diferencia de promedios </a:t>
                </a:r>
                <a14:m>
                  <m:oMath xmlns:m="http://schemas.openxmlformats.org/officeDocument/2006/math">
                    <m:sSub>
                      <m:sSubPr>
                        <m:ctrlPr>
                          <a:rPr lang="es-EC" i="1" smtClean="0">
                            <a:latin typeface="Cambria Math" panose="02040503050406030204" pitchFamily="18" charset="0"/>
                          </a:rPr>
                        </m:ctrlPr>
                      </m:sSubPr>
                      <m:e>
                        <m:acc>
                          <m:accPr>
                            <m:chr m:val="̅"/>
                            <m:ctrlPr>
                              <a:rPr lang="es-EC" i="1" smtClean="0">
                                <a:latin typeface="Cambria Math" panose="02040503050406030204" pitchFamily="18" charset="0"/>
                              </a:rPr>
                            </m:ctrlPr>
                          </m:accPr>
                          <m:e>
                            <m:r>
                              <a:rPr lang="es-ES" b="0" i="1" smtClean="0">
                                <a:latin typeface="Cambria Math" panose="02040503050406030204" pitchFamily="18" charset="0"/>
                              </a:rPr>
                              <m:t>𝑦</m:t>
                            </m:r>
                          </m:e>
                        </m:acc>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C" i="1">
                            <a:latin typeface="Cambria Math" panose="02040503050406030204" pitchFamily="18" charset="0"/>
                          </a:rPr>
                        </m:ctrlPr>
                      </m:sSubPr>
                      <m:e>
                        <m:acc>
                          <m:accPr>
                            <m:chr m:val="̅"/>
                            <m:ctrlPr>
                              <a:rPr lang="es-EC" i="1">
                                <a:latin typeface="Cambria Math" panose="02040503050406030204" pitchFamily="18" charset="0"/>
                              </a:rPr>
                            </m:ctrlPr>
                          </m:accPr>
                          <m:e>
                            <m:r>
                              <a:rPr lang="es-ES" i="1">
                                <a:latin typeface="Cambria Math" panose="02040503050406030204" pitchFamily="18" charset="0"/>
                              </a:rPr>
                              <m:t>𝑦</m:t>
                            </m:r>
                          </m:e>
                        </m:acc>
                      </m:e>
                      <m:sub>
                        <m:r>
                          <a:rPr lang="es-ES" b="0" i="1" smtClean="0">
                            <a:latin typeface="Cambria Math" panose="02040503050406030204" pitchFamily="18" charset="0"/>
                          </a:rPr>
                          <m:t>2</m:t>
                        </m:r>
                        <m:r>
                          <a:rPr lang="es-ES" i="1">
                            <a:latin typeface="Cambria Math" panose="02040503050406030204" pitchFamily="18" charset="0"/>
                          </a:rPr>
                          <m:t>.</m:t>
                        </m:r>
                      </m:sub>
                    </m:sSub>
                  </m:oMath>
                </a14:m>
                <a:r>
                  <a:rPr lang="es-EC" dirty="0"/>
                  <a:t>(la diferencia entre tratamientos)</a:t>
                </a:r>
              </a:p>
              <a:p>
                <a:pPr algn="just"/>
                <a:r>
                  <a:rPr lang="es-EC" dirty="0"/>
                  <a:t>La variabilidad debida al error experimental </a:t>
                </a:r>
                <a14:m>
                  <m:oMath xmlns:m="http://schemas.openxmlformats.org/officeDocument/2006/math">
                    <m:sSup>
                      <m:sSupPr>
                        <m:ctrlPr>
                          <a:rPr lang="es-EC" i="1" smtClean="0">
                            <a:latin typeface="Cambria Math" panose="02040503050406030204" pitchFamily="18" charset="0"/>
                          </a:rPr>
                        </m:ctrlPr>
                      </m:sSupPr>
                      <m:e>
                        <m:r>
                          <a:rPr lang="es-EC" i="1" smtClean="0">
                            <a:latin typeface="Cambria Math" panose="02040503050406030204" pitchFamily="18" charset="0"/>
                            <a:ea typeface="Cambria Math" panose="02040503050406030204" pitchFamily="18" charset="0"/>
                          </a:rPr>
                          <m:t>𝜎</m:t>
                        </m:r>
                      </m:e>
                      <m:sup>
                        <m:r>
                          <a:rPr lang="es-ES" b="0" i="1" smtClean="0">
                            <a:latin typeface="Cambria Math" panose="02040503050406030204" pitchFamily="18" charset="0"/>
                          </a:rPr>
                          <m:t>2</m:t>
                        </m:r>
                      </m:sup>
                    </m:sSup>
                  </m:oMath>
                </a14:m>
                <a:r>
                  <a:rPr lang="es-EC" dirty="0"/>
                  <a:t> es la variabilidad que no es posible explicar; </a:t>
                </a:r>
              </a:p>
              <a:p>
                <a:pPr algn="just"/>
                <a:r>
                  <a:rPr lang="es-EC" dirty="0"/>
                  <a:t>Si (</a:t>
                </a:r>
                <a14:m>
                  <m:oMath xmlns:m="http://schemas.openxmlformats.org/officeDocument/2006/math">
                    <m:sSub>
                      <m:sSubPr>
                        <m:ctrlPr>
                          <a:rPr lang="es-EC" i="1" smtClean="0">
                            <a:latin typeface="Cambria Math" panose="02040503050406030204" pitchFamily="18" charset="0"/>
                          </a:rPr>
                        </m:ctrlPr>
                      </m:sSubPr>
                      <m:e>
                        <m:acc>
                          <m:accPr>
                            <m:chr m:val="̅"/>
                            <m:ctrlPr>
                              <a:rPr lang="es-EC" i="1" smtClean="0">
                                <a:latin typeface="Cambria Math" panose="02040503050406030204" pitchFamily="18" charset="0"/>
                              </a:rPr>
                            </m:ctrlPr>
                          </m:accPr>
                          <m:e>
                            <m:r>
                              <a:rPr lang="es-ES" b="0" i="1" smtClean="0">
                                <a:latin typeface="Cambria Math" panose="02040503050406030204" pitchFamily="18" charset="0"/>
                              </a:rPr>
                              <m:t>𝑦</m:t>
                            </m:r>
                          </m:e>
                        </m:acc>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C" i="1" smtClean="0">
                            <a:latin typeface="Cambria Math" panose="02040503050406030204" pitchFamily="18" charset="0"/>
                          </a:rPr>
                        </m:ctrlPr>
                      </m:sSubPr>
                      <m:e>
                        <m:acc>
                          <m:accPr>
                            <m:chr m:val="̅"/>
                            <m:ctrlPr>
                              <a:rPr lang="es-EC" i="1">
                                <a:latin typeface="Cambria Math" panose="02040503050406030204" pitchFamily="18" charset="0"/>
                              </a:rPr>
                            </m:ctrlPr>
                          </m:accPr>
                          <m:e>
                            <m:r>
                              <a:rPr lang="es-ES" i="1">
                                <a:latin typeface="Cambria Math" panose="02040503050406030204" pitchFamily="18" charset="0"/>
                              </a:rPr>
                              <m:t>𝑦</m:t>
                            </m:r>
                          </m:e>
                        </m:acc>
                      </m:e>
                      <m:sub>
                        <m:r>
                          <a:rPr lang="es-ES" b="0" i="1" smtClean="0">
                            <a:latin typeface="Cambria Math" panose="02040503050406030204" pitchFamily="18" charset="0"/>
                          </a:rPr>
                          <m:t>2</m:t>
                        </m:r>
                        <m:r>
                          <a:rPr lang="es-ES" i="1">
                            <a:latin typeface="Cambria Math" panose="02040503050406030204" pitchFamily="18" charset="0"/>
                          </a:rPr>
                          <m:t>.</m:t>
                        </m:r>
                      </m:sub>
                    </m:sSub>
                    <m:r>
                      <a:rPr lang="es-ES" b="0" i="1" smtClean="0">
                        <a:latin typeface="Cambria Math" panose="02040503050406030204" pitchFamily="18" charset="0"/>
                      </a:rPr>
                      <m:t>)</m:t>
                    </m:r>
                  </m:oMath>
                </a14:m>
                <a:r>
                  <a:rPr lang="es-EC" dirty="0"/>
                  <a:t> es grande relativamente a </a:t>
                </a:r>
                <a14:m>
                  <m:oMath xmlns:m="http://schemas.openxmlformats.org/officeDocument/2006/math">
                    <m:sSup>
                      <m:sSupPr>
                        <m:ctrlPr>
                          <a:rPr lang="es-EC" i="1">
                            <a:latin typeface="Cambria Math" panose="02040503050406030204" pitchFamily="18" charset="0"/>
                          </a:rPr>
                        </m:ctrlPr>
                      </m:sSupPr>
                      <m:e>
                        <m:r>
                          <a:rPr lang="es-EC" i="1">
                            <a:latin typeface="Cambria Math" panose="02040503050406030204" pitchFamily="18" charset="0"/>
                            <a:ea typeface="Cambria Math" panose="02040503050406030204" pitchFamily="18" charset="0"/>
                          </a:rPr>
                          <m:t>𝜎</m:t>
                        </m:r>
                      </m:e>
                      <m:sup>
                        <m:r>
                          <a:rPr lang="es-ES" i="1">
                            <a:latin typeface="Cambria Math" panose="02040503050406030204" pitchFamily="18" charset="0"/>
                          </a:rPr>
                          <m:t>2</m:t>
                        </m:r>
                      </m:sup>
                    </m:sSup>
                  </m:oMath>
                </a14:m>
                <a:r>
                  <a:rPr lang="es-EC" dirty="0"/>
                  <a:t> , entonces tendremos bases para afirmar que los tratamientos no tienen efectos iguales sobre la respuesta. Como los errores experimentales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ea typeface="Cambria Math" panose="02040503050406030204" pitchFamily="18" charset="0"/>
                          </a:rPr>
                          <m:t>𝜀</m:t>
                        </m:r>
                      </m:e>
                      <m:sub>
                        <m:r>
                          <a:rPr lang="es-ES" i="1">
                            <a:latin typeface="Cambria Math" panose="02040503050406030204" pitchFamily="18" charset="0"/>
                          </a:rPr>
                          <m:t>𝑖𝑗</m:t>
                        </m:r>
                      </m:sub>
                    </m:sSub>
                  </m:oMath>
                </a14:m>
                <a:r>
                  <a:rPr lang="es-EC" dirty="0"/>
                  <a:t> no pueden medirse directamente, </a:t>
                </a:r>
                <a14:m>
                  <m:oMath xmlns:m="http://schemas.openxmlformats.org/officeDocument/2006/math">
                    <m:sSup>
                      <m:sSupPr>
                        <m:ctrlPr>
                          <a:rPr lang="es-EC" i="1">
                            <a:latin typeface="Cambria Math" panose="02040503050406030204" pitchFamily="18" charset="0"/>
                          </a:rPr>
                        </m:ctrlPr>
                      </m:sSupPr>
                      <m:e>
                        <m:r>
                          <a:rPr lang="es-EC" i="1">
                            <a:latin typeface="Cambria Math" panose="02040503050406030204" pitchFamily="18" charset="0"/>
                            <a:ea typeface="Cambria Math" panose="02040503050406030204" pitchFamily="18" charset="0"/>
                          </a:rPr>
                          <m:t>𝜎</m:t>
                        </m:r>
                      </m:e>
                      <m:sup>
                        <m:r>
                          <a:rPr lang="es-ES" i="1">
                            <a:latin typeface="Cambria Math" panose="02040503050406030204" pitchFamily="18" charset="0"/>
                          </a:rPr>
                          <m:t>2</m:t>
                        </m:r>
                      </m:sup>
                    </m:sSup>
                  </m:oMath>
                </a14:m>
                <a:r>
                  <a:rPr lang="es-EC" dirty="0"/>
                  <a:t>  se estima mediante las diferencias observadas en la respuesta de </a:t>
                </a:r>
                <a:r>
                  <a:rPr lang="es-EC" dirty="0" err="1"/>
                  <a:t>ue</a:t>
                </a:r>
                <a:r>
                  <a:rPr lang="es-EC" dirty="0"/>
                  <a:t> tratadas de la misma manera, es decir, mediante </a:t>
                </a:r>
                <a14:m>
                  <m:oMath xmlns:m="http://schemas.openxmlformats.org/officeDocument/2006/math">
                    <m:sSubSup>
                      <m:sSubSupPr>
                        <m:ctrlPr>
                          <a:rPr lang="es-EC" i="1" smtClean="0">
                            <a:latin typeface="Cambria Math" panose="02040503050406030204" pitchFamily="18" charset="0"/>
                          </a:rPr>
                        </m:ctrlPr>
                      </m:sSubSupPr>
                      <m:e>
                        <m:r>
                          <a:rPr lang="es-ES" b="0" i="1" smtClean="0">
                            <a:latin typeface="Cambria Math" panose="02040503050406030204" pitchFamily="18" charset="0"/>
                          </a:rPr>
                          <m:t>𝑠</m:t>
                        </m:r>
                      </m:e>
                      <m:sub>
                        <m:r>
                          <a:rPr lang="es-ES" b="0" i="1" smtClean="0">
                            <a:latin typeface="Cambria Math" panose="02040503050406030204" pitchFamily="18" charset="0"/>
                          </a:rPr>
                          <m:t>𝑝</m:t>
                        </m:r>
                      </m:sub>
                      <m:sup>
                        <m:r>
                          <a:rPr lang="es-ES" b="0" i="1" smtClean="0">
                            <a:latin typeface="Cambria Math" panose="02040503050406030204" pitchFamily="18" charset="0"/>
                          </a:rPr>
                          <m:t>2</m:t>
                        </m:r>
                      </m:sup>
                    </m:sSubSup>
                  </m:oMath>
                </a14:m>
                <a:r>
                  <a:rPr lang="es-EC" dirty="0"/>
                  <a:t>, en este caso:</a:t>
                </a:r>
              </a:p>
            </p:txBody>
          </p:sp>
        </mc:Choice>
        <mc:Fallback xmlns="">
          <p:sp>
            <p:nvSpPr>
              <p:cNvPr id="3" name="Marcador de contenido 2">
                <a:extLst>
                  <a:ext uri="{FF2B5EF4-FFF2-40B4-BE49-F238E27FC236}">
                    <a16:creationId xmlns:a16="http://schemas.microsoft.com/office/drawing/2014/main" id="{070660BB-0E69-693F-5A00-57DA23F07736}"/>
                  </a:ext>
                </a:extLst>
              </p:cNvPr>
              <p:cNvSpPr>
                <a:spLocks noGrp="1" noRot="1" noChangeAspect="1" noMove="1" noResize="1" noEditPoints="1" noAdjustHandles="1" noChangeArrowheads="1" noChangeShapeType="1" noTextEdit="1"/>
              </p:cNvSpPr>
              <p:nvPr>
                <p:ph idx="1"/>
              </p:nvPr>
            </p:nvSpPr>
            <p:spPr>
              <a:xfrm>
                <a:off x="685331" y="836712"/>
                <a:ext cx="7773339" cy="4954489"/>
              </a:xfrm>
              <a:blipFill>
                <a:blip r:embed="rId2"/>
                <a:stretch>
                  <a:fillRect l="-705" t="-369" r="-784"/>
                </a:stretch>
              </a:blipFill>
            </p:spPr>
            <p:txBody>
              <a:bodyPr/>
              <a:lstStyle/>
              <a:p>
                <a:r>
                  <a:rPr lang="es-EC">
                    <a:noFill/>
                  </a:rPr>
                  <a:t> </a:t>
                </a:r>
              </a:p>
            </p:txBody>
          </p:sp>
        </mc:Fallback>
      </mc:AlternateContent>
    </p:spTree>
    <p:extLst>
      <p:ext uri="{BB962C8B-B14F-4D97-AF65-F5344CB8AC3E}">
        <p14:creationId xmlns:p14="http://schemas.microsoft.com/office/powerpoint/2010/main" val="33153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304E72EC-70FC-1E39-6C96-325DB43F9D27}"/>
                  </a:ext>
                </a:extLst>
              </p:cNvPr>
              <p:cNvSpPr>
                <a:spLocks noGrp="1"/>
              </p:cNvSpPr>
              <p:nvPr>
                <p:ph idx="1"/>
              </p:nvPr>
            </p:nvSpPr>
            <p:spPr>
              <a:xfrm>
                <a:off x="685331" y="836712"/>
                <a:ext cx="7773339" cy="5472608"/>
              </a:xfrm>
            </p:spPr>
            <p:txBody>
              <a:bodyPr>
                <a:normAutofit fontScale="85000" lnSpcReduction="10000"/>
              </a:bodyPr>
              <a:lstStyle/>
              <a:p>
                <a:pPr marL="0" indent="0" algn="just">
                  <a:buNone/>
                </a:pPr>
                <a14:m>
                  <m:oMathPara xmlns:m="http://schemas.openxmlformats.org/officeDocument/2006/math">
                    <m:oMathParaPr>
                      <m:jc m:val="centerGroup"/>
                    </m:oMathParaPr>
                    <m:oMath xmlns:m="http://schemas.openxmlformats.org/officeDocument/2006/math">
                      <m:sSup>
                        <m:sSupPr>
                          <m:ctrlPr>
                            <a:rPr lang="es-EC" i="1" smtClean="0">
                              <a:latin typeface="Cambria Math" panose="02040503050406030204" pitchFamily="18" charset="0"/>
                            </a:rPr>
                          </m:ctrlPr>
                        </m:sSupPr>
                        <m:e>
                          <m:acc>
                            <m:accPr>
                              <m:chr m:val="̂"/>
                              <m:ctrlPr>
                                <a:rPr lang="es-EC" i="1" smtClean="0">
                                  <a:latin typeface="Cambria Math" panose="02040503050406030204" pitchFamily="18" charset="0"/>
                                </a:rPr>
                              </m:ctrlPr>
                            </m:accPr>
                            <m:e>
                              <m:r>
                                <a:rPr lang="es-EC" i="1" smtClean="0">
                                  <a:latin typeface="Cambria Math" panose="02040503050406030204" pitchFamily="18" charset="0"/>
                                  <a:ea typeface="Cambria Math" panose="02040503050406030204" pitchFamily="18" charset="0"/>
                                </a:rPr>
                                <m:t>𝜎</m:t>
                              </m:r>
                            </m:e>
                          </m:acc>
                        </m:e>
                        <m:sup>
                          <m:r>
                            <a:rPr lang="es-ES" b="0" i="1" smtClean="0">
                              <a:latin typeface="Cambria Math" panose="02040503050406030204" pitchFamily="18" charset="0"/>
                            </a:rPr>
                            <m:t>2</m:t>
                          </m:r>
                        </m:sup>
                      </m:sSup>
                      <m:r>
                        <a:rPr lang="es-ES" b="0" i="1" smtClean="0">
                          <a:latin typeface="Cambria Math" panose="02040503050406030204" pitchFamily="18" charset="0"/>
                        </a:rPr>
                        <m:t>=</m:t>
                      </m:r>
                      <m:sSubSup>
                        <m:sSubSupPr>
                          <m:ctrlPr>
                            <a:rPr lang="es-ES" b="0" i="1" smtClean="0">
                              <a:latin typeface="Cambria Math" panose="02040503050406030204" pitchFamily="18" charset="0"/>
                            </a:rPr>
                          </m:ctrlPr>
                        </m:sSubSupPr>
                        <m:e>
                          <m:r>
                            <a:rPr lang="es-ES" b="0" i="1" smtClean="0">
                              <a:latin typeface="Cambria Math" panose="02040503050406030204" pitchFamily="18" charset="0"/>
                            </a:rPr>
                            <m:t>𝑆</m:t>
                          </m:r>
                        </m:e>
                        <m:sub>
                          <m:r>
                            <a:rPr lang="es-ES" b="0" i="1" smtClean="0">
                              <a:latin typeface="Cambria Math" panose="02040503050406030204" pitchFamily="18" charset="0"/>
                            </a:rPr>
                            <m:t>𝑝</m:t>
                          </m:r>
                        </m:sub>
                        <m:sup>
                          <m:r>
                            <a:rPr lang="es-ES" b="0" i="1" smtClean="0">
                              <a:latin typeface="Cambria Math" panose="02040503050406030204" pitchFamily="18" charset="0"/>
                            </a:rPr>
                            <m:t>2</m:t>
                          </m:r>
                        </m:sup>
                      </m:sSubSup>
                      <m:r>
                        <a:rPr lang="es-ES" b="0" i="1" smtClean="0">
                          <a:latin typeface="Cambria Math" panose="02040503050406030204" pitchFamily="18" charset="0"/>
                        </a:rPr>
                        <m:t>=</m:t>
                      </m:r>
                      <m:f>
                        <m:fPr>
                          <m:ctrlPr>
                            <a:rPr lang="es-ES" b="0" i="1" smtClean="0">
                              <a:latin typeface="Cambria Math" panose="02040503050406030204" pitchFamily="18" charset="0"/>
                            </a:rPr>
                          </m:ctrlPr>
                        </m:fPr>
                        <m:num>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1</m:t>
                                  </m:r>
                                </m:sub>
                              </m:sSub>
                              <m:r>
                                <a:rPr lang="es-ES" b="0" i="1" smtClean="0">
                                  <a:latin typeface="Cambria Math" panose="02040503050406030204" pitchFamily="18" charset="0"/>
                                </a:rPr>
                                <m:t>−1</m:t>
                              </m:r>
                            </m:e>
                          </m:d>
                          <m:sSubSup>
                            <m:sSubSupPr>
                              <m:ctrlPr>
                                <a:rPr lang="es-ES" b="0" i="1" smtClean="0">
                                  <a:latin typeface="Cambria Math" panose="02040503050406030204" pitchFamily="18" charset="0"/>
                                </a:rPr>
                              </m:ctrlPr>
                            </m:sSubSupPr>
                            <m:e>
                              <m:r>
                                <a:rPr lang="es-ES" b="0" i="1" smtClean="0">
                                  <a:latin typeface="Cambria Math" panose="02040503050406030204" pitchFamily="18" charset="0"/>
                                </a:rPr>
                                <m:t>𝑆</m:t>
                              </m:r>
                            </m:e>
                            <m:sub>
                              <m:r>
                                <a:rPr lang="es-ES" b="0" i="1" smtClean="0">
                                  <a:latin typeface="Cambria Math" panose="02040503050406030204" pitchFamily="18" charset="0"/>
                                </a:rPr>
                                <m:t>1</m:t>
                              </m:r>
                            </m:sub>
                            <m:sup>
                              <m:r>
                                <a:rPr lang="es-ES" b="0" i="1" smtClean="0">
                                  <a:latin typeface="Cambria Math" panose="02040503050406030204" pitchFamily="18" charset="0"/>
                                </a:rPr>
                                <m:t>2</m:t>
                              </m:r>
                            </m:sup>
                          </m:sSubSup>
                          <m:r>
                            <a:rPr lang="es-ES" b="0" i="1" smtClean="0">
                              <a:latin typeface="Cambria Math" panose="02040503050406030204" pitchFamily="18" charset="0"/>
                            </a:rPr>
                            <m:t>+</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𝑛</m:t>
                                  </m:r>
                                </m:e>
                                <m:sub>
                                  <m:r>
                                    <a:rPr lang="es-ES" b="0" i="1" smtClean="0">
                                      <a:latin typeface="Cambria Math" panose="02040503050406030204" pitchFamily="18" charset="0"/>
                                    </a:rPr>
                                    <m:t>2</m:t>
                                  </m:r>
                                </m:sub>
                              </m:sSub>
                              <m:r>
                                <a:rPr lang="es-ES" i="1">
                                  <a:latin typeface="Cambria Math" panose="02040503050406030204" pitchFamily="18" charset="0"/>
                                </a:rPr>
                                <m:t>−1</m:t>
                              </m:r>
                            </m:e>
                          </m:d>
                          <m:sSubSup>
                            <m:sSubSupPr>
                              <m:ctrlPr>
                                <a:rPr lang="es-ES" i="1">
                                  <a:latin typeface="Cambria Math" panose="02040503050406030204" pitchFamily="18" charset="0"/>
                                </a:rPr>
                              </m:ctrlPr>
                            </m:sSubSupPr>
                            <m:e>
                              <m:r>
                                <a:rPr lang="es-ES" i="1">
                                  <a:latin typeface="Cambria Math" panose="02040503050406030204" pitchFamily="18" charset="0"/>
                                </a:rPr>
                                <m:t>𝑆</m:t>
                              </m:r>
                            </m:e>
                            <m:sub>
                              <m:r>
                                <a:rPr lang="es-ES" b="0" i="1" smtClean="0">
                                  <a:latin typeface="Cambria Math" panose="02040503050406030204" pitchFamily="18" charset="0"/>
                                </a:rPr>
                                <m:t>2</m:t>
                              </m:r>
                            </m:sub>
                            <m:sup>
                              <m:r>
                                <a:rPr lang="es-ES" i="1">
                                  <a:latin typeface="Cambria Math" panose="02040503050406030204" pitchFamily="18" charset="0"/>
                                </a:rPr>
                                <m:t>2</m:t>
                              </m:r>
                            </m:sup>
                          </m:sSubSup>
                        </m:num>
                        <m:den>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𝑛</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2</m:t>
                                  </m:r>
                                </m:sub>
                              </m:sSub>
                              <m:r>
                                <a:rPr lang="es-ES" b="0" i="1" smtClean="0">
                                  <a:latin typeface="Cambria Math" panose="02040503050406030204" pitchFamily="18" charset="0"/>
                                </a:rPr>
                                <m:t>−2</m:t>
                              </m:r>
                            </m:e>
                          </m:d>
                        </m:den>
                      </m:f>
                    </m:oMath>
                  </m:oMathPara>
                </a14:m>
                <a:endParaRPr lang="es-EC" dirty="0"/>
              </a:p>
              <a:p>
                <a:pPr marL="0" indent="0" algn="just">
                  <a:buNone/>
                </a:pPr>
                <a:r>
                  <a:rPr lang="es-EC" dirty="0"/>
                  <a:t>Así tiene sentido intuitivo comparar la variabilidad debida a los tratamientos con la variabilidad estimada del error experimental, mediante:</a:t>
                </a:r>
              </a:p>
              <a:p>
                <a:pPr marL="0" indent="0" algn="just">
                  <a:buNone/>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𝑐</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𝑦</m:t>
                                  </m:r>
                                </m:e>
                              </m:acc>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𝑦</m:t>
                                  </m:r>
                                </m:e>
                              </m:acc>
                            </m:e>
                            <m:sub>
                              <m:r>
                                <a:rPr lang="es-ES" b="0" i="1" smtClean="0">
                                  <a:latin typeface="Cambria Math" panose="02040503050406030204" pitchFamily="18" charset="0"/>
                                </a:rPr>
                                <m:t>2.−(</m:t>
                              </m:r>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2</m:t>
                                  </m:r>
                                </m:sub>
                              </m:sSub>
                              <m:r>
                                <a:rPr lang="es-ES" b="0" i="1" smtClean="0">
                                  <a:latin typeface="Cambria Math" panose="02040503050406030204" pitchFamily="18" charset="0"/>
                                </a:rPr>
                                <m:t>)</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𝑆</m:t>
                              </m:r>
                            </m:e>
                            <m:sub>
                              <m:r>
                                <a:rPr lang="es-ES" b="0" i="1" smtClean="0">
                                  <a:latin typeface="Cambria Math" panose="02040503050406030204" pitchFamily="18" charset="0"/>
                                </a:rPr>
                                <m:t>𝑝</m:t>
                              </m:r>
                            </m:sub>
                          </m:sSub>
                          <m:rad>
                            <m:radPr>
                              <m:degHide m:val="on"/>
                              <m:ctrlPr>
                                <a:rPr lang="es-ES" b="0" i="1" smtClean="0">
                                  <a:latin typeface="Cambria Math" panose="02040503050406030204" pitchFamily="18" charset="0"/>
                                </a:rPr>
                              </m:ctrlPr>
                            </m:radPr>
                            <m:deg/>
                            <m:e>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1</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2</m:t>
                                      </m:r>
                                    </m:sub>
                                  </m:sSub>
                                </m:den>
                              </m:f>
                            </m:e>
                          </m:rad>
                        </m:den>
                      </m:f>
                    </m:oMath>
                  </m:oMathPara>
                </a14:m>
                <a:endParaRPr lang="es-EC" dirty="0"/>
              </a:p>
              <a:p>
                <a:pPr marL="0" indent="0" algn="just">
                  <a:buNone/>
                </a:pPr>
                <a:endParaRPr lang="es-EC" dirty="0"/>
              </a:p>
              <a:p>
                <a:pPr marL="0" indent="0" algn="just">
                  <a:buNone/>
                </a:pPr>
                <a:r>
                  <a:rPr lang="es-EC" dirty="0"/>
                  <a:t>Si los datos satisfacen las suposiciones antes mencionadas, y asumiendo que se cumple </a:t>
                </a:r>
                <a14:m>
                  <m:oMath xmlns:m="http://schemas.openxmlformats.org/officeDocument/2006/math">
                    <m:sSub>
                      <m:sSubPr>
                        <m:ctrlPr>
                          <a:rPr lang="es-EC" i="1" smtClean="0">
                            <a:latin typeface="Cambria Math" panose="02040503050406030204" pitchFamily="18" charset="0"/>
                          </a:rPr>
                        </m:ctrlPr>
                      </m:sSubPr>
                      <m:e>
                        <m:r>
                          <a:rPr lang="es-ES" b="0" i="1" smtClean="0">
                            <a:latin typeface="Cambria Math" panose="02040503050406030204" pitchFamily="18" charset="0"/>
                          </a:rPr>
                          <m:t>𝐻</m:t>
                        </m:r>
                      </m:e>
                      <m:sub>
                        <m:r>
                          <a:rPr lang="es-ES" b="0" i="1" smtClean="0">
                            <a:latin typeface="Cambria Math" panose="02040503050406030204" pitchFamily="18" charset="0"/>
                          </a:rPr>
                          <m:t>0</m:t>
                        </m:r>
                      </m:sub>
                    </m:sSub>
                  </m:oMath>
                </a14:m>
                <a:r>
                  <a:rPr lang="es-EC" dirty="0"/>
                  <a:t>, </a:t>
                </a:r>
                <a14:m>
                  <m:oMath xmlns:m="http://schemas.openxmlformats.org/officeDocument/2006/math">
                    <m:sSub>
                      <m:sSubPr>
                        <m:ctrlPr>
                          <a:rPr lang="es-EC"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𝑐</m:t>
                        </m:r>
                      </m:sub>
                    </m:sSub>
                  </m:oMath>
                </a14:m>
                <a:r>
                  <a:rPr lang="es-EC" dirty="0"/>
                  <a:t> se distribuye como una variable aleatoria con distribución t de </a:t>
                </a:r>
                <a:r>
                  <a:rPr lang="es-EC" dirty="0" err="1"/>
                  <a:t>student</a:t>
                </a:r>
                <a:r>
                  <a:rPr lang="es-EC" dirty="0"/>
                  <a:t> con </a:t>
                </a:r>
                <a14:m>
                  <m:oMath xmlns:m="http://schemas.openxmlformats.org/officeDocument/2006/math">
                    <m:sSub>
                      <m:sSubPr>
                        <m:ctrlPr>
                          <a:rPr lang="es-EC"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2</m:t>
                        </m:r>
                      </m:sub>
                    </m:sSub>
                    <m:r>
                      <a:rPr lang="es-ES" b="0" i="1" smtClean="0">
                        <a:latin typeface="Cambria Math" panose="02040503050406030204" pitchFamily="18" charset="0"/>
                      </a:rPr>
                      <m:t>−2 </m:t>
                    </m:r>
                  </m:oMath>
                </a14:m>
                <a:r>
                  <a:rPr lang="es-EC" dirty="0"/>
                  <a:t>grados de libertad.</a:t>
                </a:r>
              </a:p>
              <a:p>
                <a:pPr marL="0" indent="0" algn="just">
                  <a:buNone/>
                </a:pPr>
                <a:r>
                  <a:rPr lang="es-EC" dirty="0"/>
                  <a:t>La conclusión estadística de evidencia para rechazar la hipótesis nula </a:t>
                </a:r>
                <a14:m>
                  <m:oMath xmlns:m="http://schemas.openxmlformats.org/officeDocument/2006/math">
                    <m:sSub>
                      <m:sSubPr>
                        <m:ctrlPr>
                          <a:rPr lang="es-EC" i="1" smtClean="0">
                            <a:latin typeface="Cambria Math" panose="02040503050406030204" pitchFamily="18" charset="0"/>
                          </a:rPr>
                        </m:ctrlPr>
                      </m:sSubPr>
                      <m:e>
                        <m:r>
                          <a:rPr lang="es-ES" b="0" i="1" smtClean="0">
                            <a:latin typeface="Cambria Math" panose="02040503050406030204" pitchFamily="18" charset="0"/>
                          </a:rPr>
                          <m:t>𝐻</m:t>
                        </m:r>
                      </m:e>
                      <m:sub>
                        <m:r>
                          <a:rPr lang="es-ES" b="0" i="1" smtClean="0">
                            <a:latin typeface="Cambria Math" panose="02040503050406030204" pitchFamily="18" charset="0"/>
                          </a:rPr>
                          <m:t>0</m:t>
                        </m:r>
                      </m:sub>
                    </m:sSub>
                  </m:oMath>
                </a14:m>
                <a:r>
                  <a:rPr lang="es-EC" dirty="0"/>
                  <a:t> </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s-EC" i="1" smtClean="0">
                              <a:latin typeface="Cambria Math" panose="02040503050406030204" pitchFamily="18" charset="0"/>
                            </a:rPr>
                          </m:ctrlPr>
                        </m:dPr>
                        <m:e>
                          <m:sSub>
                            <m:sSubPr>
                              <m:ctrlPr>
                                <a:rPr lang="es-EC"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𝑐</m:t>
                              </m:r>
                            </m:sub>
                          </m:sSub>
                        </m:e>
                      </m:d>
                      <m:r>
                        <a:rPr lang="es-EC" i="1" smtClean="0">
                          <a:latin typeface="Cambria Math" panose="02040503050406030204" pitchFamily="18" charset="0"/>
                          <a:ea typeface="Cambria Math" panose="02040503050406030204" pitchFamily="18" charset="0"/>
                        </a:rPr>
                        <m:t>&gt;</m:t>
                      </m:r>
                      <m:r>
                        <a:rPr lang="es-ES" b="0" i="1" smtClean="0">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𝑛</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𝑛</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−2, 1−</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𝛼</m:t>
                          </m:r>
                        </m:num>
                        <m:den>
                          <m:r>
                            <a:rPr lang="es-ES" b="0" i="1" smtClean="0">
                              <a:latin typeface="Cambria Math" panose="02040503050406030204" pitchFamily="18" charset="0"/>
                              <a:ea typeface="Cambria Math" panose="02040503050406030204" pitchFamily="18" charset="0"/>
                            </a:rPr>
                            <m:t>2</m:t>
                          </m:r>
                        </m:den>
                      </m:f>
                      <m:r>
                        <a:rPr lang="es-ES" b="0" i="1" smtClean="0">
                          <a:latin typeface="Cambria Math" panose="02040503050406030204" pitchFamily="18" charset="0"/>
                          <a:ea typeface="Cambria Math" panose="02040503050406030204" pitchFamily="18" charset="0"/>
                        </a:rPr>
                        <m:t>)</m:t>
                      </m:r>
                    </m:oMath>
                  </m:oMathPara>
                </a14:m>
                <a:endParaRPr lang="es-EC" dirty="0"/>
              </a:p>
            </p:txBody>
          </p:sp>
        </mc:Choice>
        <mc:Fallback xmlns="">
          <p:sp>
            <p:nvSpPr>
              <p:cNvPr id="3" name="Marcador de contenido 2">
                <a:extLst>
                  <a:ext uri="{FF2B5EF4-FFF2-40B4-BE49-F238E27FC236}">
                    <a16:creationId xmlns:a16="http://schemas.microsoft.com/office/drawing/2014/main" id="{304E72EC-70FC-1E39-6C96-325DB43F9D27}"/>
                  </a:ext>
                </a:extLst>
              </p:cNvPr>
              <p:cNvSpPr>
                <a:spLocks noGrp="1" noRot="1" noChangeAspect="1" noMove="1" noResize="1" noEditPoints="1" noAdjustHandles="1" noChangeArrowheads="1" noChangeShapeType="1" noTextEdit="1"/>
              </p:cNvSpPr>
              <p:nvPr>
                <p:ph idx="1"/>
              </p:nvPr>
            </p:nvSpPr>
            <p:spPr>
              <a:xfrm>
                <a:off x="685331" y="836712"/>
                <a:ext cx="7773339" cy="5472608"/>
              </a:xfrm>
              <a:blipFill>
                <a:blip r:embed="rId2"/>
                <a:stretch>
                  <a:fillRect l="-470" r="-470"/>
                </a:stretch>
              </a:blipFill>
            </p:spPr>
            <p:txBody>
              <a:bodyPr/>
              <a:lstStyle/>
              <a:p>
                <a:r>
                  <a:rPr lang="es-EC">
                    <a:noFill/>
                  </a:rPr>
                  <a:t> </a:t>
                </a:r>
              </a:p>
            </p:txBody>
          </p:sp>
        </mc:Fallback>
      </mc:AlternateContent>
    </p:spTree>
    <p:extLst>
      <p:ext uri="{BB962C8B-B14F-4D97-AF65-F5344CB8AC3E}">
        <p14:creationId xmlns:p14="http://schemas.microsoft.com/office/powerpoint/2010/main" val="74899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2F7F85-7B5C-EB13-B4ED-CC46650EADDF}"/>
              </a:ext>
            </a:extLst>
          </p:cNvPr>
          <p:cNvSpPr>
            <a:spLocks noGrp="1"/>
          </p:cNvSpPr>
          <p:nvPr>
            <p:ph type="title"/>
          </p:nvPr>
        </p:nvSpPr>
        <p:spPr>
          <a:xfrm>
            <a:off x="685332" y="618519"/>
            <a:ext cx="7773338" cy="722250"/>
          </a:xfrm>
        </p:spPr>
        <p:txBody>
          <a:bodyPr>
            <a:normAutofit/>
          </a:bodyPr>
          <a:lstStyle/>
          <a:p>
            <a:pPr algn="l"/>
            <a:r>
              <a:rPr lang="es-ES" sz="2400" dirty="0"/>
              <a:t>Los cálculos son los siguientes</a:t>
            </a:r>
            <a:endParaRPr lang="es-EC" sz="2400" dirty="0"/>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62E4A52C-5C5C-3A7D-F806-2D098D6A1335}"/>
                  </a:ext>
                </a:extLst>
              </p:cNvPr>
              <p:cNvSpPr>
                <a:spLocks noGrp="1"/>
              </p:cNvSpPr>
              <p:nvPr>
                <p:ph idx="1"/>
              </p:nvPr>
            </p:nvSpPr>
            <p:spPr>
              <a:xfrm>
                <a:off x="685331" y="1628800"/>
                <a:ext cx="7773339" cy="4824536"/>
              </a:xfrm>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sSubSup>
                        <m:sSubSupPr>
                          <m:ctrlPr>
                            <a:rPr lang="es-ES" b="0" i="1" smtClean="0">
                              <a:latin typeface="Cambria Math" panose="02040503050406030204" pitchFamily="18" charset="0"/>
                            </a:rPr>
                          </m:ctrlPr>
                        </m:sSubSupPr>
                        <m:e>
                          <m:r>
                            <a:rPr lang="es-ES" b="0" i="1" smtClean="0">
                              <a:latin typeface="Cambria Math" panose="02040503050406030204" pitchFamily="18" charset="0"/>
                            </a:rPr>
                            <m:t>𝑆</m:t>
                          </m:r>
                        </m:e>
                        <m:sub>
                          <m:r>
                            <a:rPr lang="es-ES" b="0" i="1" smtClean="0">
                              <a:latin typeface="Cambria Math" panose="02040503050406030204" pitchFamily="18" charset="0"/>
                            </a:rPr>
                            <m:t>𝑝</m:t>
                          </m:r>
                        </m:sub>
                        <m:sup>
                          <m:r>
                            <a:rPr lang="es-ES" b="0" i="1" smtClean="0">
                              <a:latin typeface="Cambria Math" panose="02040503050406030204" pitchFamily="18" charset="0"/>
                            </a:rPr>
                            <m:t>2</m:t>
                          </m:r>
                        </m:sup>
                      </m:sSubSup>
                      <m:r>
                        <a:rPr lang="es-ES" b="0" i="1" smtClean="0">
                          <a:latin typeface="Cambria Math" panose="02040503050406030204" pitchFamily="18" charset="0"/>
                        </a:rPr>
                        <m:t>=</m:t>
                      </m:r>
                      <m:f>
                        <m:fPr>
                          <m:ctrlPr>
                            <a:rPr lang="es-ES" b="0" i="1" smtClean="0">
                              <a:latin typeface="Cambria Math" panose="02040503050406030204" pitchFamily="18" charset="0"/>
                            </a:rPr>
                          </m:ctrlPr>
                        </m:fPr>
                        <m:num>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1</m:t>
                                  </m:r>
                                </m:sub>
                              </m:sSub>
                              <m:r>
                                <a:rPr lang="es-ES" b="0" i="1" smtClean="0">
                                  <a:latin typeface="Cambria Math" panose="02040503050406030204" pitchFamily="18" charset="0"/>
                                </a:rPr>
                                <m:t>−1</m:t>
                              </m:r>
                            </m:e>
                          </m:d>
                          <m:sSubSup>
                            <m:sSubSupPr>
                              <m:ctrlPr>
                                <a:rPr lang="es-ES" b="0" i="1" smtClean="0">
                                  <a:latin typeface="Cambria Math" panose="02040503050406030204" pitchFamily="18" charset="0"/>
                                </a:rPr>
                              </m:ctrlPr>
                            </m:sSubSupPr>
                            <m:e>
                              <m:r>
                                <a:rPr lang="es-ES" b="0" i="1" smtClean="0">
                                  <a:latin typeface="Cambria Math" panose="02040503050406030204" pitchFamily="18" charset="0"/>
                                </a:rPr>
                                <m:t>𝑆</m:t>
                              </m:r>
                            </m:e>
                            <m:sub>
                              <m:r>
                                <a:rPr lang="es-ES" b="0" i="1" smtClean="0">
                                  <a:latin typeface="Cambria Math" panose="02040503050406030204" pitchFamily="18" charset="0"/>
                                </a:rPr>
                                <m:t>1</m:t>
                              </m:r>
                            </m:sub>
                            <m:sup>
                              <m:r>
                                <a:rPr lang="es-ES" b="0" i="1" smtClean="0">
                                  <a:latin typeface="Cambria Math" panose="02040503050406030204" pitchFamily="18" charset="0"/>
                                </a:rPr>
                                <m:t>2</m:t>
                              </m:r>
                            </m:sup>
                          </m:sSubSup>
                          <m:r>
                            <a:rPr lang="es-ES" b="0" i="1" smtClean="0">
                              <a:latin typeface="Cambria Math" panose="02040503050406030204" pitchFamily="18" charset="0"/>
                            </a:rPr>
                            <m:t>+</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𝑛</m:t>
                                  </m:r>
                                </m:e>
                                <m:sub>
                                  <m:r>
                                    <a:rPr lang="es-ES" b="0" i="1" smtClean="0">
                                      <a:latin typeface="Cambria Math" panose="02040503050406030204" pitchFamily="18" charset="0"/>
                                    </a:rPr>
                                    <m:t>2</m:t>
                                  </m:r>
                                </m:sub>
                              </m:sSub>
                              <m:r>
                                <a:rPr lang="es-ES" i="1">
                                  <a:latin typeface="Cambria Math" panose="02040503050406030204" pitchFamily="18" charset="0"/>
                                </a:rPr>
                                <m:t>−1</m:t>
                              </m:r>
                            </m:e>
                          </m:d>
                          <m:sSubSup>
                            <m:sSubSupPr>
                              <m:ctrlPr>
                                <a:rPr lang="es-ES" i="1">
                                  <a:latin typeface="Cambria Math" panose="02040503050406030204" pitchFamily="18" charset="0"/>
                                </a:rPr>
                              </m:ctrlPr>
                            </m:sSubSupPr>
                            <m:e>
                              <m:r>
                                <a:rPr lang="es-ES" i="1">
                                  <a:latin typeface="Cambria Math" panose="02040503050406030204" pitchFamily="18" charset="0"/>
                                </a:rPr>
                                <m:t>𝑆</m:t>
                              </m:r>
                            </m:e>
                            <m:sub>
                              <m:r>
                                <a:rPr lang="es-ES" b="0" i="1" smtClean="0">
                                  <a:latin typeface="Cambria Math" panose="02040503050406030204" pitchFamily="18" charset="0"/>
                                </a:rPr>
                                <m:t>2</m:t>
                              </m:r>
                            </m:sub>
                            <m:sup>
                              <m:r>
                                <a:rPr lang="es-ES" i="1">
                                  <a:latin typeface="Cambria Math" panose="02040503050406030204" pitchFamily="18" charset="0"/>
                                </a:rPr>
                                <m:t>2</m:t>
                              </m:r>
                            </m:sup>
                          </m:sSubSup>
                        </m:num>
                        <m:den>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𝑛</m:t>
                                  </m:r>
                                </m:e>
                                <m:sub>
                                  <m:r>
                                    <a:rPr lang="es-ES" i="1">
                                      <a:latin typeface="Cambria Math" panose="02040503050406030204" pitchFamily="18" charset="0"/>
                                    </a:rPr>
                                    <m:t>1</m:t>
                                  </m:r>
                                </m:sub>
                              </m:sSub>
                              <m:r>
                                <a:rPr lang="es-ES" b="0" i="1" smtClean="0">
                                  <a:latin typeface="Cambria Math" panose="02040503050406030204" pitchFamily="18" charset="0"/>
                                </a:rPr>
                                <m:t>+</m:t>
                              </m:r>
                              <m:sSub>
                                <m:sSubPr>
                                  <m:ctrlPr>
                                    <a:rPr lang="es-ES"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2</m:t>
                                  </m:r>
                                </m:sub>
                              </m:sSub>
                              <m:r>
                                <a:rPr lang="es-ES" b="0" i="1" smtClean="0">
                                  <a:latin typeface="Cambria Math" panose="02040503050406030204" pitchFamily="18" charset="0"/>
                                </a:rPr>
                                <m:t>−2</m:t>
                              </m:r>
                            </m:e>
                          </m:d>
                        </m:den>
                      </m:f>
                    </m:oMath>
                  </m:oMathPara>
                </a14:m>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S" b="0" i="1" smtClean="0">
                              <a:latin typeface="Cambria Math" panose="02040503050406030204" pitchFamily="18" charset="0"/>
                            </a:rPr>
                            <m:t>𝑆</m:t>
                          </m:r>
                        </m:e>
                        <m:sub>
                          <m:r>
                            <a:rPr lang="es-ES" b="0" i="1" smtClean="0">
                              <a:latin typeface="Cambria Math" panose="02040503050406030204" pitchFamily="18" charset="0"/>
                            </a:rPr>
                            <m:t>𝑝</m:t>
                          </m:r>
                        </m:sub>
                      </m:sSub>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f>
                            <m:fPr>
                              <m:ctrlPr>
                                <a:rPr lang="es-ES" b="0" i="1" smtClean="0">
                                  <a:latin typeface="Cambria Math" panose="02040503050406030204" pitchFamily="18" charset="0"/>
                                </a:rPr>
                              </m:ctrlPr>
                            </m:fPr>
                            <m:num>
                              <m:d>
                                <m:dPr>
                                  <m:ctrlPr>
                                    <a:rPr lang="es-ES" b="0" i="1" smtClean="0">
                                      <a:latin typeface="Cambria Math" panose="02040503050406030204" pitchFamily="18" charset="0"/>
                                    </a:rPr>
                                  </m:ctrlPr>
                                </m:dPr>
                                <m:e>
                                  <m:r>
                                    <a:rPr lang="es-ES" b="0" i="1" smtClean="0">
                                      <a:latin typeface="Cambria Math" panose="02040503050406030204" pitchFamily="18" charset="0"/>
                                    </a:rPr>
                                    <m:t>14−1</m:t>
                                  </m:r>
                                </m:e>
                              </m:d>
                              <m:r>
                                <a:rPr lang="es-ES" b="0" i="1" smtClean="0">
                                  <a:latin typeface="Cambria Math" panose="02040503050406030204" pitchFamily="18" charset="0"/>
                                </a:rPr>
                                <m:t>23,76+</m:t>
                              </m:r>
                              <m:d>
                                <m:dPr>
                                  <m:ctrlPr>
                                    <a:rPr lang="es-ES" b="0" i="1" smtClean="0">
                                      <a:latin typeface="Cambria Math" panose="02040503050406030204" pitchFamily="18" charset="0"/>
                                    </a:rPr>
                                  </m:ctrlPr>
                                </m:dPr>
                                <m:e>
                                  <m:r>
                                    <a:rPr lang="es-ES" b="0" i="1" smtClean="0">
                                      <a:latin typeface="Cambria Math" panose="02040503050406030204" pitchFamily="18" charset="0"/>
                                    </a:rPr>
                                    <m:t>14−1</m:t>
                                  </m:r>
                                </m:e>
                              </m:d>
                              <m:r>
                                <a:rPr lang="es-ES" b="0" i="1" smtClean="0">
                                  <a:latin typeface="Cambria Math" panose="02040503050406030204" pitchFamily="18" charset="0"/>
                                </a:rPr>
                                <m:t>38,92</m:t>
                              </m:r>
                            </m:num>
                            <m:den>
                              <m:r>
                                <a:rPr lang="es-ES" b="0" i="1" smtClean="0">
                                  <a:latin typeface="Cambria Math" panose="02040503050406030204" pitchFamily="18" charset="0"/>
                                </a:rPr>
                                <m:t>14+14−2</m:t>
                              </m:r>
                            </m:den>
                          </m:f>
                          <m:r>
                            <a:rPr lang="es-ES" b="0" i="1" smtClean="0">
                              <a:latin typeface="Cambria Math" panose="02040503050406030204" pitchFamily="18" charset="0"/>
                            </a:rPr>
                            <m:t>=</m:t>
                          </m:r>
                        </m:e>
                      </m:rad>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31,34</m:t>
                          </m:r>
                        </m:e>
                      </m:rad>
                      <m:r>
                        <a:rPr lang="es-ES" b="0" i="1" smtClean="0">
                          <a:latin typeface="Cambria Math" panose="02040503050406030204" pitchFamily="18" charset="0"/>
                        </a:rPr>
                        <m:t>=5,60</m:t>
                      </m:r>
                    </m:oMath>
                  </m:oMathPara>
                </a14:m>
                <a:endParaRPr lang="es-ES" b="0" dirty="0"/>
              </a:p>
              <a:p>
                <a:pPr marL="0" indent="0">
                  <a:buNone/>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𝑐</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𝑦</m:t>
                                  </m:r>
                                </m:e>
                              </m:acc>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𝑦</m:t>
                                  </m:r>
                                </m:e>
                              </m:acc>
                            </m:e>
                            <m:sub>
                              <m:r>
                                <a:rPr lang="es-ES" b="0" i="1" smtClean="0">
                                  <a:latin typeface="Cambria Math" panose="02040503050406030204" pitchFamily="18" charset="0"/>
                                </a:rPr>
                                <m:t>2.</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𝑆</m:t>
                              </m:r>
                            </m:e>
                            <m:sub>
                              <m:r>
                                <a:rPr lang="es-ES" b="0" i="1" smtClean="0">
                                  <a:latin typeface="Cambria Math" panose="02040503050406030204" pitchFamily="18" charset="0"/>
                                </a:rPr>
                                <m:t>𝑝</m:t>
                              </m:r>
                            </m:sub>
                          </m:sSub>
                          <m:rad>
                            <m:radPr>
                              <m:degHide m:val="on"/>
                              <m:ctrlPr>
                                <a:rPr lang="es-ES" b="0" i="1" smtClean="0">
                                  <a:latin typeface="Cambria Math" panose="02040503050406030204" pitchFamily="18" charset="0"/>
                                </a:rPr>
                              </m:ctrlPr>
                            </m:radPr>
                            <m:deg/>
                            <m:e>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1</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2</m:t>
                                      </m:r>
                                    </m:sub>
                                  </m:sSub>
                                </m:den>
                              </m:f>
                            </m:e>
                          </m:rad>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35,29−28</m:t>
                          </m:r>
                        </m:num>
                        <m:den>
                          <m:r>
                            <a:rPr lang="es-ES" b="0" i="1" smtClean="0">
                              <a:latin typeface="Cambria Math" panose="02040503050406030204" pitchFamily="18" charset="0"/>
                            </a:rPr>
                            <m:t>5,6</m:t>
                          </m:r>
                          <m:rad>
                            <m:radPr>
                              <m:degHide m:val="on"/>
                              <m:ctrlPr>
                                <a:rPr lang="es-ES" b="0" i="1" smtClean="0">
                                  <a:latin typeface="Cambria Math" panose="02040503050406030204" pitchFamily="18" charset="0"/>
                                </a:rPr>
                              </m:ctrlPr>
                            </m:radPr>
                            <m:deg/>
                            <m:e>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14</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14</m:t>
                                  </m:r>
                                </m:den>
                              </m:f>
                            </m:e>
                          </m:rad>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7,29</m:t>
                          </m:r>
                        </m:num>
                        <m:den>
                          <m:r>
                            <a:rPr lang="es-ES" b="0" i="1" smtClean="0">
                              <a:latin typeface="Cambria Math" panose="02040503050406030204" pitchFamily="18" charset="0"/>
                            </a:rPr>
                            <m:t>2,12</m:t>
                          </m:r>
                        </m:den>
                      </m:f>
                      <m:r>
                        <a:rPr lang="es-ES" b="0" i="1" smtClean="0">
                          <a:latin typeface="Cambria Math" panose="02040503050406030204" pitchFamily="18" charset="0"/>
                        </a:rPr>
                        <m:t>=3,44</m:t>
                      </m:r>
                    </m:oMath>
                  </m:oMathPara>
                </a14:m>
                <a:endParaRPr lang="es-EC" dirty="0"/>
              </a:p>
              <a:p>
                <a:pPr marL="0" indent="0">
                  <a:buNone/>
                </a:pPr>
                <a:r>
                  <a:rPr lang="es-EC" dirty="0"/>
                  <a:t>Por otro lado, se pone un nivel </a:t>
                </a:r>
                <a:r>
                  <a:rPr lang="es-EC" dirty="0">
                    <a:sym typeface="Symbol" panose="05050102010706020507" pitchFamily="18" charset="2"/>
                  </a:rPr>
                  <a:t>=0,05 entonces el valor del cuantil de orden </a:t>
                </a:r>
                <a14:m>
                  <m:oMath xmlns:m="http://schemas.openxmlformats.org/officeDocument/2006/math">
                    <m:r>
                      <a:rPr lang="es-ES" b="0" i="1" smtClean="0">
                        <a:latin typeface="Cambria Math" panose="02040503050406030204" pitchFamily="18" charset="0"/>
                        <a:sym typeface="Symbol" panose="05050102010706020507" pitchFamily="18" charset="2"/>
                      </a:rPr>
                      <m:t>1−</m:t>
                    </m:r>
                    <m:f>
                      <m:fPr>
                        <m:type m:val="skw"/>
                        <m:ctrlPr>
                          <a:rPr lang="es-ES" b="0" i="1" smtClean="0">
                            <a:latin typeface="Cambria Math" panose="02040503050406030204" pitchFamily="18" charset="0"/>
                            <a:sym typeface="Symbol" panose="05050102010706020507" pitchFamily="18" charset="2"/>
                          </a:rPr>
                        </m:ctrlPr>
                      </m:fPr>
                      <m:num>
                        <m:r>
                          <a:rPr lang="es-ES" b="0" i="1" smtClean="0">
                            <a:latin typeface="Cambria Math" panose="02040503050406030204" pitchFamily="18" charset="0"/>
                            <a:ea typeface="Cambria Math" panose="02040503050406030204" pitchFamily="18" charset="0"/>
                            <a:sym typeface="Symbol" panose="05050102010706020507" pitchFamily="18" charset="2"/>
                          </a:rPr>
                          <m:t>𝛼</m:t>
                        </m:r>
                      </m:num>
                      <m:den>
                        <m:r>
                          <a:rPr lang="es-ES" b="0" i="1" smtClean="0">
                            <a:latin typeface="Cambria Math" panose="02040503050406030204" pitchFamily="18" charset="0"/>
                            <a:sym typeface="Symbol" panose="05050102010706020507" pitchFamily="18" charset="2"/>
                          </a:rPr>
                          <m:t>2</m:t>
                        </m:r>
                      </m:den>
                    </m:f>
                  </m:oMath>
                </a14:m>
                <a:endParaRPr lang="es-EC" dirty="0"/>
              </a:p>
              <a:p>
                <a:pPr marL="0" indent="0">
                  <a:buNone/>
                </a:pPr>
                <a:r>
                  <a:rPr lang="es-EC" dirty="0"/>
                  <a:t>Es </a:t>
                </a:r>
                <a14:m>
                  <m:oMath xmlns:m="http://schemas.openxmlformats.org/officeDocument/2006/math">
                    <m:r>
                      <a:rPr lang="es-ES" b="0" i="1" smtClean="0">
                        <a:latin typeface="Cambria Math" panose="02040503050406030204" pitchFamily="18" charset="0"/>
                        <a:ea typeface="Cambria Math" panose="02040503050406030204" pitchFamily="18" charset="0"/>
                      </a:rPr>
                      <m:t>𝑡</m:t>
                    </m:r>
                    <m:d>
                      <m:dPr>
                        <m:ctrlPr>
                          <a:rPr lang="es-ES" b="0" i="1" smtClean="0">
                            <a:latin typeface="Cambria Math" panose="02040503050406030204" pitchFamily="18" charset="0"/>
                            <a:ea typeface="Cambria Math" panose="02040503050406030204" pitchFamily="18" charset="0"/>
                          </a:rPr>
                        </m:ctrlPr>
                      </m:dPr>
                      <m:e>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𝑛</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𝑛</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−2, 1−</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𝛼</m:t>
                            </m:r>
                          </m:num>
                          <m:den>
                            <m:r>
                              <a:rPr lang="es-ES" b="0" i="1" smtClean="0">
                                <a:latin typeface="Cambria Math" panose="02040503050406030204" pitchFamily="18" charset="0"/>
                                <a:ea typeface="Cambria Math" panose="02040503050406030204" pitchFamily="18" charset="0"/>
                              </a:rPr>
                              <m:t>2</m:t>
                            </m:r>
                          </m:den>
                        </m:f>
                      </m:e>
                    </m:d>
                    <m:r>
                      <a:rPr lang="es-ES" b="0" i="1" smtClean="0">
                        <a:latin typeface="Cambria Math" panose="02040503050406030204" pitchFamily="18" charset="0"/>
                        <a:ea typeface="Cambria Math" panose="02040503050406030204" pitchFamily="18" charset="0"/>
                      </a:rPr>
                      <m:t>=</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14+14−2,  0.975</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𝑡</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26, 0.975</m:t>
                        </m:r>
                      </m:e>
                    </m:d>
                    <m:r>
                      <a:rPr lang="es-ES" b="0" i="1" smtClean="0">
                        <a:latin typeface="Cambria Math" panose="02040503050406030204" pitchFamily="18" charset="0"/>
                        <a:ea typeface="Cambria Math" panose="02040503050406030204" pitchFamily="18" charset="0"/>
                      </a:rPr>
                      <m:t>=2,06</m:t>
                    </m:r>
                  </m:oMath>
                </a14:m>
                <a:endParaRPr lang="es-EC" dirty="0"/>
              </a:p>
              <a:p>
                <a:pPr marL="0" indent="0">
                  <a:buNone/>
                </a:pPr>
                <a:endParaRPr lang="es-EC" dirty="0"/>
              </a:p>
            </p:txBody>
          </p:sp>
        </mc:Choice>
        <mc:Fallback>
          <p:sp>
            <p:nvSpPr>
              <p:cNvPr id="3" name="Marcador de contenido 2">
                <a:extLst>
                  <a:ext uri="{FF2B5EF4-FFF2-40B4-BE49-F238E27FC236}">
                    <a16:creationId xmlns:a16="http://schemas.microsoft.com/office/drawing/2014/main" id="{62E4A52C-5C5C-3A7D-F806-2D098D6A1335}"/>
                  </a:ext>
                </a:extLst>
              </p:cNvPr>
              <p:cNvSpPr>
                <a:spLocks noGrp="1" noRot="1" noChangeAspect="1" noMove="1" noResize="1" noEditPoints="1" noAdjustHandles="1" noChangeArrowheads="1" noChangeShapeType="1" noTextEdit="1"/>
              </p:cNvSpPr>
              <p:nvPr>
                <p:ph idx="1"/>
              </p:nvPr>
            </p:nvSpPr>
            <p:spPr>
              <a:xfrm>
                <a:off x="685331" y="1628800"/>
                <a:ext cx="7773339" cy="4824536"/>
              </a:xfrm>
              <a:blipFill>
                <a:blip r:embed="rId2"/>
                <a:stretch>
                  <a:fillRect l="-705"/>
                </a:stretch>
              </a:blipFill>
            </p:spPr>
            <p:txBody>
              <a:bodyPr/>
              <a:lstStyle/>
              <a:p>
                <a:r>
                  <a:rPr lang="en-US">
                    <a:noFill/>
                  </a:rPr>
                  <a:t> </a:t>
                </a:r>
              </a:p>
            </p:txBody>
          </p:sp>
        </mc:Fallback>
      </mc:AlternateContent>
    </p:spTree>
    <p:extLst>
      <p:ext uri="{BB962C8B-B14F-4D97-AF65-F5344CB8AC3E}">
        <p14:creationId xmlns:p14="http://schemas.microsoft.com/office/powerpoint/2010/main" val="4224191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72E06046-A81E-8769-CD74-BB2D6D40A73A}"/>
                  </a:ext>
                </a:extLst>
              </p:cNvPr>
              <p:cNvSpPr>
                <a:spLocks noGrp="1"/>
              </p:cNvSpPr>
              <p:nvPr>
                <p:ph idx="1"/>
              </p:nvPr>
            </p:nvSpPr>
            <p:spPr>
              <a:xfrm>
                <a:off x="827584" y="1844824"/>
                <a:ext cx="7773339" cy="2808312"/>
              </a:xfrm>
            </p:spPr>
            <p:txBody>
              <a:bodyPr/>
              <a:lstStyle/>
              <a:p>
                <a:pPr marL="0" indent="0" algn="just">
                  <a:buNone/>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𝑐</m:t>
                          </m:r>
                        </m:sub>
                      </m:sSub>
                      <m:r>
                        <a:rPr lang="es-ES" b="0" i="1" smtClean="0">
                          <a:latin typeface="Cambria Math" panose="02040503050406030204" pitchFamily="18" charset="0"/>
                        </a:rPr>
                        <m:t>=3,44&lt;2,06</m:t>
                      </m:r>
                    </m:oMath>
                  </m:oMathPara>
                </a14:m>
                <a:endParaRPr lang="es-EC" dirty="0"/>
              </a:p>
              <a:p>
                <a:pPr marL="0" indent="0" algn="just">
                  <a:buNone/>
                </a:pPr>
                <a:r>
                  <a:rPr lang="es-EC" dirty="0"/>
                  <a:t>Esto indica rechazar estadísticamente la hipótesis nula </a:t>
                </a:r>
                <a14:m>
                  <m:oMath xmlns:m="http://schemas.openxmlformats.org/officeDocument/2006/math">
                    <m:sSub>
                      <m:sSubPr>
                        <m:ctrlPr>
                          <a:rPr lang="es-EC" i="1" smtClean="0">
                            <a:latin typeface="Cambria Math" panose="02040503050406030204" pitchFamily="18" charset="0"/>
                          </a:rPr>
                        </m:ctrlPr>
                      </m:sSubPr>
                      <m:e>
                        <m:r>
                          <a:rPr lang="es-ES" b="0" i="1" smtClean="0">
                            <a:latin typeface="Cambria Math" panose="02040503050406030204" pitchFamily="18" charset="0"/>
                          </a:rPr>
                          <m:t>𝐻</m:t>
                        </m:r>
                      </m:e>
                      <m:sub>
                        <m:r>
                          <a:rPr lang="es-ES" b="0" i="1" smtClean="0">
                            <a:latin typeface="Cambria Math" panose="02040503050406030204" pitchFamily="18" charset="0"/>
                          </a:rPr>
                          <m:t>0</m:t>
                        </m:r>
                      </m:sub>
                    </m:sSub>
                  </m:oMath>
                </a14:m>
                <a:endParaRPr lang="es-EC" dirty="0"/>
              </a:p>
              <a:p>
                <a:pPr marL="0" indent="0" algn="just">
                  <a:buNone/>
                </a:pPr>
                <a:r>
                  <a:rPr lang="es-EC" dirty="0"/>
                  <a:t>La interpretación de estos resultados em el contexto, indican que la permeabilidad al vapor de agua es mayor en el plástico actual, lo que implica que el nuevo plástico tiene mejores propiedades</a:t>
                </a:r>
              </a:p>
              <a:p>
                <a:pPr marL="0" indent="0" algn="just">
                  <a:buNone/>
                </a:pPr>
                <a:endParaRPr lang="es-EC" dirty="0"/>
              </a:p>
            </p:txBody>
          </p:sp>
        </mc:Choice>
        <mc:Fallback xmlns="">
          <p:sp>
            <p:nvSpPr>
              <p:cNvPr id="3" name="Marcador de contenido 2">
                <a:extLst>
                  <a:ext uri="{FF2B5EF4-FFF2-40B4-BE49-F238E27FC236}">
                    <a16:creationId xmlns:a16="http://schemas.microsoft.com/office/drawing/2014/main" id="{72E06046-A81E-8769-CD74-BB2D6D40A73A}"/>
                  </a:ext>
                </a:extLst>
              </p:cNvPr>
              <p:cNvSpPr>
                <a:spLocks noGrp="1" noRot="1" noChangeAspect="1" noMove="1" noResize="1" noEditPoints="1" noAdjustHandles="1" noChangeArrowheads="1" noChangeShapeType="1" noTextEdit="1"/>
              </p:cNvSpPr>
              <p:nvPr>
                <p:ph idx="1"/>
              </p:nvPr>
            </p:nvSpPr>
            <p:spPr>
              <a:xfrm>
                <a:off x="827584" y="1844824"/>
                <a:ext cx="7773339" cy="2808312"/>
              </a:xfrm>
              <a:blipFill>
                <a:blip r:embed="rId2"/>
                <a:stretch>
                  <a:fillRect l="-863" r="-784"/>
                </a:stretch>
              </a:blipFill>
            </p:spPr>
            <p:txBody>
              <a:bodyPr/>
              <a:lstStyle/>
              <a:p>
                <a:r>
                  <a:rPr lang="es-EC">
                    <a:noFill/>
                  </a:rPr>
                  <a:t> </a:t>
                </a:r>
              </a:p>
            </p:txBody>
          </p:sp>
        </mc:Fallback>
      </mc:AlternateContent>
    </p:spTree>
    <p:extLst>
      <p:ext uri="{BB962C8B-B14F-4D97-AF65-F5344CB8AC3E}">
        <p14:creationId xmlns:p14="http://schemas.microsoft.com/office/powerpoint/2010/main" val="173118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3EE1FF-0F9B-C10F-0128-3C7A6148778A}"/>
              </a:ext>
            </a:extLst>
          </p:cNvPr>
          <p:cNvSpPr>
            <a:spLocks noGrp="1"/>
          </p:cNvSpPr>
          <p:nvPr>
            <p:ph idx="1"/>
          </p:nvPr>
        </p:nvSpPr>
        <p:spPr>
          <a:xfrm>
            <a:off x="685331" y="2367095"/>
            <a:ext cx="7773339" cy="1709978"/>
          </a:xfrm>
        </p:spPr>
        <p:txBody>
          <a:bodyPr>
            <a:normAutofit/>
          </a:bodyPr>
          <a:lstStyle/>
          <a:p>
            <a:pPr marL="0" indent="0" algn="ctr">
              <a:buNone/>
            </a:pPr>
            <a:r>
              <a:rPr lang="es-ES" sz="2800" b="1" dirty="0"/>
              <a:t>Experimentos con un solo factor con k&gt;2 niveles</a:t>
            </a:r>
            <a:br>
              <a:rPr lang="es-ES" sz="2800" b="1" dirty="0"/>
            </a:br>
            <a:r>
              <a:rPr lang="es-ES" sz="2800" b="1" dirty="0"/>
              <a:t>ANÁLISIS DE VARIANZA (ANOVA)</a:t>
            </a:r>
            <a:endParaRPr lang="es-EC" sz="2800" dirty="0"/>
          </a:p>
        </p:txBody>
      </p:sp>
      <p:sp>
        <p:nvSpPr>
          <p:cNvPr id="4" name="2 Subtítulo">
            <a:extLst>
              <a:ext uri="{FF2B5EF4-FFF2-40B4-BE49-F238E27FC236}">
                <a16:creationId xmlns:a16="http://schemas.microsoft.com/office/drawing/2014/main" id="{E008DC51-08AF-69D9-CB19-134534149928}"/>
              </a:ext>
            </a:extLst>
          </p:cNvPr>
          <p:cNvSpPr txBox="1">
            <a:spLocks/>
          </p:cNvSpPr>
          <p:nvPr/>
        </p:nvSpPr>
        <p:spPr>
          <a:xfrm>
            <a:off x="1313259" y="4729394"/>
            <a:ext cx="6517482" cy="74811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es-ES" b="1" dirty="0"/>
              <a:t>DISEÑO COMPLETAMENTE AL AZAR (DCA)</a:t>
            </a:r>
          </a:p>
        </p:txBody>
      </p:sp>
    </p:spTree>
    <p:extLst>
      <p:ext uri="{BB962C8B-B14F-4D97-AF65-F5344CB8AC3E}">
        <p14:creationId xmlns:p14="http://schemas.microsoft.com/office/powerpoint/2010/main" val="2416474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41DC3-7820-4587-A1A3-C7297EC6955D}"/>
              </a:ext>
            </a:extLst>
          </p:cNvPr>
          <p:cNvSpPr>
            <a:spLocks noGrp="1"/>
          </p:cNvSpPr>
          <p:nvPr>
            <p:ph type="title"/>
          </p:nvPr>
        </p:nvSpPr>
        <p:spPr>
          <a:xfrm>
            <a:off x="457200" y="188640"/>
            <a:ext cx="8229600" cy="1930226"/>
          </a:xfrm>
        </p:spPr>
        <p:txBody>
          <a:bodyPr>
            <a:normAutofit fontScale="90000"/>
          </a:bodyPr>
          <a:lstStyle/>
          <a:p>
            <a:r>
              <a:rPr lang="es-MX" b="1" dirty="0"/>
              <a:t>Análisis de varianza de un factor : diseño completamente aleatorizado (ANOVA de un factor)</a:t>
            </a:r>
          </a:p>
        </p:txBody>
      </p:sp>
      <p:sp>
        <p:nvSpPr>
          <p:cNvPr id="3" name="Marcador de contenido 2">
            <a:extLst>
              <a:ext uri="{FF2B5EF4-FFF2-40B4-BE49-F238E27FC236}">
                <a16:creationId xmlns:a16="http://schemas.microsoft.com/office/drawing/2014/main" id="{C19357D0-41FA-41E5-8FFC-E22134BAFD00}"/>
              </a:ext>
            </a:extLst>
          </p:cNvPr>
          <p:cNvSpPr>
            <a:spLocks noGrp="1"/>
          </p:cNvSpPr>
          <p:nvPr>
            <p:ph idx="1"/>
          </p:nvPr>
        </p:nvSpPr>
        <p:spPr>
          <a:xfrm>
            <a:off x="457200" y="2204864"/>
            <a:ext cx="8229600" cy="3921299"/>
          </a:xfrm>
        </p:spPr>
        <p:txBody>
          <a:bodyPr>
            <a:normAutofit/>
          </a:bodyPr>
          <a:lstStyle/>
          <a:p>
            <a:pPr algn="just"/>
            <a:r>
              <a:rPr lang="es-MX" dirty="0"/>
              <a:t>De k poblaciones se seleccionan muestras aleatorias de tamaño n. Las k poblaciones diferentes se clasifican como tratamientos y grupos distintos.</a:t>
            </a:r>
          </a:p>
          <a:p>
            <a:pPr algn="just"/>
            <a:r>
              <a:rPr lang="es-MX" dirty="0"/>
              <a:t>En la actualidad el término tratamiento se utiliza por lo general para designar las diversas clasificaciones, ya sean diferentes agregados, analistas, fertilizadores o regiones del país.</a:t>
            </a:r>
          </a:p>
          <a:p>
            <a:pPr algn="just"/>
            <a:endParaRPr lang="es-MX" dirty="0"/>
          </a:p>
        </p:txBody>
      </p:sp>
    </p:spTree>
    <p:extLst>
      <p:ext uri="{BB962C8B-B14F-4D97-AF65-F5344CB8AC3E}">
        <p14:creationId xmlns:p14="http://schemas.microsoft.com/office/powerpoint/2010/main" val="312103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EBE045-8305-4AE4-BBD3-17708714DB52}"/>
              </a:ext>
            </a:extLst>
          </p:cNvPr>
          <p:cNvSpPr>
            <a:spLocks noGrp="1"/>
          </p:cNvSpPr>
          <p:nvPr>
            <p:ph type="title"/>
          </p:nvPr>
        </p:nvSpPr>
        <p:spPr>
          <a:xfrm>
            <a:off x="685332" y="548680"/>
            <a:ext cx="7773338" cy="506922"/>
          </a:xfrm>
        </p:spPr>
        <p:txBody>
          <a:bodyPr>
            <a:normAutofit fontScale="90000"/>
          </a:bodyPr>
          <a:lstStyle/>
          <a:p>
            <a:r>
              <a:rPr lang="es-EC" b="1" dirty="0"/>
              <a:t>ANOVA para un DCA</a:t>
            </a:r>
          </a:p>
        </p:txBody>
      </p:sp>
      <p:sp>
        <p:nvSpPr>
          <p:cNvPr id="5" name="CuadroTexto 4">
            <a:extLst>
              <a:ext uri="{FF2B5EF4-FFF2-40B4-BE49-F238E27FC236}">
                <a16:creationId xmlns:a16="http://schemas.microsoft.com/office/drawing/2014/main" id="{6A05E47F-A8F6-4E56-87D4-07E426EA2FA4}"/>
              </a:ext>
            </a:extLst>
          </p:cNvPr>
          <p:cNvSpPr txBox="1"/>
          <p:nvPr/>
        </p:nvSpPr>
        <p:spPr>
          <a:xfrm>
            <a:off x="683568" y="1196752"/>
            <a:ext cx="7776864" cy="3170099"/>
          </a:xfrm>
          <a:prstGeom prst="rect">
            <a:avLst/>
          </a:prstGeom>
          <a:noFill/>
        </p:spPr>
        <p:txBody>
          <a:bodyPr wrap="square" rtlCol="0">
            <a:spAutoFit/>
          </a:bodyPr>
          <a:lstStyle/>
          <a:p>
            <a:pPr algn="just"/>
            <a:r>
              <a:rPr lang="es-EC" sz="2000" dirty="0"/>
              <a:t>El análisis de varianza (ANOVA) es la técnica centra en el análisis de datos experimentales. La idea general de está técnica es separar la variación total en partes con las que contribuye cada fuente de variación total en partes con las que contribuye cada fuente de variación en el experimento.</a:t>
            </a:r>
          </a:p>
          <a:p>
            <a:pPr algn="just"/>
            <a:r>
              <a:rPr lang="es-EC" sz="2000" dirty="0"/>
              <a:t>En el caso de DCA se separan la variabilidad debida a los tratamientos y la debida al error. </a:t>
            </a:r>
          </a:p>
          <a:p>
            <a:pPr algn="just"/>
            <a:r>
              <a:rPr lang="es-EC" sz="2000" dirty="0"/>
              <a:t>Cuando la primera predomina “claramente” sobre la segunda, es cuando se concluye que los tratamientos tienen efecto, o dicho de otra manera, las medidas son diferentes. </a:t>
            </a:r>
          </a:p>
        </p:txBody>
      </p:sp>
      <p:pic>
        <p:nvPicPr>
          <p:cNvPr id="8" name="Imagen 7">
            <a:extLst>
              <a:ext uri="{FF2B5EF4-FFF2-40B4-BE49-F238E27FC236}">
                <a16:creationId xmlns:a16="http://schemas.microsoft.com/office/drawing/2014/main" id="{E8B32C1E-9A2C-47C8-A592-568C754232A9}"/>
              </a:ext>
            </a:extLst>
          </p:cNvPr>
          <p:cNvPicPr>
            <a:picLocks noChangeAspect="1"/>
          </p:cNvPicPr>
          <p:nvPr/>
        </p:nvPicPr>
        <p:blipFill>
          <a:blip r:embed="rId2"/>
          <a:stretch>
            <a:fillRect/>
          </a:stretch>
        </p:blipFill>
        <p:spPr>
          <a:xfrm>
            <a:off x="3203848" y="4221089"/>
            <a:ext cx="3168352" cy="2304256"/>
          </a:xfrm>
          <a:prstGeom prst="rect">
            <a:avLst/>
          </a:prstGeom>
        </p:spPr>
      </p:pic>
    </p:spTree>
    <p:extLst>
      <p:ext uri="{BB962C8B-B14F-4D97-AF65-F5344CB8AC3E}">
        <p14:creationId xmlns:p14="http://schemas.microsoft.com/office/powerpoint/2010/main" val="306467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56B88-DAD7-475B-9829-CFE481B831B2}"/>
              </a:ext>
            </a:extLst>
          </p:cNvPr>
          <p:cNvSpPr>
            <a:spLocks noGrp="1"/>
          </p:cNvSpPr>
          <p:nvPr>
            <p:ph type="title"/>
          </p:nvPr>
        </p:nvSpPr>
        <p:spPr>
          <a:xfrm>
            <a:off x="457200" y="274638"/>
            <a:ext cx="8229600" cy="646331"/>
          </a:xfrm>
        </p:spPr>
        <p:txBody>
          <a:bodyPr>
            <a:normAutofit/>
          </a:bodyPr>
          <a:lstStyle/>
          <a:p>
            <a:r>
              <a:rPr lang="es-EC" b="1" dirty="0"/>
              <a:t>ANOVA para un DCA</a:t>
            </a:r>
          </a:p>
        </p:txBody>
      </p:sp>
      <p:sp>
        <p:nvSpPr>
          <p:cNvPr id="4" name="CuadroTexto 3">
            <a:extLst>
              <a:ext uri="{FF2B5EF4-FFF2-40B4-BE49-F238E27FC236}">
                <a16:creationId xmlns:a16="http://schemas.microsoft.com/office/drawing/2014/main" id="{41C3C4A9-F42C-488E-AEEF-42D744308AE3}"/>
              </a:ext>
            </a:extLst>
          </p:cNvPr>
          <p:cNvSpPr txBox="1"/>
          <p:nvPr/>
        </p:nvSpPr>
        <p:spPr>
          <a:xfrm>
            <a:off x="971600" y="1340768"/>
            <a:ext cx="7488832" cy="1200329"/>
          </a:xfrm>
          <a:prstGeom prst="rect">
            <a:avLst/>
          </a:prstGeom>
          <a:noFill/>
        </p:spPr>
        <p:txBody>
          <a:bodyPr wrap="square" rtlCol="0">
            <a:spAutoFit/>
          </a:bodyPr>
          <a:lstStyle/>
          <a:p>
            <a:pPr algn="just"/>
            <a:r>
              <a:rPr lang="es-EC" sz="2400" dirty="0"/>
              <a:t>Cuando los tratamientos no dominan contribuyen igual o menos que el error, por lo que se concluye que las medidas son iguales</a:t>
            </a:r>
          </a:p>
        </p:txBody>
      </p:sp>
      <p:pic>
        <p:nvPicPr>
          <p:cNvPr id="5" name="Imagen 4">
            <a:extLst>
              <a:ext uri="{FF2B5EF4-FFF2-40B4-BE49-F238E27FC236}">
                <a16:creationId xmlns:a16="http://schemas.microsoft.com/office/drawing/2014/main" id="{DC9BB0D8-645E-4C07-BC08-507CEF76111E}"/>
              </a:ext>
            </a:extLst>
          </p:cNvPr>
          <p:cNvPicPr>
            <a:picLocks noChangeAspect="1"/>
          </p:cNvPicPr>
          <p:nvPr/>
        </p:nvPicPr>
        <p:blipFill>
          <a:blip r:embed="rId2"/>
          <a:stretch>
            <a:fillRect/>
          </a:stretch>
        </p:blipFill>
        <p:spPr>
          <a:xfrm>
            <a:off x="2915817" y="2695101"/>
            <a:ext cx="3384375" cy="2102051"/>
          </a:xfrm>
          <a:prstGeom prst="rect">
            <a:avLst/>
          </a:prstGeom>
        </p:spPr>
      </p:pic>
      <p:pic>
        <p:nvPicPr>
          <p:cNvPr id="6" name="Imagen 5">
            <a:extLst>
              <a:ext uri="{FF2B5EF4-FFF2-40B4-BE49-F238E27FC236}">
                <a16:creationId xmlns:a16="http://schemas.microsoft.com/office/drawing/2014/main" id="{7B037AD1-93CF-4DD7-AA90-F6FE9B0278BB}"/>
              </a:ext>
            </a:extLst>
          </p:cNvPr>
          <p:cNvPicPr>
            <a:picLocks noChangeAspect="1"/>
          </p:cNvPicPr>
          <p:nvPr/>
        </p:nvPicPr>
        <p:blipFill>
          <a:blip r:embed="rId3"/>
          <a:stretch>
            <a:fillRect/>
          </a:stretch>
        </p:blipFill>
        <p:spPr>
          <a:xfrm>
            <a:off x="1403648" y="5085184"/>
            <a:ext cx="2952328" cy="1066300"/>
          </a:xfrm>
          <a:prstGeom prst="rect">
            <a:avLst/>
          </a:prstGeom>
        </p:spPr>
      </p:pic>
      <p:pic>
        <p:nvPicPr>
          <p:cNvPr id="7" name="Imagen 6">
            <a:extLst>
              <a:ext uri="{FF2B5EF4-FFF2-40B4-BE49-F238E27FC236}">
                <a16:creationId xmlns:a16="http://schemas.microsoft.com/office/drawing/2014/main" id="{E9537758-0AF1-4AFD-9562-369833B06D7F}"/>
              </a:ext>
            </a:extLst>
          </p:cNvPr>
          <p:cNvPicPr>
            <a:picLocks noChangeAspect="1"/>
          </p:cNvPicPr>
          <p:nvPr/>
        </p:nvPicPr>
        <p:blipFill>
          <a:blip r:embed="rId4"/>
          <a:stretch>
            <a:fillRect/>
          </a:stretch>
        </p:blipFill>
        <p:spPr>
          <a:xfrm>
            <a:off x="5148063" y="4951156"/>
            <a:ext cx="3384375" cy="1358164"/>
          </a:xfrm>
          <a:prstGeom prst="rect">
            <a:avLst/>
          </a:prstGeom>
        </p:spPr>
      </p:pic>
    </p:spTree>
    <p:extLst>
      <p:ext uri="{BB962C8B-B14F-4D97-AF65-F5344CB8AC3E}">
        <p14:creationId xmlns:p14="http://schemas.microsoft.com/office/powerpoint/2010/main" val="372342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OBJETIVOS DE APRENDIZAJE</a:t>
            </a:r>
            <a:endParaRPr lang="es-ES" dirty="0"/>
          </a:p>
        </p:txBody>
      </p:sp>
      <p:sp>
        <p:nvSpPr>
          <p:cNvPr id="3" name="2 Marcador de contenido"/>
          <p:cNvSpPr>
            <a:spLocks noGrp="1"/>
          </p:cNvSpPr>
          <p:nvPr>
            <p:ph idx="1"/>
          </p:nvPr>
        </p:nvSpPr>
        <p:spPr/>
        <p:txBody>
          <a:bodyPr/>
          <a:lstStyle/>
          <a:p>
            <a:pPr algn="just"/>
            <a:r>
              <a:rPr lang="es-ES" dirty="0"/>
              <a:t>Explicar los elementos de los diseños completamente al azar y el análisis de varianza, así mismo, conocer la importancia del tamaño de la muestra.</a:t>
            </a:r>
          </a:p>
          <a:p>
            <a:pPr algn="just"/>
            <a:r>
              <a:rPr lang="es-ES" dirty="0"/>
              <a:t>Describir las diversas pruebas de rangos múltiples </a:t>
            </a:r>
          </a:p>
          <a:p>
            <a:pPr algn="just"/>
            <a:r>
              <a:rPr lang="es-ES" dirty="0"/>
              <a:t>Realizar la verificación de los supuestos del modelo</a:t>
            </a:r>
          </a:p>
        </p:txBody>
      </p:sp>
    </p:spTree>
    <p:extLst>
      <p:ext uri="{BB962C8B-B14F-4D97-AF65-F5344CB8AC3E}">
        <p14:creationId xmlns:p14="http://schemas.microsoft.com/office/powerpoint/2010/main" val="320363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7094" y="404664"/>
            <a:ext cx="7773338" cy="1080121"/>
          </a:xfrm>
        </p:spPr>
        <p:txBody>
          <a:bodyPr>
            <a:noAutofit/>
          </a:bodyPr>
          <a:lstStyle/>
          <a:p>
            <a:r>
              <a:rPr lang="es-MX" sz="3200" b="1" dirty="0"/>
              <a:t>Suposiciones e hipótesis del ANOVA de un solo factor</a:t>
            </a:r>
            <a:endParaRPr lang="es-ES" sz="3200" b="1"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518864" y="1710639"/>
                <a:ext cx="8229600" cy="4742697"/>
              </a:xfrm>
            </p:spPr>
            <p:txBody>
              <a:bodyPr>
                <a:noAutofit/>
              </a:bodyPr>
              <a:lstStyle/>
              <a:p>
                <a:pPr marL="0" indent="0" algn="just">
                  <a:buNone/>
                </a:pPr>
                <a:r>
                  <a:rPr lang="es-MX" sz="1800" dirty="0"/>
                  <a:t>Se supone que las k poblaciones son independientes y que están distribuidas en forma normal con medias </a:t>
                </a:r>
                <a14:m>
                  <m:oMath xmlns:m="http://schemas.openxmlformats.org/officeDocument/2006/math">
                    <m:sSub>
                      <m:sSubPr>
                        <m:ctrlPr>
                          <a:rPr lang="es-MX" sz="1800" i="1">
                            <a:latin typeface="Cambria Math" panose="02040503050406030204" pitchFamily="18" charset="0"/>
                          </a:rPr>
                        </m:ctrlPr>
                      </m:sSubPr>
                      <m:e>
                        <m:r>
                          <a:rPr lang="es-MX" sz="1800" i="1">
                            <a:latin typeface="Cambria Math" panose="02040503050406030204" pitchFamily="18" charset="0"/>
                            <a:ea typeface="Cambria Math" panose="02040503050406030204" pitchFamily="18" charset="0"/>
                          </a:rPr>
                          <m:t>𝜇</m:t>
                        </m:r>
                      </m:e>
                      <m:sub>
                        <m:r>
                          <a:rPr lang="es-MX" sz="1800" i="1">
                            <a:latin typeface="Cambria Math" panose="02040503050406030204" pitchFamily="18" charset="0"/>
                          </a:rPr>
                          <m:t>1</m:t>
                        </m:r>
                      </m:sub>
                    </m:sSub>
                    <m:r>
                      <a:rPr lang="es-MX" sz="1800" i="1">
                        <a:latin typeface="Cambria Math" panose="02040503050406030204" pitchFamily="18" charset="0"/>
                      </a:rPr>
                      <m:t>,</m:t>
                    </m:r>
                  </m:oMath>
                </a14:m>
                <a:r>
                  <a:rPr lang="es-MX" sz="1800" dirty="0"/>
                  <a:t> </a:t>
                </a:r>
                <a14:m>
                  <m:oMath xmlns:m="http://schemas.openxmlformats.org/officeDocument/2006/math">
                    <m:sSub>
                      <m:sSubPr>
                        <m:ctrlPr>
                          <a:rPr lang="es-MX" sz="1800" i="1">
                            <a:latin typeface="Cambria Math" panose="02040503050406030204" pitchFamily="18" charset="0"/>
                          </a:rPr>
                        </m:ctrlPr>
                      </m:sSubPr>
                      <m:e>
                        <m:r>
                          <a:rPr lang="es-MX" sz="1800" i="1">
                            <a:latin typeface="Cambria Math" panose="02040503050406030204" pitchFamily="18" charset="0"/>
                            <a:ea typeface="Cambria Math" panose="02040503050406030204" pitchFamily="18" charset="0"/>
                          </a:rPr>
                          <m:t>𝜇</m:t>
                        </m:r>
                      </m:e>
                      <m:sub>
                        <m:r>
                          <a:rPr lang="es-MX" sz="1800" i="1">
                            <a:latin typeface="Cambria Math" panose="02040503050406030204" pitchFamily="18" charset="0"/>
                            <a:ea typeface="Cambria Math" panose="02040503050406030204" pitchFamily="18" charset="0"/>
                          </a:rPr>
                          <m:t>2</m:t>
                        </m:r>
                      </m:sub>
                    </m:sSub>
                    <m:r>
                      <a:rPr lang="es-MX" sz="1800" i="1">
                        <a:latin typeface="Cambria Math" panose="02040503050406030204" pitchFamily="18" charset="0"/>
                      </a:rPr>
                      <m:t>,…,</m:t>
                    </m:r>
                    <m:sSub>
                      <m:sSubPr>
                        <m:ctrlPr>
                          <a:rPr lang="es-MX" sz="1800" i="1">
                            <a:latin typeface="Cambria Math" panose="02040503050406030204" pitchFamily="18" charset="0"/>
                          </a:rPr>
                        </m:ctrlPr>
                      </m:sSubPr>
                      <m:e>
                        <m:r>
                          <a:rPr lang="es-MX" sz="1800" i="1">
                            <a:latin typeface="Cambria Math" panose="02040503050406030204" pitchFamily="18" charset="0"/>
                            <a:ea typeface="Cambria Math" panose="02040503050406030204" pitchFamily="18" charset="0"/>
                          </a:rPr>
                          <m:t>𝜇</m:t>
                        </m:r>
                      </m:e>
                      <m:sub>
                        <m:r>
                          <a:rPr lang="es-MX" sz="1800" i="1">
                            <a:latin typeface="Cambria Math" panose="02040503050406030204" pitchFamily="18" charset="0"/>
                            <a:ea typeface="Cambria Math" panose="02040503050406030204" pitchFamily="18" charset="0"/>
                          </a:rPr>
                          <m:t>𝑘</m:t>
                        </m:r>
                      </m:sub>
                    </m:sSub>
                  </m:oMath>
                </a14:m>
                <a:r>
                  <a:rPr lang="es-MX" sz="1800" dirty="0"/>
                  <a:t> y varianza </a:t>
                </a:r>
                <a14:m>
                  <m:oMath xmlns:m="http://schemas.openxmlformats.org/officeDocument/2006/math">
                    <m:sSup>
                      <m:sSupPr>
                        <m:ctrlPr>
                          <a:rPr lang="es-MX" sz="1800" i="1">
                            <a:latin typeface="Cambria Math" panose="02040503050406030204" pitchFamily="18" charset="0"/>
                          </a:rPr>
                        </m:ctrlPr>
                      </m:sSupPr>
                      <m:e>
                        <m:r>
                          <a:rPr lang="es-MX" sz="1800" i="1">
                            <a:latin typeface="Cambria Math" panose="02040503050406030204" pitchFamily="18" charset="0"/>
                            <a:ea typeface="Cambria Math" panose="02040503050406030204" pitchFamily="18" charset="0"/>
                          </a:rPr>
                          <m:t>𝜎</m:t>
                        </m:r>
                      </m:e>
                      <m:sup>
                        <m:r>
                          <a:rPr lang="es-MX" sz="1800" i="1">
                            <a:latin typeface="Cambria Math" panose="02040503050406030204" pitchFamily="18" charset="0"/>
                          </a:rPr>
                          <m:t>2</m:t>
                        </m:r>
                      </m:sup>
                    </m:sSup>
                    <m:r>
                      <a:rPr lang="es-MX" sz="1800" i="1">
                        <a:latin typeface="Cambria Math" panose="02040503050406030204" pitchFamily="18" charset="0"/>
                      </a:rPr>
                      <m:t>.</m:t>
                    </m:r>
                  </m:oMath>
                </a14:m>
                <a:endParaRPr lang="es-ES" sz="1800" dirty="0"/>
              </a:p>
              <a:p>
                <a:pPr marL="0" indent="0" algn="just">
                  <a:buNone/>
                </a:pPr>
                <a:r>
                  <a:rPr lang="es-ES" sz="1800" dirty="0"/>
                  <a:t>El objetivo del análisis de varianza en el DCA es probar la hipótesis de igualdad de los tratamientos con respecto a la media correspondiente variable de respuesta</a:t>
                </a:r>
              </a:p>
              <a:p>
                <a:pPr marL="0" indent="0" algn="just">
                  <a:buNone/>
                </a:pPr>
                <a14:m>
                  <m:oMathPara xmlns:m="http://schemas.openxmlformats.org/officeDocument/2006/math">
                    <m:oMathParaPr>
                      <m:jc m:val="centerGroup"/>
                    </m:oMathParaPr>
                    <m:oMath xmlns:m="http://schemas.openxmlformats.org/officeDocument/2006/math">
                      <m:r>
                        <a:rPr lang="es-ES" sz="1800" b="0" i="1" smtClean="0">
                          <a:latin typeface="Cambria Math"/>
                        </a:rPr>
                        <m:t>𝐻</m:t>
                      </m:r>
                      <m:r>
                        <a:rPr lang="es-ES" sz="1800" b="0" i="1" smtClean="0">
                          <a:latin typeface="Cambria Math"/>
                        </a:rPr>
                        <m:t>0:</m:t>
                      </m:r>
                      <m:sSub>
                        <m:sSubPr>
                          <m:ctrlPr>
                            <a:rPr lang="es-ES" sz="1800" b="0" i="1" smtClean="0">
                              <a:latin typeface="Cambria Math" panose="02040503050406030204" pitchFamily="18" charset="0"/>
                              <a:ea typeface="Cambria Math"/>
                            </a:rPr>
                          </m:ctrlPr>
                        </m:sSubPr>
                        <m:e>
                          <m:r>
                            <a:rPr lang="es-ES" sz="1800" b="0" i="1" smtClean="0">
                              <a:latin typeface="Cambria Math"/>
                              <a:ea typeface="Cambria Math"/>
                            </a:rPr>
                            <m:t>𝜇</m:t>
                          </m:r>
                        </m:e>
                        <m:sub>
                          <m:r>
                            <a:rPr lang="es-ES" sz="1800" b="0" i="1" smtClean="0">
                              <a:latin typeface="Cambria Math"/>
                              <a:ea typeface="Cambria Math"/>
                            </a:rPr>
                            <m:t>1</m:t>
                          </m:r>
                        </m:sub>
                      </m:sSub>
                      <m:r>
                        <a:rPr lang="es-ES" sz="1800" b="0" i="1" smtClean="0">
                          <a:latin typeface="Cambria Math"/>
                          <a:ea typeface="Cambria Math"/>
                        </a:rPr>
                        <m:t>=</m:t>
                      </m:r>
                      <m:sSub>
                        <m:sSubPr>
                          <m:ctrlPr>
                            <a:rPr lang="es-ES" sz="1800" b="0" i="1" smtClean="0">
                              <a:latin typeface="Cambria Math" panose="02040503050406030204" pitchFamily="18" charset="0"/>
                              <a:ea typeface="Cambria Math"/>
                            </a:rPr>
                          </m:ctrlPr>
                        </m:sSubPr>
                        <m:e>
                          <m:r>
                            <a:rPr lang="es-ES" sz="1800" b="0" i="1" smtClean="0">
                              <a:latin typeface="Cambria Math"/>
                              <a:ea typeface="Cambria Math"/>
                            </a:rPr>
                            <m:t>𝜇</m:t>
                          </m:r>
                        </m:e>
                        <m:sub>
                          <m:r>
                            <a:rPr lang="es-ES" sz="1800" b="0" i="1" smtClean="0">
                              <a:latin typeface="Cambria Math"/>
                              <a:ea typeface="Cambria Math"/>
                            </a:rPr>
                            <m:t>2</m:t>
                          </m:r>
                        </m:sub>
                      </m:sSub>
                      <m:r>
                        <a:rPr lang="es-ES" sz="1800" b="0" i="1" smtClean="0">
                          <a:latin typeface="Cambria Math"/>
                          <a:ea typeface="Cambria Math"/>
                        </a:rPr>
                        <m:t>=</m:t>
                      </m:r>
                      <m:sSub>
                        <m:sSubPr>
                          <m:ctrlPr>
                            <a:rPr lang="es-ES" sz="1800" b="0" i="1" smtClean="0">
                              <a:latin typeface="Cambria Math" panose="02040503050406030204" pitchFamily="18" charset="0"/>
                              <a:ea typeface="Cambria Math"/>
                            </a:rPr>
                          </m:ctrlPr>
                        </m:sSubPr>
                        <m:e>
                          <m:r>
                            <a:rPr lang="es-ES" sz="1800" b="0" i="1" smtClean="0">
                              <a:latin typeface="Cambria Math"/>
                              <a:ea typeface="Cambria Math"/>
                            </a:rPr>
                            <m:t>𝜇</m:t>
                          </m:r>
                        </m:e>
                        <m:sub>
                          <m:r>
                            <a:rPr lang="es-ES" sz="1800" b="0" i="1" smtClean="0">
                              <a:latin typeface="Cambria Math"/>
                              <a:ea typeface="Cambria Math"/>
                            </a:rPr>
                            <m:t>3</m:t>
                          </m:r>
                        </m:sub>
                      </m:sSub>
                      <m:r>
                        <a:rPr lang="es-ES" sz="1800" b="0" i="1" smtClean="0">
                          <a:latin typeface="Cambria Math"/>
                          <a:ea typeface="Cambria Math"/>
                        </a:rPr>
                        <m:t>=…=</m:t>
                      </m:r>
                      <m:sSub>
                        <m:sSubPr>
                          <m:ctrlPr>
                            <a:rPr lang="es-ES" sz="1800" b="0" i="1" smtClean="0">
                              <a:latin typeface="Cambria Math" panose="02040503050406030204" pitchFamily="18" charset="0"/>
                              <a:ea typeface="Cambria Math"/>
                            </a:rPr>
                          </m:ctrlPr>
                        </m:sSubPr>
                        <m:e>
                          <m:r>
                            <a:rPr lang="es-ES" sz="1800" b="0" i="1" smtClean="0">
                              <a:latin typeface="Cambria Math"/>
                              <a:ea typeface="Cambria Math"/>
                            </a:rPr>
                            <m:t>𝜇</m:t>
                          </m:r>
                        </m:e>
                        <m:sub>
                          <m:r>
                            <a:rPr lang="es-ES" sz="1800" b="0" i="1" smtClean="0">
                              <a:latin typeface="Cambria Math"/>
                              <a:ea typeface="Cambria Math"/>
                            </a:rPr>
                            <m:t>𝑘</m:t>
                          </m:r>
                        </m:sub>
                      </m:sSub>
                      <m:r>
                        <a:rPr lang="es-ES" sz="1800" b="0" i="1" smtClean="0">
                          <a:latin typeface="Cambria Math"/>
                          <a:ea typeface="Cambria Math"/>
                        </a:rPr>
                        <m:t>=</m:t>
                      </m:r>
                      <m:r>
                        <a:rPr lang="es-ES" sz="1800" b="0" i="1" smtClean="0">
                          <a:latin typeface="Cambria Math"/>
                          <a:ea typeface="Cambria Math"/>
                        </a:rPr>
                        <m:t>𝜇</m:t>
                      </m:r>
                    </m:oMath>
                  </m:oMathPara>
                </a14:m>
                <a:endParaRPr lang="es-ES" sz="1800" b="0" dirty="0">
                  <a:ea typeface="Cambria Math"/>
                </a:endParaRPr>
              </a:p>
              <a:p>
                <a:pPr marL="0" indent="0" algn="just">
                  <a:buNone/>
                </a:pPr>
                <a14:m>
                  <m:oMathPara xmlns:m="http://schemas.openxmlformats.org/officeDocument/2006/math">
                    <m:oMathParaPr>
                      <m:jc m:val="centerGroup"/>
                    </m:oMathParaPr>
                    <m:oMath xmlns:m="http://schemas.openxmlformats.org/officeDocument/2006/math">
                      <m:r>
                        <a:rPr lang="es-ES" sz="1800" b="0" i="1" smtClean="0">
                          <a:latin typeface="Cambria Math"/>
                        </a:rPr>
                        <m:t>𝐻𝑎</m:t>
                      </m:r>
                      <m:r>
                        <a:rPr lang="es-ES" sz="1800" b="0" i="1" smtClean="0">
                          <a:latin typeface="Cambria Math"/>
                        </a:rPr>
                        <m:t>:</m:t>
                      </m:r>
                      <m:sSub>
                        <m:sSubPr>
                          <m:ctrlPr>
                            <a:rPr lang="es-ES" sz="1800" b="0" i="1" smtClean="0">
                              <a:latin typeface="Cambria Math" panose="02040503050406030204" pitchFamily="18" charset="0"/>
                              <a:ea typeface="Cambria Math"/>
                            </a:rPr>
                          </m:ctrlPr>
                        </m:sSubPr>
                        <m:e>
                          <m:r>
                            <a:rPr lang="es-ES" sz="1800" b="0" i="1" smtClean="0">
                              <a:latin typeface="Cambria Math"/>
                              <a:ea typeface="Cambria Math"/>
                            </a:rPr>
                            <m:t>𝜇</m:t>
                          </m:r>
                        </m:e>
                        <m:sub>
                          <m:r>
                            <a:rPr lang="es-ES" sz="1800" b="0" i="1" smtClean="0">
                              <a:latin typeface="Cambria Math"/>
                              <a:ea typeface="Cambria Math"/>
                            </a:rPr>
                            <m:t>𝑖</m:t>
                          </m:r>
                        </m:sub>
                      </m:sSub>
                      <m:r>
                        <a:rPr lang="es-ES" sz="1800" b="0" i="1" smtClean="0">
                          <a:latin typeface="Cambria Math"/>
                          <a:ea typeface="Cambria Math"/>
                        </a:rPr>
                        <m:t>≠</m:t>
                      </m:r>
                      <m:sSub>
                        <m:sSubPr>
                          <m:ctrlPr>
                            <a:rPr lang="es-ES" sz="1800" b="0" i="1" smtClean="0">
                              <a:latin typeface="Cambria Math" panose="02040503050406030204" pitchFamily="18" charset="0"/>
                              <a:ea typeface="Cambria Math"/>
                            </a:rPr>
                          </m:ctrlPr>
                        </m:sSubPr>
                        <m:e>
                          <m:r>
                            <a:rPr lang="es-ES" sz="1800" b="0" i="1" smtClean="0">
                              <a:latin typeface="Cambria Math"/>
                              <a:ea typeface="Cambria Math"/>
                            </a:rPr>
                            <m:t>𝜇</m:t>
                          </m:r>
                        </m:e>
                        <m:sub>
                          <m:r>
                            <a:rPr lang="es-ES" sz="1800" b="0" i="1" smtClean="0">
                              <a:latin typeface="Cambria Math"/>
                              <a:ea typeface="Cambria Math"/>
                            </a:rPr>
                            <m:t>𝑗</m:t>
                          </m:r>
                        </m:sub>
                      </m:sSub>
                      <m:r>
                        <a:rPr lang="es-ES" sz="1800" b="0" i="1" smtClean="0">
                          <a:latin typeface="Cambria Math"/>
                          <a:ea typeface="Cambria Math"/>
                        </a:rPr>
                        <m:t>𝑝𝑎𝑟𝑎</m:t>
                      </m:r>
                      <m:r>
                        <a:rPr lang="es-ES" sz="1800" b="0" i="1" smtClean="0">
                          <a:latin typeface="Cambria Math"/>
                          <a:ea typeface="Cambria Math"/>
                        </a:rPr>
                        <m:t> </m:t>
                      </m:r>
                      <m:r>
                        <a:rPr lang="es-ES" sz="1800" b="0" i="1" smtClean="0">
                          <a:latin typeface="Cambria Math"/>
                          <a:ea typeface="Cambria Math"/>
                        </a:rPr>
                        <m:t>𝑎𝑙𝑔</m:t>
                      </m:r>
                      <m:r>
                        <a:rPr lang="es-ES" sz="1800" b="0" i="1" smtClean="0">
                          <a:latin typeface="Cambria Math"/>
                          <a:ea typeface="Cambria Math"/>
                        </a:rPr>
                        <m:t>ú</m:t>
                      </m:r>
                      <m:r>
                        <a:rPr lang="es-ES" sz="1800" b="0" i="1" smtClean="0">
                          <a:latin typeface="Cambria Math"/>
                          <a:ea typeface="Cambria Math"/>
                        </a:rPr>
                        <m:t>𝑛</m:t>
                      </m:r>
                      <m:r>
                        <a:rPr lang="es-ES" sz="1800" b="0" i="1" smtClean="0">
                          <a:latin typeface="Cambria Math"/>
                          <a:ea typeface="Cambria Math"/>
                        </a:rPr>
                        <m:t> </m:t>
                      </m:r>
                      <m:r>
                        <a:rPr lang="es-ES" sz="1800" b="0" i="1" smtClean="0">
                          <a:latin typeface="Cambria Math"/>
                          <a:ea typeface="Cambria Math"/>
                        </a:rPr>
                        <m:t>𝑖</m:t>
                      </m:r>
                      <m:r>
                        <a:rPr lang="es-ES" sz="1800" b="0" i="1" smtClean="0">
                          <a:latin typeface="Cambria Math"/>
                          <a:ea typeface="Cambria Math"/>
                        </a:rPr>
                        <m:t>≠</m:t>
                      </m:r>
                      <m:r>
                        <a:rPr lang="es-ES" sz="1800" b="0" i="1" smtClean="0">
                          <a:latin typeface="Cambria Math"/>
                          <a:ea typeface="Cambria Math"/>
                        </a:rPr>
                        <m:t>𝑗</m:t>
                      </m:r>
                    </m:oMath>
                  </m:oMathPara>
                </a14:m>
                <a:endParaRPr lang="es-ES" sz="1800" b="0" dirty="0">
                  <a:ea typeface="Cambria Math"/>
                </a:endParaRPr>
              </a:p>
              <a:p>
                <a:pPr marL="0" indent="0" algn="just">
                  <a:buNone/>
                </a:pPr>
                <a:r>
                  <a:rPr lang="es-ES" sz="1800" dirty="0" err="1">
                    <a:ea typeface="Cambria Math"/>
                  </a:rPr>
                  <a:t>Ó</a:t>
                </a:r>
                <a:endParaRPr lang="es-ES" sz="1800" dirty="0">
                  <a:ea typeface="Cambria Math"/>
                </a:endParaRPr>
              </a:p>
              <a:p>
                <a:pPr marL="0" indent="0" algn="just">
                  <a:buNone/>
                </a:pPr>
                <a14:m>
                  <m:oMathPara xmlns:m="http://schemas.openxmlformats.org/officeDocument/2006/math">
                    <m:oMathParaPr>
                      <m:jc m:val="centerGroup"/>
                    </m:oMathParaPr>
                    <m:oMath xmlns:m="http://schemas.openxmlformats.org/officeDocument/2006/math">
                      <m:r>
                        <a:rPr lang="es-ES" sz="1800" b="0" i="1" smtClean="0">
                          <a:latin typeface="Cambria Math"/>
                        </a:rPr>
                        <m:t>𝐻</m:t>
                      </m:r>
                      <m:r>
                        <a:rPr lang="es-ES" sz="1800" b="0" i="1" smtClean="0">
                          <a:latin typeface="Cambria Math"/>
                        </a:rPr>
                        <m:t>0:</m:t>
                      </m:r>
                      <m:sSub>
                        <m:sSubPr>
                          <m:ctrlPr>
                            <a:rPr lang="es-ES" sz="1800" b="0" i="1" smtClean="0">
                              <a:latin typeface="Cambria Math" panose="02040503050406030204" pitchFamily="18" charset="0"/>
                              <a:ea typeface="Cambria Math"/>
                            </a:rPr>
                          </m:ctrlPr>
                        </m:sSubPr>
                        <m:e>
                          <m:r>
                            <a:rPr lang="es-ES" sz="1800" b="0" i="1" smtClean="0">
                              <a:latin typeface="Cambria Math"/>
                              <a:ea typeface="Cambria Math"/>
                            </a:rPr>
                            <m:t>𝜏</m:t>
                          </m:r>
                        </m:e>
                        <m:sub>
                          <m:r>
                            <a:rPr lang="es-ES" sz="1800" b="0" i="1" smtClean="0">
                              <a:latin typeface="Cambria Math"/>
                              <a:ea typeface="Cambria Math"/>
                            </a:rPr>
                            <m:t>1</m:t>
                          </m:r>
                        </m:sub>
                      </m:sSub>
                      <m:r>
                        <a:rPr lang="es-ES" sz="1800" b="0" i="1" smtClean="0">
                          <a:latin typeface="Cambria Math"/>
                          <a:ea typeface="Cambria Math"/>
                        </a:rPr>
                        <m:t>=</m:t>
                      </m:r>
                      <m:sSub>
                        <m:sSubPr>
                          <m:ctrlPr>
                            <a:rPr lang="es-ES" sz="1800" b="0" i="1" smtClean="0">
                              <a:latin typeface="Cambria Math" panose="02040503050406030204" pitchFamily="18" charset="0"/>
                              <a:ea typeface="Cambria Math"/>
                            </a:rPr>
                          </m:ctrlPr>
                        </m:sSubPr>
                        <m:e>
                          <m:r>
                            <a:rPr lang="es-ES" sz="1800" b="0" i="1" smtClean="0">
                              <a:latin typeface="Cambria Math"/>
                              <a:ea typeface="Cambria Math"/>
                            </a:rPr>
                            <m:t>𝜏</m:t>
                          </m:r>
                        </m:e>
                        <m:sub>
                          <m:r>
                            <a:rPr lang="es-ES" sz="1800" b="0" i="1" smtClean="0">
                              <a:latin typeface="Cambria Math"/>
                              <a:ea typeface="Cambria Math"/>
                            </a:rPr>
                            <m:t>2</m:t>
                          </m:r>
                        </m:sub>
                      </m:sSub>
                      <m:r>
                        <a:rPr lang="es-ES" sz="1800" b="0" i="1" smtClean="0">
                          <a:latin typeface="Cambria Math"/>
                          <a:ea typeface="Cambria Math"/>
                        </a:rPr>
                        <m:t>=</m:t>
                      </m:r>
                      <m:sSub>
                        <m:sSubPr>
                          <m:ctrlPr>
                            <a:rPr lang="es-ES" sz="1800" b="0" i="1" smtClean="0">
                              <a:latin typeface="Cambria Math" panose="02040503050406030204" pitchFamily="18" charset="0"/>
                              <a:ea typeface="Cambria Math"/>
                            </a:rPr>
                          </m:ctrlPr>
                        </m:sSubPr>
                        <m:e>
                          <m:r>
                            <a:rPr lang="es-ES" sz="1800" b="0" i="1" smtClean="0">
                              <a:latin typeface="Cambria Math"/>
                              <a:ea typeface="Cambria Math"/>
                            </a:rPr>
                            <m:t>𝜏</m:t>
                          </m:r>
                        </m:e>
                        <m:sub>
                          <m:r>
                            <a:rPr lang="es-ES" sz="1800" b="0" i="1" smtClean="0">
                              <a:latin typeface="Cambria Math"/>
                              <a:ea typeface="Cambria Math"/>
                            </a:rPr>
                            <m:t>3</m:t>
                          </m:r>
                        </m:sub>
                      </m:sSub>
                      <m:r>
                        <a:rPr lang="es-ES" sz="1800" b="0" i="1" smtClean="0">
                          <a:latin typeface="Cambria Math"/>
                          <a:ea typeface="Cambria Math"/>
                        </a:rPr>
                        <m:t>=…=</m:t>
                      </m:r>
                      <m:sSub>
                        <m:sSubPr>
                          <m:ctrlPr>
                            <a:rPr lang="es-ES" sz="1800" b="0" i="1" smtClean="0">
                              <a:latin typeface="Cambria Math" panose="02040503050406030204" pitchFamily="18" charset="0"/>
                              <a:ea typeface="Cambria Math"/>
                            </a:rPr>
                          </m:ctrlPr>
                        </m:sSubPr>
                        <m:e>
                          <m:r>
                            <a:rPr lang="es-ES" sz="1800" b="0" i="1" smtClean="0">
                              <a:latin typeface="Cambria Math"/>
                              <a:ea typeface="Cambria Math"/>
                            </a:rPr>
                            <m:t>𝜏</m:t>
                          </m:r>
                        </m:e>
                        <m:sub>
                          <m:r>
                            <a:rPr lang="es-ES" sz="1800" b="0" i="1" smtClean="0">
                              <a:latin typeface="Cambria Math"/>
                              <a:ea typeface="Cambria Math"/>
                            </a:rPr>
                            <m:t>𝑘</m:t>
                          </m:r>
                        </m:sub>
                      </m:sSub>
                      <m:r>
                        <a:rPr lang="es-ES" sz="1800" b="0" i="1" smtClean="0">
                          <a:latin typeface="Cambria Math"/>
                          <a:ea typeface="Cambria Math"/>
                        </a:rPr>
                        <m:t>=</m:t>
                      </m:r>
                      <m:r>
                        <a:rPr lang="es-ES" sz="1800" b="0" i="1" smtClean="0">
                          <a:latin typeface="Cambria Math"/>
                          <a:ea typeface="Cambria Math"/>
                        </a:rPr>
                        <m:t>𝜇</m:t>
                      </m:r>
                    </m:oMath>
                  </m:oMathPara>
                </a14:m>
                <a:endParaRPr lang="es-ES" sz="1800" b="0" dirty="0">
                  <a:ea typeface="Cambria Math"/>
                </a:endParaRPr>
              </a:p>
              <a:p>
                <a:pPr marL="0" indent="0" algn="just">
                  <a:buNone/>
                </a:pPr>
                <a14:m>
                  <m:oMathPara xmlns:m="http://schemas.openxmlformats.org/officeDocument/2006/math">
                    <m:oMathParaPr>
                      <m:jc m:val="centerGroup"/>
                    </m:oMathParaPr>
                    <m:oMath xmlns:m="http://schemas.openxmlformats.org/officeDocument/2006/math">
                      <m:r>
                        <a:rPr lang="es-ES" sz="1800" b="0" i="1" smtClean="0">
                          <a:latin typeface="Cambria Math"/>
                        </a:rPr>
                        <m:t>𝐻𝑎</m:t>
                      </m:r>
                      <m:r>
                        <a:rPr lang="es-ES" sz="1800" b="0" i="1" smtClean="0">
                          <a:latin typeface="Cambria Math"/>
                        </a:rPr>
                        <m:t>:</m:t>
                      </m:r>
                      <m:sSub>
                        <m:sSubPr>
                          <m:ctrlPr>
                            <a:rPr lang="es-ES" sz="1800" b="0" i="1" smtClean="0">
                              <a:latin typeface="Cambria Math" panose="02040503050406030204" pitchFamily="18" charset="0"/>
                              <a:ea typeface="Cambria Math"/>
                            </a:rPr>
                          </m:ctrlPr>
                        </m:sSubPr>
                        <m:e>
                          <m:r>
                            <a:rPr lang="es-ES" sz="1800" b="0" i="1" smtClean="0">
                              <a:latin typeface="Cambria Math"/>
                              <a:ea typeface="Cambria Math"/>
                            </a:rPr>
                            <m:t>𝜏</m:t>
                          </m:r>
                        </m:e>
                        <m:sub>
                          <m:r>
                            <a:rPr lang="es-ES" sz="1800" b="0" i="1" smtClean="0">
                              <a:latin typeface="Cambria Math"/>
                              <a:ea typeface="Cambria Math"/>
                            </a:rPr>
                            <m:t>𝑖</m:t>
                          </m:r>
                        </m:sub>
                      </m:sSub>
                      <m:r>
                        <a:rPr lang="es-ES" sz="1800" b="0" i="1" smtClean="0">
                          <a:latin typeface="Cambria Math"/>
                          <a:ea typeface="Cambria Math"/>
                        </a:rPr>
                        <m:t>≠</m:t>
                      </m:r>
                      <m:sSub>
                        <m:sSubPr>
                          <m:ctrlPr>
                            <a:rPr lang="es-ES" sz="1800" b="0" i="1" smtClean="0">
                              <a:latin typeface="Cambria Math" panose="02040503050406030204" pitchFamily="18" charset="0"/>
                              <a:ea typeface="Cambria Math"/>
                            </a:rPr>
                          </m:ctrlPr>
                        </m:sSubPr>
                        <m:e>
                          <m:r>
                            <a:rPr lang="es-ES" sz="1800" b="0" i="1" smtClean="0">
                              <a:latin typeface="Cambria Math"/>
                              <a:ea typeface="Cambria Math"/>
                            </a:rPr>
                            <m:t>𝜏</m:t>
                          </m:r>
                        </m:e>
                        <m:sub>
                          <m:r>
                            <a:rPr lang="es-ES" sz="1800" b="0" i="1" smtClean="0">
                              <a:latin typeface="Cambria Math"/>
                              <a:ea typeface="Cambria Math"/>
                            </a:rPr>
                            <m:t>𝑗</m:t>
                          </m:r>
                        </m:sub>
                      </m:sSub>
                      <m:r>
                        <a:rPr lang="es-ES" sz="1800" b="0" i="1" smtClean="0">
                          <a:latin typeface="Cambria Math"/>
                          <a:ea typeface="Cambria Math"/>
                        </a:rPr>
                        <m:t>𝑝𝑎𝑟𝑎</m:t>
                      </m:r>
                      <m:r>
                        <a:rPr lang="es-ES" sz="1800" b="0" i="1" smtClean="0">
                          <a:latin typeface="Cambria Math"/>
                          <a:ea typeface="Cambria Math"/>
                        </a:rPr>
                        <m:t> </m:t>
                      </m:r>
                      <m:r>
                        <a:rPr lang="es-ES" sz="1800" b="0" i="1" smtClean="0">
                          <a:latin typeface="Cambria Math"/>
                          <a:ea typeface="Cambria Math"/>
                        </a:rPr>
                        <m:t>𝑎𝑙𝑔</m:t>
                      </m:r>
                      <m:r>
                        <a:rPr lang="es-ES" sz="1800" b="0" i="1" smtClean="0">
                          <a:latin typeface="Cambria Math"/>
                          <a:ea typeface="Cambria Math"/>
                        </a:rPr>
                        <m:t>ú</m:t>
                      </m:r>
                      <m:r>
                        <a:rPr lang="es-ES" sz="1800" b="0" i="1" smtClean="0">
                          <a:latin typeface="Cambria Math"/>
                          <a:ea typeface="Cambria Math"/>
                        </a:rPr>
                        <m:t>𝑛</m:t>
                      </m:r>
                      <m:r>
                        <a:rPr lang="es-ES" sz="1800" b="0" i="1" smtClean="0">
                          <a:latin typeface="Cambria Math"/>
                          <a:ea typeface="Cambria Math"/>
                        </a:rPr>
                        <m:t> </m:t>
                      </m:r>
                      <m:r>
                        <a:rPr lang="es-ES" sz="1800" b="0" i="1" smtClean="0">
                          <a:latin typeface="Cambria Math"/>
                          <a:ea typeface="Cambria Math"/>
                        </a:rPr>
                        <m:t>𝑖</m:t>
                      </m:r>
                      <m:r>
                        <a:rPr lang="es-ES" sz="1800" b="0" i="1" smtClean="0">
                          <a:latin typeface="Cambria Math"/>
                          <a:ea typeface="Cambria Math"/>
                        </a:rPr>
                        <m:t>≠</m:t>
                      </m:r>
                      <m:r>
                        <a:rPr lang="es-ES" sz="1800" b="0" i="1" smtClean="0">
                          <a:latin typeface="Cambria Math"/>
                          <a:ea typeface="Cambria Math"/>
                        </a:rPr>
                        <m:t>𝑗</m:t>
                      </m:r>
                    </m:oMath>
                  </m:oMathPara>
                </a14:m>
                <a:endParaRPr lang="es-ES" sz="1800" b="0" dirty="0">
                  <a:ea typeface="Cambria Math"/>
                </a:endParaRPr>
              </a:p>
              <a:p>
                <a:pPr marL="0" indent="0" algn="just">
                  <a:buNone/>
                </a:pPr>
                <a14:m>
                  <m:oMath xmlns:m="http://schemas.openxmlformats.org/officeDocument/2006/math">
                    <m:r>
                      <a:rPr lang="es-ES" sz="1800" b="0" i="1" smtClean="0">
                        <a:latin typeface="Cambria Math"/>
                        <a:ea typeface="Cambria Math"/>
                      </a:rPr>
                      <m:t>𝜏</m:t>
                    </m:r>
                  </m:oMath>
                </a14:m>
                <a:r>
                  <a:rPr lang="es-ES" sz="1800" b="0" dirty="0">
                    <a:ea typeface="Cambria Math"/>
                  </a:rPr>
                  <a:t> es el efecto del tratamiento sobre la variable respuesta</a:t>
                </a:r>
              </a:p>
              <a:p>
                <a:pPr marL="0" indent="0" algn="just">
                  <a:buNone/>
                </a:pPr>
                <a:endParaRPr lang="es-ES" sz="1800" b="0" dirty="0">
                  <a:ea typeface="Cambria Math"/>
                </a:endParaRPr>
              </a:p>
              <a:p>
                <a:pPr marL="0" indent="0" algn="just">
                  <a:buNone/>
                </a:pPr>
                <a:endParaRPr lang="es-ES" sz="1800" dirty="0">
                  <a:ea typeface="Cambria Math"/>
                </a:endParaRPr>
              </a:p>
              <a:p>
                <a:pPr marL="0" indent="0" algn="just">
                  <a:buNone/>
                </a:pPr>
                <a:endParaRPr lang="es-ES" sz="1800" b="0" dirty="0">
                  <a:ea typeface="Cambria Math"/>
                </a:endParaRPr>
              </a:p>
              <a:p>
                <a:pPr marL="0" indent="0" algn="just">
                  <a:buNone/>
                </a:pPr>
                <a:endParaRPr lang="es-ES" sz="18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518864" y="1710639"/>
                <a:ext cx="8229600" cy="4742697"/>
              </a:xfrm>
              <a:blipFill>
                <a:blip r:embed="rId2"/>
                <a:stretch>
                  <a:fillRect l="-593" r="-667"/>
                </a:stretch>
              </a:blipFill>
            </p:spPr>
            <p:txBody>
              <a:bodyPr/>
              <a:lstStyle/>
              <a:p>
                <a:r>
                  <a:rPr lang="es-EC">
                    <a:noFill/>
                  </a:rPr>
                  <a:t> </a:t>
                </a:r>
              </a:p>
            </p:txBody>
          </p:sp>
        </mc:Fallback>
      </mc:AlternateContent>
    </p:spTree>
    <p:extLst>
      <p:ext uri="{BB962C8B-B14F-4D97-AF65-F5344CB8AC3E}">
        <p14:creationId xmlns:p14="http://schemas.microsoft.com/office/powerpoint/2010/main" val="3232691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EF20F-850B-40B8-B61B-E6B0C7A5FF59}"/>
              </a:ext>
            </a:extLst>
          </p:cNvPr>
          <p:cNvSpPr>
            <a:spLocks noGrp="1"/>
          </p:cNvSpPr>
          <p:nvPr>
            <p:ph type="title"/>
          </p:nvPr>
        </p:nvSpPr>
        <p:spPr/>
        <p:txBody>
          <a:bodyPr>
            <a:normAutofit/>
          </a:bodyPr>
          <a:lstStyle/>
          <a:p>
            <a:r>
              <a:rPr lang="es-MX" sz="4000" b="1" dirty="0"/>
              <a:t>Modelo ANOVA para un solo factor</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4E7F5798-DF02-436D-8D16-752975DA785B}"/>
                  </a:ext>
                </a:extLst>
              </p:cNvPr>
              <p:cNvSpPr>
                <a:spLocks noGrp="1"/>
              </p:cNvSpPr>
              <p:nvPr>
                <p:ph idx="1"/>
              </p:nvPr>
            </p:nvSpPr>
            <p:spPr>
              <a:xfrm>
                <a:off x="457200" y="2392288"/>
                <a:ext cx="8229600" cy="3268960"/>
              </a:xfrm>
            </p:spPr>
            <p:txBody>
              <a:bodyPr>
                <a:normAutofit fontScale="92500" lnSpcReduction="20000"/>
              </a:bodyPr>
              <a:lstStyle/>
              <a:p>
                <a:r>
                  <a:rPr lang="es-MX" dirty="0"/>
                  <a:t>Cada observación puede escribirse en la forma:</a:t>
                </a:r>
              </a:p>
              <a:p>
                <a:pPr marL="0" indent="0">
                  <a:buNone/>
                </a:pPr>
                <a:endParaRPr lang="es-MX" dirty="0"/>
              </a:p>
              <a:p>
                <a:pPr marL="0" indent="0" algn="ctr">
                  <a:buNone/>
                </a:pPr>
                <a14:m>
                  <m:oMath xmlns:m="http://schemas.openxmlformats.org/officeDocument/2006/math">
                    <m:sSub>
                      <m:sSubPr>
                        <m:ctrlPr>
                          <a:rPr lang="es-MX" sz="2800" b="1" i="1">
                            <a:latin typeface="Cambria Math" panose="02040503050406030204" pitchFamily="18" charset="0"/>
                          </a:rPr>
                        </m:ctrlPr>
                      </m:sSubPr>
                      <m:e>
                        <m:r>
                          <a:rPr lang="es-MX" sz="2800" b="1" i="1">
                            <a:latin typeface="Cambria Math" panose="02040503050406030204" pitchFamily="18" charset="0"/>
                          </a:rPr>
                          <m:t>𝒀</m:t>
                        </m:r>
                      </m:e>
                      <m:sub>
                        <m:r>
                          <a:rPr lang="es-MX" sz="2800" b="1" i="1">
                            <a:latin typeface="Cambria Math" panose="02040503050406030204" pitchFamily="18" charset="0"/>
                          </a:rPr>
                          <m:t>𝒊𝒋</m:t>
                        </m:r>
                      </m:sub>
                    </m:sSub>
                    <m:r>
                      <a:rPr lang="es-MX" sz="2800" b="1" i="1">
                        <a:latin typeface="Cambria Math" panose="02040503050406030204" pitchFamily="18" charset="0"/>
                      </a:rPr>
                      <m:t>=</m:t>
                    </m:r>
                    <m:r>
                      <a:rPr lang="es-MX" sz="2800" b="1" i="1" smtClean="0">
                        <a:latin typeface="Cambria Math" panose="02040503050406030204" pitchFamily="18" charset="0"/>
                        <a:ea typeface="Cambria Math" panose="02040503050406030204" pitchFamily="18" charset="0"/>
                      </a:rPr>
                      <m:t>𝝁</m:t>
                    </m:r>
                    <m:r>
                      <a:rPr lang="es-MX" sz="2800" b="1" i="1" smtClean="0">
                        <a:latin typeface="Cambria Math" panose="02040503050406030204" pitchFamily="18" charset="0"/>
                        <a:ea typeface="Cambria Math" panose="02040503050406030204" pitchFamily="18" charset="0"/>
                      </a:rPr>
                      <m:t>+</m:t>
                    </m:r>
                    <m:sSub>
                      <m:sSubPr>
                        <m:ctrlPr>
                          <a:rPr lang="es-MX" sz="2800" b="1" i="1">
                            <a:latin typeface="Cambria Math" panose="02040503050406030204" pitchFamily="18" charset="0"/>
                          </a:rPr>
                        </m:ctrlPr>
                      </m:sSubPr>
                      <m:e>
                        <m:r>
                          <a:rPr lang="es-MX" sz="2800" b="1" i="1" smtClean="0">
                            <a:latin typeface="Cambria Math" panose="02040503050406030204" pitchFamily="18" charset="0"/>
                            <a:ea typeface="Cambria Math" panose="02040503050406030204" pitchFamily="18" charset="0"/>
                          </a:rPr>
                          <m:t>∝</m:t>
                        </m:r>
                      </m:e>
                      <m:sub>
                        <m:r>
                          <a:rPr lang="es-MX" sz="2800" b="1" i="1">
                            <a:latin typeface="Cambria Math" panose="02040503050406030204" pitchFamily="18" charset="0"/>
                          </a:rPr>
                          <m:t>𝒊</m:t>
                        </m:r>
                      </m:sub>
                    </m:sSub>
                    <m:r>
                      <a:rPr lang="es-MX" sz="2800" b="1" i="1">
                        <a:latin typeface="Cambria Math" panose="02040503050406030204" pitchFamily="18" charset="0"/>
                      </a:rPr>
                      <m:t>+</m:t>
                    </m:r>
                    <m:sSub>
                      <m:sSubPr>
                        <m:ctrlPr>
                          <a:rPr lang="es-MX" sz="2800" b="1" i="1">
                            <a:latin typeface="Cambria Math" panose="02040503050406030204" pitchFamily="18" charset="0"/>
                          </a:rPr>
                        </m:ctrlPr>
                      </m:sSubPr>
                      <m:e>
                        <m:r>
                          <a:rPr lang="es-MX" sz="2800" b="1" i="1">
                            <a:latin typeface="Cambria Math" panose="02040503050406030204" pitchFamily="18" charset="0"/>
                            <a:ea typeface="Cambria Math" panose="02040503050406030204" pitchFamily="18" charset="0"/>
                          </a:rPr>
                          <m:t>𝜺</m:t>
                        </m:r>
                      </m:e>
                      <m:sub>
                        <m:r>
                          <a:rPr lang="es-MX" sz="2800" b="1" i="1">
                            <a:latin typeface="Cambria Math" panose="02040503050406030204" pitchFamily="18" charset="0"/>
                          </a:rPr>
                          <m:t>𝒊𝒋</m:t>
                        </m:r>
                      </m:sub>
                    </m:sSub>
                  </m:oMath>
                </a14:m>
                <a:r>
                  <a:rPr lang="es-MX" sz="2800" b="1" dirty="0"/>
                  <a:t>   </a:t>
                </a:r>
              </a:p>
              <a:p>
                <a:pPr marL="0" indent="0">
                  <a:buNone/>
                </a:pPr>
                <a:endParaRPr lang="es-MX" dirty="0"/>
              </a:p>
              <a:p>
                <a:pPr marL="0" indent="0">
                  <a:buNone/>
                </a:pPr>
                <a:endParaRPr lang="es-MX" dirty="0"/>
              </a:p>
              <a:p>
                <a:pPr marL="0" indent="0">
                  <a:buNone/>
                </a:pPr>
                <a:r>
                  <a:rPr lang="es-MX" dirty="0"/>
                  <a:t>Donde </a:t>
                </a:r>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𝑦</m:t>
                        </m:r>
                      </m:e>
                      <m:sub>
                        <m:r>
                          <a:rPr lang="es-MX" b="0" i="1" smtClean="0">
                            <a:latin typeface="Cambria Math" panose="02040503050406030204" pitchFamily="18" charset="0"/>
                          </a:rPr>
                          <m:t>𝑖𝑗</m:t>
                        </m:r>
                      </m:sub>
                    </m:sSub>
                  </m:oMath>
                </a14:m>
                <a:r>
                  <a:rPr lang="es-MX" dirty="0"/>
                  <a:t> es observación;  </a:t>
                </a:r>
                <a14:m>
                  <m:oMath xmlns:m="http://schemas.openxmlformats.org/officeDocument/2006/math">
                    <m:r>
                      <a:rPr lang="es-MX" i="1">
                        <a:latin typeface="Cambria Math" panose="02040503050406030204" pitchFamily="18" charset="0"/>
                        <a:ea typeface="Cambria Math" panose="02040503050406030204" pitchFamily="18" charset="0"/>
                      </a:rPr>
                      <m:t>𝜇</m:t>
                    </m:r>
                  </m:oMath>
                </a14:m>
                <a:r>
                  <a:rPr lang="es-MX" dirty="0"/>
                  <a:t> es la media general de todas  las </a:t>
                </a:r>
                <a14:m>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ea typeface="Cambria Math" panose="02040503050406030204" pitchFamily="18" charset="0"/>
                          </a:rPr>
                          <m:t>𝜇</m:t>
                        </m:r>
                      </m:e>
                      <m:sub>
                        <m:r>
                          <a:rPr lang="es-MX" i="1">
                            <a:latin typeface="Cambria Math" panose="02040503050406030204" pitchFamily="18" charset="0"/>
                          </a:rPr>
                          <m:t>𝑖</m:t>
                        </m:r>
                      </m:sub>
                    </m:sSub>
                  </m:oMath>
                </a14:m>
                <a:r>
                  <a:rPr lang="es-MX" dirty="0"/>
                  <a:t>; ; </a:t>
                </a:r>
                <a14:m>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ea typeface="Cambria Math" panose="02040503050406030204" pitchFamily="18" charset="0"/>
                          </a:rPr>
                          <m:t>∝</m:t>
                        </m:r>
                      </m:e>
                      <m:sub>
                        <m:r>
                          <a:rPr lang="es-MX" i="1">
                            <a:latin typeface="Cambria Math" panose="02040503050406030204" pitchFamily="18" charset="0"/>
                          </a:rPr>
                          <m:t>𝑖</m:t>
                        </m:r>
                      </m:sub>
                    </m:sSub>
                  </m:oMath>
                </a14:m>
                <a:r>
                  <a:rPr lang="es-MX" dirty="0"/>
                  <a:t>es el efecto del i-</a:t>
                </a:r>
                <a:r>
                  <a:rPr lang="es-MX" dirty="0" err="1"/>
                  <a:t>ésimo</a:t>
                </a:r>
                <a:r>
                  <a:rPr lang="es-MX" dirty="0"/>
                  <a:t> tratamiento, el término </a:t>
                </a:r>
                <a14:m>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ea typeface="Cambria Math" panose="02040503050406030204" pitchFamily="18" charset="0"/>
                          </a:rPr>
                          <m:t>𝜀</m:t>
                        </m:r>
                      </m:e>
                      <m:sub>
                        <m:r>
                          <a:rPr lang="es-MX" i="1">
                            <a:latin typeface="Cambria Math" panose="02040503050406030204" pitchFamily="18" charset="0"/>
                          </a:rPr>
                          <m:t>𝑖𝑗</m:t>
                        </m:r>
                      </m:sub>
                    </m:sSub>
                  </m:oMath>
                </a14:m>
                <a:r>
                  <a:rPr lang="es-MX" dirty="0"/>
                  <a:t>representa el error aleatorio </a:t>
                </a:r>
              </a:p>
              <a:p>
                <a:pPr marL="0" indent="0">
                  <a:buNone/>
                </a:pPr>
                <a:endParaRPr lang="es-MX" dirty="0"/>
              </a:p>
            </p:txBody>
          </p:sp>
        </mc:Choice>
        <mc:Fallback xmlns="">
          <p:sp>
            <p:nvSpPr>
              <p:cNvPr id="3" name="Marcador de contenido 2">
                <a:extLst>
                  <a:ext uri="{FF2B5EF4-FFF2-40B4-BE49-F238E27FC236}">
                    <a16:creationId xmlns:a16="http://schemas.microsoft.com/office/drawing/2014/main" id="{4E7F5798-DF02-436D-8D16-752975DA785B}"/>
                  </a:ext>
                </a:extLst>
              </p:cNvPr>
              <p:cNvSpPr>
                <a:spLocks noGrp="1" noRot="1" noChangeAspect="1" noMove="1" noResize="1" noEditPoints="1" noAdjustHandles="1" noChangeArrowheads="1" noChangeShapeType="1" noTextEdit="1"/>
              </p:cNvSpPr>
              <p:nvPr>
                <p:ph idx="1"/>
              </p:nvPr>
            </p:nvSpPr>
            <p:spPr>
              <a:xfrm>
                <a:off x="457200" y="2392288"/>
                <a:ext cx="8229600" cy="3268960"/>
              </a:xfrm>
              <a:blipFill>
                <a:blip r:embed="rId2"/>
                <a:stretch>
                  <a:fillRect l="-667" t="-1117" b="-1862"/>
                </a:stretch>
              </a:blipFill>
            </p:spPr>
            <p:txBody>
              <a:bodyPr/>
              <a:lstStyle/>
              <a:p>
                <a:r>
                  <a:rPr lang="es-EC">
                    <a:noFill/>
                  </a:rPr>
                  <a:t> </a:t>
                </a:r>
              </a:p>
            </p:txBody>
          </p:sp>
        </mc:Fallback>
      </mc:AlternateContent>
    </p:spTree>
    <p:extLst>
      <p:ext uri="{BB962C8B-B14F-4D97-AF65-F5344CB8AC3E}">
        <p14:creationId xmlns:p14="http://schemas.microsoft.com/office/powerpoint/2010/main" val="344761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TABLA ANOVA PARA EL DCA</a:t>
            </a:r>
          </a:p>
        </p:txBody>
      </p:sp>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1992839302"/>
                  </p:ext>
                </p:extLst>
              </p:nvPr>
            </p:nvGraphicFramePr>
            <p:xfrm>
              <a:off x="457200" y="2852936"/>
              <a:ext cx="8229600" cy="2950554"/>
            </p:xfrm>
            <a:graphic>
              <a:graphicData uri="http://schemas.openxmlformats.org/drawingml/2006/table">
                <a:tbl>
                  <a:tblPr firstRow="1" bandRow="1">
                    <a:tableStyleId>{5C22544A-7EE6-4342-B048-85BDC9FD1C3A}</a:tableStyleId>
                  </a:tblPr>
                  <a:tblGrid>
                    <a:gridCol w="1450504">
                      <a:extLst>
                        <a:ext uri="{9D8B030D-6E8A-4147-A177-3AD203B41FA5}">
                          <a16:colId xmlns:a16="http://schemas.microsoft.com/office/drawing/2014/main" val="20000"/>
                        </a:ext>
                      </a:extLst>
                    </a:gridCol>
                    <a:gridCol w="1292696">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798984">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526439">
                    <a:tc>
                      <a:txBody>
                        <a:bodyPr/>
                        <a:lstStyle/>
                        <a:p>
                          <a:pPr algn="ctr"/>
                          <a:r>
                            <a:rPr lang="es-ES" dirty="0"/>
                            <a:t>Fuente de Variabilidad</a:t>
                          </a:r>
                        </a:p>
                      </a:txBody>
                      <a:tcPr/>
                    </a:tc>
                    <a:tc>
                      <a:txBody>
                        <a:bodyPr/>
                        <a:lstStyle/>
                        <a:p>
                          <a:pPr algn="ctr"/>
                          <a:r>
                            <a:rPr lang="es-ES" dirty="0"/>
                            <a:t>Suma de Cuadrados</a:t>
                          </a:r>
                        </a:p>
                      </a:txBody>
                      <a:tcPr/>
                    </a:tc>
                    <a:tc>
                      <a:txBody>
                        <a:bodyPr/>
                        <a:lstStyle/>
                        <a:p>
                          <a:pPr algn="ctr"/>
                          <a:r>
                            <a:rPr lang="es-ES" dirty="0"/>
                            <a:t>Grados de Libertad</a:t>
                          </a:r>
                        </a:p>
                      </a:txBody>
                      <a:tcPr/>
                    </a:tc>
                    <a:tc>
                      <a:txBody>
                        <a:bodyPr/>
                        <a:lstStyle/>
                        <a:p>
                          <a:pPr algn="ctr"/>
                          <a:r>
                            <a:rPr lang="es-ES" dirty="0"/>
                            <a:t>Cuadrado Medio</a:t>
                          </a:r>
                        </a:p>
                      </a:txBody>
                      <a:tcPr/>
                    </a:tc>
                    <a:tc>
                      <a:txBody>
                        <a:bodyPr/>
                        <a:lstStyle/>
                        <a:p>
                          <a:pPr algn="ctr"/>
                          <a:r>
                            <a:rPr lang="es-ES" dirty="0"/>
                            <a:t>F0</a:t>
                          </a:r>
                        </a:p>
                      </a:txBody>
                      <a:tcPr/>
                    </a:tc>
                    <a:tc>
                      <a:txBody>
                        <a:bodyPr/>
                        <a:lstStyle/>
                        <a:p>
                          <a:pPr algn="ctr"/>
                          <a:r>
                            <a:rPr lang="es-ES" dirty="0"/>
                            <a:t>Valor-p</a:t>
                          </a:r>
                        </a:p>
                      </a:txBody>
                      <a:tcPr/>
                    </a:tc>
                    <a:extLst>
                      <a:ext uri="{0D108BD9-81ED-4DB2-BD59-A6C34878D82A}">
                        <a16:rowId xmlns:a16="http://schemas.microsoft.com/office/drawing/2014/main" val="10000"/>
                      </a:ext>
                    </a:extLst>
                  </a:tr>
                  <a:tr h="925146">
                    <a:tc>
                      <a:txBody>
                        <a:bodyPr/>
                        <a:lstStyle/>
                        <a:p>
                          <a:r>
                            <a:rPr lang="es-ES" dirty="0"/>
                            <a:t>Tratamientos</a:t>
                          </a:r>
                        </a:p>
                      </a:txBody>
                      <a:tcPr/>
                    </a:tc>
                    <a:tc>
                      <a:txBody>
                        <a:bodyPr/>
                        <a:lstStyle/>
                        <a:p>
                          <a:pPr algn="ctr"/>
                          <a:r>
                            <a:rPr lang="es-ES" dirty="0"/>
                            <a:t>SC</a:t>
                          </a:r>
                          <a:r>
                            <a:rPr lang="es-ES" sz="1200" dirty="0"/>
                            <a:t>TRAT</a:t>
                          </a:r>
                        </a:p>
                      </a:txBody>
                      <a:tcPr/>
                    </a:tc>
                    <a:tc>
                      <a:txBody>
                        <a:bodyPr/>
                        <a:lstStyle/>
                        <a:p>
                          <a:pPr algn="ctr"/>
                          <a:r>
                            <a:rPr lang="es-ES" dirty="0"/>
                            <a:t>K-1</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a:rPr>
                                      <m:t>𝐶𝑀</m:t>
                                    </m:r>
                                  </m:e>
                                  <m:sub>
                                    <m:r>
                                      <a:rPr lang="es-ES" b="0" i="1" smtClean="0">
                                        <a:latin typeface="Cambria Math"/>
                                      </a:rPr>
                                      <m:t>𝑇𝑅𝐴𝑇</m:t>
                                    </m:r>
                                  </m:sub>
                                </m:sSub>
                                <m:r>
                                  <a:rPr lang="es-ES" b="0" i="1" smtClean="0">
                                    <a:latin typeface="Cambria Math"/>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a:rPr>
                                          <m:t>𝑆𝐶</m:t>
                                        </m:r>
                                      </m:e>
                                      <m:sub>
                                        <m:r>
                                          <a:rPr lang="es-ES" b="0" i="1" smtClean="0">
                                            <a:latin typeface="Cambria Math"/>
                                          </a:rPr>
                                          <m:t>𝑇𝑅𝐴𝑇</m:t>
                                        </m:r>
                                      </m:sub>
                                    </m:sSub>
                                  </m:num>
                                  <m:den>
                                    <m:r>
                                      <a:rPr lang="es-ES" b="0" i="1" smtClean="0">
                                        <a:latin typeface="Cambria Math"/>
                                      </a:rPr>
                                      <m:t>𝐾</m:t>
                                    </m:r>
                                    <m:r>
                                      <a:rPr lang="es-ES" b="0" i="1" smtClean="0">
                                        <a:latin typeface="Cambria Math"/>
                                      </a:rPr>
                                      <m:t>−1</m:t>
                                    </m:r>
                                  </m:den>
                                </m:f>
                              </m:oMath>
                            </m:oMathPara>
                          </a14:m>
                          <a:endParaRPr lang="es-ES" dirty="0"/>
                        </a:p>
                      </a:txBody>
                      <a:tcPr/>
                    </a:tc>
                    <a:tc>
                      <a:txBody>
                        <a:bodyPr/>
                        <a:lstStyle/>
                        <a:p>
                          <a:pPr/>
                          <a14:m>
                            <m:oMathPara xmlns:m="http://schemas.openxmlformats.org/officeDocument/2006/math">
                              <m:oMathParaPr>
                                <m:jc m:val="centerGroup"/>
                              </m:oMathParaPr>
                              <m:oMath xmlns:m="http://schemas.openxmlformats.org/officeDocument/2006/math">
                                <m:f>
                                  <m:fPr>
                                    <m:ctrlPr>
                                      <a:rPr lang="es-ES" i="1" smtClean="0">
                                        <a:latin typeface="Cambria Math" panose="02040503050406030204" pitchFamily="18" charset="0"/>
                                      </a:rPr>
                                    </m:ctrlPr>
                                  </m:fPr>
                                  <m:num>
                                    <m:sSub>
                                      <m:sSubPr>
                                        <m:ctrlPr>
                                          <a:rPr lang="es-ES" i="1" smtClean="0">
                                            <a:latin typeface="Cambria Math" panose="02040503050406030204" pitchFamily="18" charset="0"/>
                                          </a:rPr>
                                        </m:ctrlPr>
                                      </m:sSubPr>
                                      <m:e>
                                        <m:r>
                                          <a:rPr lang="es-ES" b="0" i="1" smtClean="0">
                                            <a:latin typeface="Cambria Math"/>
                                          </a:rPr>
                                          <m:t>𝐶𝑀</m:t>
                                        </m:r>
                                      </m:e>
                                      <m:sub>
                                        <m:r>
                                          <a:rPr lang="es-ES" b="0" i="1" smtClean="0">
                                            <a:latin typeface="Cambria Math"/>
                                          </a:rPr>
                                          <m:t>𝑇𝑅𝐴𝑇</m:t>
                                        </m:r>
                                      </m:sub>
                                    </m:sSub>
                                  </m:num>
                                  <m:den>
                                    <m:sSub>
                                      <m:sSubPr>
                                        <m:ctrlPr>
                                          <a:rPr lang="es-ES" i="1" smtClean="0">
                                            <a:latin typeface="Cambria Math" panose="02040503050406030204" pitchFamily="18" charset="0"/>
                                          </a:rPr>
                                        </m:ctrlPr>
                                      </m:sSubPr>
                                      <m:e>
                                        <m:r>
                                          <a:rPr lang="es-ES" b="0" i="1" smtClean="0">
                                            <a:latin typeface="Cambria Math"/>
                                          </a:rPr>
                                          <m:t>𝐶𝑀</m:t>
                                        </m:r>
                                      </m:e>
                                      <m:sub>
                                        <m:r>
                                          <a:rPr lang="es-ES" b="0" i="1" smtClean="0">
                                            <a:latin typeface="Cambria Math"/>
                                          </a:rPr>
                                          <m:t>𝐸</m:t>
                                        </m:r>
                                      </m:sub>
                                    </m:sSub>
                                  </m:den>
                                </m:f>
                              </m:oMath>
                            </m:oMathPara>
                          </a14:m>
                          <a:endParaRPr lang="es-ES" dirty="0"/>
                        </a:p>
                      </a:txBody>
                      <a:tcPr/>
                    </a:tc>
                    <a:tc>
                      <a:txBody>
                        <a:bodyPr/>
                        <a:lstStyle/>
                        <a:p>
                          <a:r>
                            <a:rPr lang="es-ES" dirty="0"/>
                            <a:t>P(F</a:t>
                          </a:r>
                          <a:r>
                            <a:rPr lang="es-ES" baseline="0" dirty="0"/>
                            <a:t> &gt; F0)</a:t>
                          </a:r>
                          <a:endParaRPr lang="es-ES" dirty="0"/>
                        </a:p>
                      </a:txBody>
                      <a:tcPr/>
                    </a:tc>
                    <a:extLst>
                      <a:ext uri="{0D108BD9-81ED-4DB2-BD59-A6C34878D82A}">
                        <a16:rowId xmlns:a16="http://schemas.microsoft.com/office/drawing/2014/main" val="10001"/>
                      </a:ext>
                    </a:extLst>
                  </a:tr>
                  <a:tr h="858889">
                    <a:tc>
                      <a:txBody>
                        <a:bodyPr/>
                        <a:lstStyle/>
                        <a:p>
                          <a:r>
                            <a:rPr lang="es-ES" dirty="0"/>
                            <a:t>Error</a:t>
                          </a:r>
                        </a:p>
                      </a:txBody>
                      <a:tcPr/>
                    </a:tc>
                    <a:tc>
                      <a:txBody>
                        <a:bodyPr/>
                        <a:lstStyle/>
                        <a:p>
                          <a:pPr algn="ctr"/>
                          <a:r>
                            <a:rPr lang="es-ES" dirty="0"/>
                            <a:t>SC</a:t>
                          </a:r>
                          <a:r>
                            <a:rPr lang="es-ES" sz="1400" dirty="0"/>
                            <a:t>E</a:t>
                          </a:r>
                        </a:p>
                      </a:txBody>
                      <a:tcPr/>
                    </a:tc>
                    <a:tc>
                      <a:txBody>
                        <a:bodyPr/>
                        <a:lstStyle/>
                        <a:p>
                          <a:pPr algn="ctr"/>
                          <a:r>
                            <a:rPr lang="es-ES" dirty="0"/>
                            <a:t>N-K</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a:rPr>
                                      <m:t>𝐶𝑀</m:t>
                                    </m:r>
                                  </m:e>
                                  <m:sub>
                                    <m:r>
                                      <a:rPr lang="es-ES" b="0" i="1" smtClean="0">
                                        <a:latin typeface="Cambria Math"/>
                                      </a:rPr>
                                      <m:t>𝐸</m:t>
                                    </m:r>
                                  </m:sub>
                                </m:sSub>
                                <m:r>
                                  <a:rPr lang="es-ES" b="0" i="1" smtClean="0">
                                    <a:latin typeface="Cambria Math"/>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a:rPr>
                                          <m:t>𝑆𝐶</m:t>
                                        </m:r>
                                      </m:e>
                                      <m:sub>
                                        <m:r>
                                          <a:rPr lang="es-ES" b="0" i="1" smtClean="0">
                                            <a:latin typeface="Cambria Math"/>
                                          </a:rPr>
                                          <m:t>𝐸</m:t>
                                        </m:r>
                                      </m:sub>
                                    </m:sSub>
                                  </m:num>
                                  <m:den>
                                    <m:r>
                                      <a:rPr lang="es-ES" b="0" i="1" smtClean="0">
                                        <a:latin typeface="Cambria Math"/>
                                      </a:rPr>
                                      <m:t>𝑁</m:t>
                                    </m:r>
                                    <m:r>
                                      <a:rPr lang="es-ES" b="0" i="1" smtClean="0">
                                        <a:latin typeface="Cambria Math"/>
                                      </a:rPr>
                                      <m:t>−</m:t>
                                    </m:r>
                                    <m:r>
                                      <a:rPr lang="es-ES" b="0" i="1" smtClean="0">
                                        <a:latin typeface="Cambria Math"/>
                                      </a:rPr>
                                      <m:t>𝐾</m:t>
                                    </m:r>
                                  </m:den>
                                </m:f>
                              </m:oMath>
                            </m:oMathPara>
                          </a14:m>
                          <a:endParaRPr lang="es-ES" dirty="0"/>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10002"/>
                      </a:ext>
                    </a:extLst>
                  </a:tr>
                  <a:tr h="526439">
                    <a:tc>
                      <a:txBody>
                        <a:bodyPr/>
                        <a:lstStyle/>
                        <a:p>
                          <a:r>
                            <a:rPr lang="es-ES" dirty="0"/>
                            <a:t>Total</a:t>
                          </a:r>
                        </a:p>
                      </a:txBody>
                      <a:tcPr/>
                    </a:tc>
                    <a:tc>
                      <a:txBody>
                        <a:bodyPr/>
                        <a:lstStyle/>
                        <a:p>
                          <a:pPr algn="ctr"/>
                          <a:r>
                            <a:rPr lang="es-ES" dirty="0"/>
                            <a:t>SC</a:t>
                          </a:r>
                          <a:r>
                            <a:rPr lang="es-ES" sz="1400" dirty="0"/>
                            <a:t>T</a:t>
                          </a:r>
                        </a:p>
                      </a:txBody>
                      <a:tcPr/>
                    </a:tc>
                    <a:tc>
                      <a:txBody>
                        <a:bodyPr/>
                        <a:lstStyle/>
                        <a:p>
                          <a:pPr algn="ctr"/>
                          <a:r>
                            <a:rPr lang="es-ES" dirty="0"/>
                            <a:t>N-1</a:t>
                          </a:r>
                        </a:p>
                      </a:txBody>
                      <a:tcPr/>
                    </a:tc>
                    <a:tc>
                      <a:txBody>
                        <a:bodyPr/>
                        <a:lstStyle/>
                        <a:p>
                          <a:endParaRPr lang="es-ES" dirty="0"/>
                        </a:p>
                      </a:txBody>
                      <a:tcPr/>
                    </a:tc>
                    <a:tc>
                      <a:txBody>
                        <a:bodyPr/>
                        <a:lstStyle/>
                        <a:p>
                          <a:endParaRPr lang="es-ES"/>
                        </a:p>
                      </a:txBody>
                      <a:tcPr/>
                    </a:tc>
                    <a:tc>
                      <a:txBody>
                        <a:bodyPr/>
                        <a:lstStyle/>
                        <a:p>
                          <a:endParaRPr lang="es-ES"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val="1992839302"/>
                  </p:ext>
                </p:extLst>
              </p:nvPr>
            </p:nvGraphicFramePr>
            <p:xfrm>
              <a:off x="457200" y="2852936"/>
              <a:ext cx="8229600" cy="2950554"/>
            </p:xfrm>
            <a:graphic>
              <a:graphicData uri="http://schemas.openxmlformats.org/drawingml/2006/table">
                <a:tbl>
                  <a:tblPr firstRow="1" bandRow="1">
                    <a:tableStyleId>{5C22544A-7EE6-4342-B048-85BDC9FD1C3A}</a:tableStyleId>
                  </a:tblPr>
                  <a:tblGrid>
                    <a:gridCol w="1450504">
                      <a:extLst>
                        <a:ext uri="{9D8B030D-6E8A-4147-A177-3AD203B41FA5}">
                          <a16:colId xmlns:a16="http://schemas.microsoft.com/office/drawing/2014/main" val="20000"/>
                        </a:ext>
                      </a:extLst>
                    </a:gridCol>
                    <a:gridCol w="1292696">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798984">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640080">
                    <a:tc>
                      <a:txBody>
                        <a:bodyPr/>
                        <a:lstStyle/>
                        <a:p>
                          <a:pPr algn="ctr"/>
                          <a:r>
                            <a:rPr lang="es-ES" dirty="0"/>
                            <a:t>Fuente de Variabilidad</a:t>
                          </a:r>
                        </a:p>
                      </a:txBody>
                      <a:tcPr/>
                    </a:tc>
                    <a:tc>
                      <a:txBody>
                        <a:bodyPr/>
                        <a:lstStyle/>
                        <a:p>
                          <a:pPr algn="ctr"/>
                          <a:r>
                            <a:rPr lang="es-ES" dirty="0"/>
                            <a:t>Suma de Cuadrados</a:t>
                          </a:r>
                        </a:p>
                      </a:txBody>
                      <a:tcPr/>
                    </a:tc>
                    <a:tc>
                      <a:txBody>
                        <a:bodyPr/>
                        <a:lstStyle/>
                        <a:p>
                          <a:pPr algn="ctr"/>
                          <a:r>
                            <a:rPr lang="es-ES" dirty="0"/>
                            <a:t>Grados de Libertad</a:t>
                          </a:r>
                        </a:p>
                      </a:txBody>
                      <a:tcPr/>
                    </a:tc>
                    <a:tc>
                      <a:txBody>
                        <a:bodyPr/>
                        <a:lstStyle/>
                        <a:p>
                          <a:pPr algn="ctr"/>
                          <a:r>
                            <a:rPr lang="es-ES" dirty="0"/>
                            <a:t>Cuadrado Medio</a:t>
                          </a:r>
                        </a:p>
                      </a:txBody>
                      <a:tcPr/>
                    </a:tc>
                    <a:tc>
                      <a:txBody>
                        <a:bodyPr/>
                        <a:lstStyle/>
                        <a:p>
                          <a:pPr algn="ctr"/>
                          <a:r>
                            <a:rPr lang="es-ES" dirty="0"/>
                            <a:t>F0</a:t>
                          </a:r>
                        </a:p>
                      </a:txBody>
                      <a:tcPr/>
                    </a:tc>
                    <a:tc>
                      <a:txBody>
                        <a:bodyPr/>
                        <a:lstStyle/>
                        <a:p>
                          <a:pPr algn="ctr"/>
                          <a:r>
                            <a:rPr lang="es-ES" dirty="0"/>
                            <a:t>Valor-p</a:t>
                          </a:r>
                        </a:p>
                      </a:txBody>
                      <a:tcPr/>
                    </a:tc>
                    <a:extLst>
                      <a:ext uri="{0D108BD9-81ED-4DB2-BD59-A6C34878D82A}">
                        <a16:rowId xmlns:a16="http://schemas.microsoft.com/office/drawing/2014/main" val="10000"/>
                      </a:ext>
                    </a:extLst>
                  </a:tr>
                  <a:tr h="925146">
                    <a:tc>
                      <a:txBody>
                        <a:bodyPr/>
                        <a:lstStyle/>
                        <a:p>
                          <a:r>
                            <a:rPr lang="es-ES" dirty="0"/>
                            <a:t>Tratamientos</a:t>
                          </a:r>
                        </a:p>
                      </a:txBody>
                      <a:tcPr/>
                    </a:tc>
                    <a:tc>
                      <a:txBody>
                        <a:bodyPr/>
                        <a:lstStyle/>
                        <a:p>
                          <a:pPr algn="ctr"/>
                          <a:r>
                            <a:rPr lang="es-ES" dirty="0"/>
                            <a:t>SC</a:t>
                          </a:r>
                          <a:r>
                            <a:rPr lang="es-ES" sz="1200" dirty="0"/>
                            <a:t>TRAT</a:t>
                          </a:r>
                        </a:p>
                      </a:txBody>
                      <a:tcPr/>
                    </a:tc>
                    <a:tc>
                      <a:txBody>
                        <a:bodyPr/>
                        <a:lstStyle/>
                        <a:p>
                          <a:pPr algn="ctr"/>
                          <a:r>
                            <a:rPr lang="es-ES" dirty="0"/>
                            <a:t>K-1</a:t>
                          </a:r>
                        </a:p>
                      </a:txBody>
                      <a:tcPr/>
                    </a:tc>
                    <a:tc>
                      <a:txBody>
                        <a:bodyPr/>
                        <a:lstStyle/>
                        <a:p>
                          <a:endParaRPr lang="es-MX"/>
                        </a:p>
                      </a:txBody>
                      <a:tcPr>
                        <a:blipFill>
                          <a:blip r:embed="rId2"/>
                          <a:stretch>
                            <a:fillRect l="-212226" t="-72368" r="-113166" b="-151316"/>
                          </a:stretch>
                        </a:blipFill>
                      </a:tcPr>
                    </a:tc>
                    <a:tc>
                      <a:txBody>
                        <a:bodyPr/>
                        <a:lstStyle/>
                        <a:p>
                          <a:endParaRPr lang="es-MX"/>
                        </a:p>
                      </a:txBody>
                      <a:tcPr>
                        <a:blipFill>
                          <a:blip r:embed="rId2"/>
                          <a:stretch>
                            <a:fillRect l="-760305" t="-72368" r="-175573" b="-151316"/>
                          </a:stretch>
                        </a:blipFill>
                      </a:tcPr>
                    </a:tc>
                    <a:tc>
                      <a:txBody>
                        <a:bodyPr/>
                        <a:lstStyle/>
                        <a:p>
                          <a:r>
                            <a:rPr lang="es-ES" dirty="0"/>
                            <a:t>P(F</a:t>
                          </a:r>
                          <a:r>
                            <a:rPr lang="es-ES" baseline="0" dirty="0"/>
                            <a:t> &gt; F0)</a:t>
                          </a:r>
                          <a:endParaRPr lang="es-ES" dirty="0"/>
                        </a:p>
                      </a:txBody>
                      <a:tcPr/>
                    </a:tc>
                    <a:extLst>
                      <a:ext uri="{0D108BD9-81ED-4DB2-BD59-A6C34878D82A}">
                        <a16:rowId xmlns:a16="http://schemas.microsoft.com/office/drawing/2014/main" val="10001"/>
                      </a:ext>
                    </a:extLst>
                  </a:tr>
                  <a:tr h="858889">
                    <a:tc>
                      <a:txBody>
                        <a:bodyPr/>
                        <a:lstStyle/>
                        <a:p>
                          <a:r>
                            <a:rPr lang="es-ES" dirty="0"/>
                            <a:t>Error</a:t>
                          </a:r>
                        </a:p>
                      </a:txBody>
                      <a:tcPr/>
                    </a:tc>
                    <a:tc>
                      <a:txBody>
                        <a:bodyPr/>
                        <a:lstStyle/>
                        <a:p>
                          <a:pPr algn="ctr"/>
                          <a:r>
                            <a:rPr lang="es-ES" dirty="0"/>
                            <a:t>SC</a:t>
                          </a:r>
                          <a:r>
                            <a:rPr lang="es-ES" sz="1400" dirty="0"/>
                            <a:t>E</a:t>
                          </a:r>
                        </a:p>
                      </a:txBody>
                      <a:tcPr/>
                    </a:tc>
                    <a:tc>
                      <a:txBody>
                        <a:bodyPr/>
                        <a:lstStyle/>
                        <a:p>
                          <a:pPr algn="ctr"/>
                          <a:r>
                            <a:rPr lang="es-ES" dirty="0"/>
                            <a:t>N-K</a:t>
                          </a:r>
                        </a:p>
                      </a:txBody>
                      <a:tcPr/>
                    </a:tc>
                    <a:tc>
                      <a:txBody>
                        <a:bodyPr/>
                        <a:lstStyle/>
                        <a:p>
                          <a:endParaRPr lang="es-MX"/>
                        </a:p>
                      </a:txBody>
                      <a:tcPr>
                        <a:blipFill>
                          <a:blip r:embed="rId2"/>
                          <a:stretch>
                            <a:fillRect l="-212226" t="-185816" r="-113166" b="-63121"/>
                          </a:stretch>
                        </a:blipFill>
                      </a:tcPr>
                    </a:tc>
                    <a:tc>
                      <a:txBody>
                        <a:bodyPr/>
                        <a:lstStyle/>
                        <a:p>
                          <a:endParaRPr lang="es-ES"/>
                        </a:p>
                      </a:txBody>
                      <a:tcPr/>
                    </a:tc>
                    <a:tc>
                      <a:txBody>
                        <a:bodyPr/>
                        <a:lstStyle/>
                        <a:p>
                          <a:endParaRPr lang="es-ES"/>
                        </a:p>
                      </a:txBody>
                      <a:tcPr/>
                    </a:tc>
                    <a:extLst>
                      <a:ext uri="{0D108BD9-81ED-4DB2-BD59-A6C34878D82A}">
                        <a16:rowId xmlns:a16="http://schemas.microsoft.com/office/drawing/2014/main" val="10002"/>
                      </a:ext>
                    </a:extLst>
                  </a:tr>
                  <a:tr h="526439">
                    <a:tc>
                      <a:txBody>
                        <a:bodyPr/>
                        <a:lstStyle/>
                        <a:p>
                          <a:r>
                            <a:rPr lang="es-ES" dirty="0"/>
                            <a:t>Total</a:t>
                          </a:r>
                        </a:p>
                      </a:txBody>
                      <a:tcPr/>
                    </a:tc>
                    <a:tc>
                      <a:txBody>
                        <a:bodyPr/>
                        <a:lstStyle/>
                        <a:p>
                          <a:pPr algn="ctr"/>
                          <a:r>
                            <a:rPr lang="es-ES" dirty="0"/>
                            <a:t>SC</a:t>
                          </a:r>
                          <a:r>
                            <a:rPr lang="es-ES" sz="1400" dirty="0"/>
                            <a:t>T</a:t>
                          </a:r>
                        </a:p>
                      </a:txBody>
                      <a:tcPr/>
                    </a:tc>
                    <a:tc>
                      <a:txBody>
                        <a:bodyPr/>
                        <a:lstStyle/>
                        <a:p>
                          <a:pPr algn="ctr"/>
                          <a:r>
                            <a:rPr lang="es-ES" dirty="0"/>
                            <a:t>N-1</a:t>
                          </a:r>
                        </a:p>
                      </a:txBody>
                      <a:tcPr/>
                    </a:tc>
                    <a:tc>
                      <a:txBody>
                        <a:bodyPr/>
                        <a:lstStyle/>
                        <a:p>
                          <a:endParaRPr lang="es-ES" dirty="0"/>
                        </a:p>
                      </a:txBody>
                      <a:tcPr/>
                    </a:tc>
                    <a:tc>
                      <a:txBody>
                        <a:bodyPr/>
                        <a:lstStyle/>
                        <a:p>
                          <a:endParaRPr lang="es-ES"/>
                        </a:p>
                      </a:txBody>
                      <a:tcPr/>
                    </a:tc>
                    <a:tc>
                      <a:txBody>
                        <a:bodyPr/>
                        <a:lstStyle/>
                        <a:p>
                          <a:endParaRPr lang="es-ES" dirty="0"/>
                        </a:p>
                      </a:txBody>
                      <a:tcPr/>
                    </a:tc>
                    <a:extLst>
                      <a:ext uri="{0D108BD9-81ED-4DB2-BD59-A6C34878D82A}">
                        <a16:rowId xmlns:a16="http://schemas.microsoft.com/office/drawing/2014/main" val="10003"/>
                      </a:ext>
                    </a:extLst>
                  </a:tr>
                </a:tbl>
              </a:graphicData>
            </a:graphic>
          </p:graphicFrame>
        </mc:Fallback>
      </mc:AlternateContent>
      <p:sp>
        <p:nvSpPr>
          <p:cNvPr id="5" name="CuadroTexto 4">
            <a:extLst>
              <a:ext uri="{FF2B5EF4-FFF2-40B4-BE49-F238E27FC236}">
                <a16:creationId xmlns:a16="http://schemas.microsoft.com/office/drawing/2014/main" id="{53FF855D-39FA-4248-B4E1-0C4346BF709A}"/>
              </a:ext>
            </a:extLst>
          </p:cNvPr>
          <p:cNvSpPr txBox="1"/>
          <p:nvPr/>
        </p:nvSpPr>
        <p:spPr>
          <a:xfrm>
            <a:off x="457200" y="1628800"/>
            <a:ext cx="8229600" cy="1015663"/>
          </a:xfrm>
          <a:prstGeom prst="rect">
            <a:avLst/>
          </a:prstGeom>
          <a:noFill/>
        </p:spPr>
        <p:txBody>
          <a:bodyPr wrap="square" rtlCol="0">
            <a:spAutoFit/>
          </a:bodyPr>
          <a:lstStyle/>
          <a:p>
            <a:r>
              <a:rPr lang="es-EC" sz="2000" b="1" i="1" dirty="0"/>
              <a:t>Tabla de análisis de varianza:</a:t>
            </a:r>
          </a:p>
          <a:p>
            <a:r>
              <a:rPr lang="es-EC" sz="2000" dirty="0"/>
              <a:t>En esta se resume el análisis de varianza de un experimento que sirve para probar las </a:t>
            </a:r>
            <a:r>
              <a:rPr lang="es-EC" sz="2000" dirty="0" err="1"/>
              <a:t>hipótesis</a:t>
            </a:r>
            <a:r>
              <a:rPr lang="es-EC" sz="2000" dirty="0"/>
              <a:t> de interés</a:t>
            </a:r>
          </a:p>
        </p:txBody>
      </p:sp>
    </p:spTree>
    <p:extLst>
      <p:ext uri="{BB962C8B-B14F-4D97-AF65-F5344CB8AC3E}">
        <p14:creationId xmlns:p14="http://schemas.microsoft.com/office/powerpoint/2010/main" val="3259007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508918"/>
          </a:xfrm>
        </p:spPr>
        <p:txBody>
          <a:bodyPr>
            <a:normAutofit fontScale="90000"/>
          </a:bodyPr>
          <a:lstStyle/>
          <a:p>
            <a:r>
              <a:rPr lang="es-ES" sz="3200" dirty="0"/>
              <a:t>TRATAMIENTOS</a:t>
            </a:r>
          </a:p>
        </p:txBody>
      </p:sp>
      <p:pic>
        <p:nvPicPr>
          <p:cNvPr id="6" name="Imagen 5">
            <a:extLst>
              <a:ext uri="{FF2B5EF4-FFF2-40B4-BE49-F238E27FC236}">
                <a16:creationId xmlns:a16="http://schemas.microsoft.com/office/drawing/2014/main" id="{6D52818C-5BA5-4C9D-9543-081CAAA6918C}"/>
              </a:ext>
            </a:extLst>
          </p:cNvPr>
          <p:cNvPicPr>
            <a:picLocks noChangeAspect="1"/>
          </p:cNvPicPr>
          <p:nvPr/>
        </p:nvPicPr>
        <p:blipFill>
          <a:blip r:embed="rId2"/>
          <a:stretch>
            <a:fillRect/>
          </a:stretch>
        </p:blipFill>
        <p:spPr>
          <a:xfrm>
            <a:off x="611560" y="1628800"/>
            <a:ext cx="7920880" cy="4104456"/>
          </a:xfrm>
          <a:prstGeom prst="rect">
            <a:avLst/>
          </a:prstGeom>
        </p:spPr>
      </p:pic>
    </p:spTree>
    <p:extLst>
      <p:ext uri="{BB962C8B-B14F-4D97-AF65-F5344CB8AC3E}">
        <p14:creationId xmlns:p14="http://schemas.microsoft.com/office/powerpoint/2010/main" val="1331535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34678"/>
            <a:ext cx="8229600" cy="634082"/>
          </a:xfrm>
        </p:spPr>
        <p:txBody>
          <a:bodyPr>
            <a:normAutofit/>
          </a:bodyPr>
          <a:lstStyle/>
          <a:p>
            <a:r>
              <a:rPr lang="es-ES" sz="3200" b="1" dirty="0"/>
              <a:t>MEDIDAS DE VARIABILIDAD</a:t>
            </a:r>
          </a:p>
        </p:txBody>
      </p:sp>
      <mc:AlternateContent xmlns:mc="http://schemas.openxmlformats.org/markup-compatibility/2006" xmlns:a14="http://schemas.microsoft.com/office/drawing/2010/main">
        <mc:Choice Requires="a14">
          <p:sp>
            <p:nvSpPr>
              <p:cNvPr id="4" name="3 Marcador de contenido"/>
              <p:cNvSpPr txBox="1">
                <a:spLocks noGrp="1"/>
              </p:cNvSpPr>
              <p:nvPr>
                <p:ph idx="1"/>
              </p:nvPr>
            </p:nvSpPr>
            <p:spPr>
              <a:xfrm>
                <a:off x="827584" y="1820068"/>
                <a:ext cx="7776864" cy="3841180"/>
              </a:xfrm>
              <a:prstGeom prst="rect">
                <a:avLst/>
              </a:prstGeom>
              <a:noFill/>
            </p:spPr>
            <p:txBody>
              <a:bodyPr wrap="square" rtlCol="0">
                <a:spAutoFit/>
              </a:bodyPr>
              <a:lstStyle/>
              <a:p>
                <a:pPr marL="0" indent="0">
                  <a:buNone/>
                </a:pPr>
                <a:r>
                  <a:rPr lang="es-ES" sz="2000" b="1" i="1" dirty="0">
                    <a:solidFill>
                      <a:srgbClr val="FF0000"/>
                    </a:solidFill>
                  </a:rPr>
                  <a:t>SUMA TOTAL DE CUADRADOS (VARIABILIDAD TOTAL DE LOS DATOS)</a:t>
                </a:r>
              </a:p>
              <a:p>
                <a:pPr marL="0" indent="0" algn="ctr">
                  <a:buNone/>
                </a:pPr>
                <a14:m>
                  <m:oMath xmlns:m="http://schemas.openxmlformats.org/officeDocument/2006/math">
                    <m:r>
                      <a:rPr lang="es-MX" sz="2400" b="0" i="1" dirty="0" smtClean="0">
                        <a:latin typeface="Cambria Math" panose="02040503050406030204" pitchFamily="18" charset="0"/>
                      </a:rPr>
                      <m:t>𝑆𝐶𝑇</m:t>
                    </m:r>
                    <m:r>
                      <a:rPr lang="es-MX" sz="2400" b="0" i="1" dirty="0" smtClean="0">
                        <a:latin typeface="Cambria Math" panose="02040503050406030204" pitchFamily="18" charset="0"/>
                      </a:rPr>
                      <m:t>=</m:t>
                    </m:r>
                    <m:nary>
                      <m:naryPr>
                        <m:chr m:val="∑"/>
                        <m:ctrlPr>
                          <a:rPr lang="es-MX" sz="2400" i="1" dirty="0" smtClean="0">
                            <a:latin typeface="Cambria Math" panose="02040503050406030204" pitchFamily="18" charset="0"/>
                          </a:rPr>
                        </m:ctrlPr>
                      </m:naryPr>
                      <m:sub>
                        <m:r>
                          <m:rPr>
                            <m:brk m:alnAt="23"/>
                          </m:rPr>
                          <a:rPr lang="es-MX" sz="2400" b="0" i="1" dirty="0" smtClean="0">
                            <a:latin typeface="Cambria Math" panose="02040503050406030204" pitchFamily="18" charset="0"/>
                          </a:rPr>
                          <m:t>𝑖</m:t>
                        </m:r>
                        <m:r>
                          <a:rPr lang="es-MX" sz="2400" b="0" i="1" dirty="0" smtClean="0">
                            <a:latin typeface="Cambria Math" panose="02040503050406030204" pitchFamily="18" charset="0"/>
                          </a:rPr>
                          <m:t>=1</m:t>
                        </m:r>
                      </m:sub>
                      <m:sup>
                        <m:r>
                          <a:rPr lang="es-MX" sz="2400" b="0" i="1" dirty="0" smtClean="0">
                            <a:latin typeface="Cambria Math" panose="02040503050406030204" pitchFamily="18" charset="0"/>
                          </a:rPr>
                          <m:t>𝑛</m:t>
                        </m:r>
                      </m:sup>
                      <m:e>
                        <m:nary>
                          <m:naryPr>
                            <m:chr m:val="∑"/>
                            <m:ctrlPr>
                              <a:rPr lang="es-MX" sz="2400" i="1" dirty="0" smtClean="0">
                                <a:latin typeface="Cambria Math" panose="02040503050406030204" pitchFamily="18" charset="0"/>
                              </a:rPr>
                            </m:ctrlPr>
                          </m:naryPr>
                          <m:sub>
                            <m:r>
                              <m:rPr>
                                <m:brk m:alnAt="23"/>
                              </m:rPr>
                              <a:rPr lang="es-MX" sz="2400" b="0" i="1" dirty="0" smtClean="0">
                                <a:latin typeface="Cambria Math" panose="02040503050406030204" pitchFamily="18" charset="0"/>
                              </a:rPr>
                              <m:t>𝑖</m:t>
                            </m:r>
                            <m:r>
                              <a:rPr lang="es-MX" sz="2400" b="0" i="1" dirty="0" smtClean="0">
                                <a:latin typeface="Cambria Math" panose="02040503050406030204" pitchFamily="18" charset="0"/>
                              </a:rPr>
                              <m:t>=1</m:t>
                            </m:r>
                          </m:sub>
                          <m:sup>
                            <m:r>
                              <a:rPr lang="es-MX" sz="2400" b="0" i="1" dirty="0" smtClean="0">
                                <a:latin typeface="Cambria Math" panose="02040503050406030204" pitchFamily="18" charset="0"/>
                              </a:rPr>
                              <m:t>𝑛</m:t>
                            </m:r>
                          </m:sup>
                          <m:e>
                            <m:sSubSup>
                              <m:sSubSupPr>
                                <m:ctrlPr>
                                  <a:rPr lang="es-MX" sz="2400" i="1" dirty="0" smtClean="0">
                                    <a:latin typeface="Cambria Math" panose="02040503050406030204" pitchFamily="18" charset="0"/>
                                  </a:rPr>
                                </m:ctrlPr>
                              </m:sSubSupPr>
                              <m:e>
                                <m:r>
                                  <a:rPr lang="es-MX" sz="2400" b="0" i="1" dirty="0" smtClean="0">
                                    <a:latin typeface="Cambria Math" panose="02040503050406030204" pitchFamily="18" charset="0"/>
                                  </a:rPr>
                                  <m:t>𝑌</m:t>
                                </m:r>
                              </m:e>
                              <m:sub>
                                <m:r>
                                  <a:rPr lang="es-MX" sz="2400" b="0" i="1" dirty="0" smtClean="0">
                                    <a:latin typeface="Cambria Math" panose="02040503050406030204" pitchFamily="18" charset="0"/>
                                  </a:rPr>
                                  <m:t>𝑖𝑗</m:t>
                                </m:r>
                              </m:sub>
                              <m:sup>
                                <m:r>
                                  <a:rPr lang="es-MX" sz="2400" b="0" i="1" dirty="0" smtClean="0">
                                    <a:latin typeface="Cambria Math" panose="02040503050406030204" pitchFamily="18" charset="0"/>
                                  </a:rPr>
                                  <m:t>2</m:t>
                                </m:r>
                              </m:sup>
                            </m:sSubSup>
                            <m:r>
                              <a:rPr lang="es-MX" sz="2400" b="0" i="1" dirty="0" smtClean="0">
                                <a:latin typeface="Cambria Math" panose="02040503050406030204" pitchFamily="18" charset="0"/>
                              </a:rPr>
                              <m:t>−</m:t>
                            </m:r>
                            <m:f>
                              <m:fPr>
                                <m:ctrlPr>
                                  <a:rPr lang="es-MX" sz="2400" i="1" dirty="0" smtClean="0">
                                    <a:latin typeface="Cambria Math" panose="02040503050406030204" pitchFamily="18" charset="0"/>
                                  </a:rPr>
                                </m:ctrlPr>
                              </m:fPr>
                              <m:num>
                                <m:sSubSup>
                                  <m:sSubSupPr>
                                    <m:ctrlPr>
                                      <a:rPr lang="es-MX" sz="2400" i="1" dirty="0" smtClean="0">
                                        <a:latin typeface="Cambria Math" panose="02040503050406030204" pitchFamily="18" charset="0"/>
                                      </a:rPr>
                                    </m:ctrlPr>
                                  </m:sSubSupPr>
                                  <m:e>
                                    <m:r>
                                      <a:rPr lang="es-MX" sz="2400" b="0" i="1" dirty="0" smtClean="0">
                                        <a:latin typeface="Cambria Math" panose="02040503050406030204" pitchFamily="18" charset="0"/>
                                      </a:rPr>
                                      <m:t>𝑌</m:t>
                                    </m:r>
                                  </m:e>
                                  <m:sub>
                                    <m:r>
                                      <a:rPr lang="es-MX" sz="2400" b="0" i="1" dirty="0" smtClean="0">
                                        <a:latin typeface="Cambria Math" panose="02040503050406030204" pitchFamily="18" charset="0"/>
                                      </a:rPr>
                                      <m:t>..</m:t>
                                    </m:r>
                                  </m:sub>
                                  <m:sup>
                                    <m:r>
                                      <a:rPr lang="es-MX" sz="2400" b="0" i="1" dirty="0" smtClean="0">
                                        <a:latin typeface="Cambria Math" panose="02040503050406030204" pitchFamily="18" charset="0"/>
                                      </a:rPr>
                                      <m:t>2</m:t>
                                    </m:r>
                                  </m:sup>
                                </m:sSubSup>
                              </m:num>
                              <m:den>
                                <m:r>
                                  <a:rPr lang="es-MX" sz="2400" b="0" i="1" dirty="0" smtClean="0">
                                    <a:latin typeface="Cambria Math" panose="02040503050406030204" pitchFamily="18" charset="0"/>
                                  </a:rPr>
                                  <m:t>𝑁</m:t>
                                </m:r>
                              </m:den>
                            </m:f>
                          </m:e>
                        </m:nary>
                      </m:e>
                    </m:nary>
                  </m:oMath>
                </a14:m>
                <a:r>
                  <a:rPr lang="es-ES" b="1" i="1" dirty="0">
                    <a:latin typeface="Cambria Math"/>
                  </a:rPr>
                  <a:t>   </a:t>
                </a:r>
              </a:p>
              <a:p>
                <a:pPr marL="0" indent="0">
                  <a:buNone/>
                </a:pPr>
                <a:r>
                  <a:rPr lang="es-ES" dirty="0">
                    <a:latin typeface="Cambria Math"/>
                  </a:rPr>
                  <a:t>Donde: </a:t>
                </a:r>
              </a:p>
              <a:p>
                <a:pPr marL="0" indent="0">
                  <a:buNone/>
                </a:pPr>
                <a14:m>
                  <m:oMathPara xmlns:m="http://schemas.openxmlformats.org/officeDocument/2006/math">
                    <m:oMathParaPr>
                      <m:jc m:val="left"/>
                    </m:oMathParaPr>
                    <m:oMath xmlns:m="http://schemas.openxmlformats.org/officeDocument/2006/math">
                      <m:nary>
                        <m:naryPr>
                          <m:chr m:val="∑"/>
                          <m:ctrlPr>
                            <a:rPr lang="es-ES" b="1" i="1" dirty="0" smtClean="0">
                              <a:latin typeface="Cambria Math" panose="02040503050406030204" pitchFamily="18" charset="0"/>
                            </a:rPr>
                          </m:ctrlPr>
                        </m:naryPr>
                        <m:sub>
                          <m:r>
                            <m:rPr>
                              <m:brk m:alnAt="23"/>
                            </m:rPr>
                            <a:rPr lang="es-MX" b="1" i="1" dirty="0" smtClean="0">
                              <a:latin typeface="Cambria Math" panose="02040503050406030204" pitchFamily="18" charset="0"/>
                            </a:rPr>
                            <m:t>𝒊</m:t>
                          </m:r>
                          <m:r>
                            <a:rPr lang="es-MX" b="1" i="1" dirty="0" smtClean="0">
                              <a:latin typeface="Cambria Math" panose="02040503050406030204" pitchFamily="18" charset="0"/>
                            </a:rPr>
                            <m:t>=</m:t>
                          </m:r>
                          <m:r>
                            <a:rPr lang="es-MX" b="1" i="1" dirty="0" smtClean="0">
                              <a:latin typeface="Cambria Math" panose="02040503050406030204" pitchFamily="18" charset="0"/>
                            </a:rPr>
                            <m:t>𝟏</m:t>
                          </m:r>
                        </m:sub>
                        <m:sup>
                          <m:r>
                            <a:rPr lang="es-MX" b="1" i="1" dirty="0" smtClean="0">
                              <a:latin typeface="Cambria Math" panose="02040503050406030204" pitchFamily="18" charset="0"/>
                            </a:rPr>
                            <m:t>𝒏</m:t>
                          </m:r>
                        </m:sup>
                        <m:e>
                          <m:nary>
                            <m:naryPr>
                              <m:chr m:val="∑"/>
                              <m:ctrlPr>
                                <a:rPr lang="es-ES" b="1" i="1" dirty="0" smtClean="0">
                                  <a:latin typeface="Cambria Math" panose="02040503050406030204" pitchFamily="18" charset="0"/>
                                </a:rPr>
                              </m:ctrlPr>
                            </m:naryPr>
                            <m:sub>
                              <m:r>
                                <m:rPr>
                                  <m:brk m:alnAt="23"/>
                                </m:rPr>
                                <a:rPr lang="es-MX" b="1" i="1" dirty="0" smtClean="0">
                                  <a:latin typeface="Cambria Math" panose="02040503050406030204" pitchFamily="18" charset="0"/>
                                </a:rPr>
                                <m:t>𝒋</m:t>
                              </m:r>
                              <m:r>
                                <a:rPr lang="es-MX" b="1" i="1" dirty="0" smtClean="0">
                                  <a:latin typeface="Cambria Math" panose="02040503050406030204" pitchFamily="18" charset="0"/>
                                </a:rPr>
                                <m:t>=</m:t>
                              </m:r>
                              <m:r>
                                <a:rPr lang="es-MX" b="1" i="1" dirty="0" smtClean="0">
                                  <a:latin typeface="Cambria Math" panose="02040503050406030204" pitchFamily="18" charset="0"/>
                                </a:rPr>
                                <m:t>𝟏</m:t>
                              </m:r>
                            </m:sub>
                            <m:sup>
                              <m:r>
                                <a:rPr lang="es-MX" b="1" i="1" dirty="0" smtClean="0">
                                  <a:latin typeface="Cambria Math" panose="02040503050406030204" pitchFamily="18" charset="0"/>
                                </a:rPr>
                                <m:t>𝒏</m:t>
                              </m:r>
                            </m:sup>
                            <m:e>
                              <m:sSubSup>
                                <m:sSubSupPr>
                                  <m:ctrlPr>
                                    <a:rPr lang="es-ES" b="1" i="1" dirty="0" smtClean="0">
                                      <a:latin typeface="Cambria Math" panose="02040503050406030204" pitchFamily="18" charset="0"/>
                                    </a:rPr>
                                  </m:ctrlPr>
                                </m:sSubSupPr>
                                <m:e>
                                  <m:r>
                                    <a:rPr lang="es-MX" b="1" i="1" dirty="0" smtClean="0">
                                      <a:latin typeface="Cambria Math" panose="02040503050406030204" pitchFamily="18" charset="0"/>
                                    </a:rPr>
                                    <m:t>𝒀</m:t>
                                  </m:r>
                                </m:e>
                                <m:sub>
                                  <m:r>
                                    <a:rPr lang="es-MX" b="1" i="1" dirty="0" smtClean="0">
                                      <a:latin typeface="Cambria Math" panose="02040503050406030204" pitchFamily="18" charset="0"/>
                                    </a:rPr>
                                    <m:t>𝒊𝒋</m:t>
                                  </m:r>
                                </m:sub>
                                <m:sup>
                                  <m:r>
                                    <a:rPr lang="es-MX" b="1" i="1" dirty="0" smtClean="0">
                                      <a:latin typeface="Cambria Math" panose="02040503050406030204" pitchFamily="18" charset="0"/>
                                    </a:rPr>
                                    <m:t>𝟐</m:t>
                                  </m:r>
                                </m:sup>
                              </m:sSubSup>
                            </m:e>
                          </m:nary>
                          <m:r>
                            <a:rPr lang="es-MX" b="1" i="1" dirty="0" smtClean="0">
                              <a:latin typeface="Cambria Math" panose="02040503050406030204" pitchFamily="18" charset="0"/>
                            </a:rPr>
                            <m:t>=(</m:t>
                          </m:r>
                          <m:sSubSup>
                            <m:sSubSupPr>
                              <m:ctrlPr>
                                <a:rPr lang="es-MX" b="1" i="1" dirty="0" smtClean="0">
                                  <a:latin typeface="Cambria Math" panose="02040503050406030204" pitchFamily="18" charset="0"/>
                                </a:rPr>
                              </m:ctrlPr>
                            </m:sSubSupPr>
                            <m:e>
                              <m:r>
                                <a:rPr lang="es-MX" b="1" i="1" dirty="0" smtClean="0">
                                  <a:latin typeface="Cambria Math" panose="02040503050406030204" pitchFamily="18" charset="0"/>
                                </a:rPr>
                                <m:t>𝒀</m:t>
                              </m:r>
                            </m:e>
                            <m:sub>
                              <m:r>
                                <a:rPr lang="es-MX" b="1" i="1" dirty="0" smtClean="0">
                                  <a:latin typeface="Cambria Math" panose="02040503050406030204" pitchFamily="18" charset="0"/>
                                </a:rPr>
                                <m:t>𝟏𝟏</m:t>
                              </m:r>
                            </m:sub>
                            <m:sup>
                              <m:r>
                                <a:rPr lang="es-MX" b="1" i="1" dirty="0" smtClean="0">
                                  <a:latin typeface="Cambria Math" panose="02040503050406030204" pitchFamily="18" charset="0"/>
                                </a:rPr>
                                <m:t>𝟐</m:t>
                              </m:r>
                            </m:sup>
                          </m:sSubSup>
                          <m:r>
                            <a:rPr lang="es-MX" b="1" i="1" dirty="0" smtClean="0">
                              <a:latin typeface="Cambria Math" panose="02040503050406030204" pitchFamily="18" charset="0"/>
                            </a:rPr>
                            <m:t>+</m:t>
                          </m:r>
                          <m:sSubSup>
                            <m:sSubSupPr>
                              <m:ctrlPr>
                                <a:rPr lang="es-MX" b="1" i="1" dirty="0" smtClean="0">
                                  <a:latin typeface="Cambria Math" panose="02040503050406030204" pitchFamily="18" charset="0"/>
                                </a:rPr>
                              </m:ctrlPr>
                            </m:sSubSupPr>
                            <m:e>
                              <m:r>
                                <a:rPr lang="es-MX" b="1" i="1" dirty="0" smtClean="0">
                                  <a:latin typeface="Cambria Math" panose="02040503050406030204" pitchFamily="18" charset="0"/>
                                </a:rPr>
                                <m:t>𝒀</m:t>
                              </m:r>
                            </m:e>
                            <m:sub>
                              <m:r>
                                <a:rPr lang="es-MX" b="1" i="1" dirty="0" smtClean="0">
                                  <a:latin typeface="Cambria Math" panose="02040503050406030204" pitchFamily="18" charset="0"/>
                                </a:rPr>
                                <m:t>𝟏𝟐</m:t>
                              </m:r>
                            </m:sub>
                            <m:sup>
                              <m:r>
                                <a:rPr lang="es-MX" b="1" i="1" dirty="0" smtClean="0">
                                  <a:latin typeface="Cambria Math" panose="02040503050406030204" pitchFamily="18" charset="0"/>
                                </a:rPr>
                                <m:t>𝟐</m:t>
                              </m:r>
                            </m:sup>
                          </m:sSubSup>
                          <m:r>
                            <a:rPr lang="es-MX" b="1" i="1" dirty="0" smtClean="0">
                              <a:latin typeface="Cambria Math" panose="02040503050406030204" pitchFamily="18" charset="0"/>
                            </a:rPr>
                            <m:t>+…+</m:t>
                          </m:r>
                          <m:sSubSup>
                            <m:sSubSupPr>
                              <m:ctrlPr>
                                <a:rPr lang="es-MX" b="1" i="1" dirty="0" smtClean="0">
                                  <a:latin typeface="Cambria Math" panose="02040503050406030204" pitchFamily="18" charset="0"/>
                                </a:rPr>
                              </m:ctrlPr>
                            </m:sSubSupPr>
                            <m:e>
                              <m:r>
                                <a:rPr lang="es-MX" b="1" i="1" dirty="0" smtClean="0">
                                  <a:latin typeface="Cambria Math" panose="02040503050406030204" pitchFamily="18" charset="0"/>
                                </a:rPr>
                                <m:t>𝒀</m:t>
                              </m:r>
                            </m:e>
                            <m:sub>
                              <m:r>
                                <a:rPr lang="es-MX" b="1" i="1" dirty="0" smtClean="0">
                                  <a:latin typeface="Cambria Math" panose="02040503050406030204" pitchFamily="18" charset="0"/>
                                </a:rPr>
                                <m:t>𝟐𝟏</m:t>
                              </m:r>
                            </m:sub>
                            <m:sup>
                              <m:r>
                                <a:rPr lang="es-MX" b="1" i="1" dirty="0" smtClean="0">
                                  <a:latin typeface="Cambria Math" panose="02040503050406030204" pitchFamily="18" charset="0"/>
                                </a:rPr>
                                <m:t>𝟐</m:t>
                              </m:r>
                            </m:sup>
                          </m:sSubSup>
                          <m:r>
                            <a:rPr lang="es-MX" b="1" i="1" dirty="0" smtClean="0">
                              <a:latin typeface="Cambria Math" panose="02040503050406030204" pitchFamily="18" charset="0"/>
                            </a:rPr>
                            <m:t>+…+</m:t>
                          </m:r>
                          <m:sSubSup>
                            <m:sSubSupPr>
                              <m:ctrlPr>
                                <a:rPr lang="es-MX" b="1" i="1" dirty="0" smtClean="0">
                                  <a:latin typeface="Cambria Math" panose="02040503050406030204" pitchFamily="18" charset="0"/>
                                </a:rPr>
                              </m:ctrlPr>
                            </m:sSubSupPr>
                            <m:e>
                              <m:r>
                                <a:rPr lang="es-MX" b="1" i="1" dirty="0" smtClean="0">
                                  <a:latin typeface="Cambria Math" panose="02040503050406030204" pitchFamily="18" charset="0"/>
                                </a:rPr>
                                <m:t>𝒀</m:t>
                              </m:r>
                            </m:e>
                            <m:sub>
                              <m:r>
                                <a:rPr lang="es-MX" b="1" i="1" dirty="0" smtClean="0">
                                  <a:latin typeface="Cambria Math" panose="02040503050406030204" pitchFamily="18" charset="0"/>
                                </a:rPr>
                                <m:t>𝒊𝒋</m:t>
                              </m:r>
                            </m:sub>
                            <m:sup>
                              <m:r>
                                <a:rPr lang="es-MX" b="1" i="1" dirty="0" smtClean="0">
                                  <a:latin typeface="Cambria Math" panose="02040503050406030204" pitchFamily="18" charset="0"/>
                                </a:rPr>
                                <m:t>𝟐</m:t>
                              </m:r>
                            </m:sup>
                          </m:sSubSup>
                          <m:r>
                            <a:rPr lang="es-MX" b="1" i="1" dirty="0" smtClean="0">
                              <a:latin typeface="Cambria Math" panose="02040503050406030204" pitchFamily="18" charset="0"/>
                            </a:rPr>
                            <m:t>)</m:t>
                          </m:r>
                        </m:e>
                      </m:nary>
                    </m:oMath>
                  </m:oMathPara>
                </a14:m>
                <a:endParaRPr lang="es-ES" b="1" i="1" dirty="0">
                  <a:latin typeface="Cambria Math"/>
                </a:endParaRPr>
              </a:p>
              <a:p>
                <a:pPr marL="0" indent="0">
                  <a:buNone/>
                </a:pPr>
                <a:endParaRPr lang="es-ES" b="1" i="1" dirty="0">
                  <a:latin typeface="Cambria Math"/>
                </a:endParaRPr>
              </a:p>
              <a:p>
                <a:pPr marL="0" indent="0">
                  <a:buNone/>
                </a:pPr>
                <a14:m>
                  <m:oMathPara xmlns:m="http://schemas.openxmlformats.org/officeDocument/2006/math">
                    <m:oMathParaPr>
                      <m:jc m:val="left"/>
                    </m:oMathParaPr>
                    <m:oMath xmlns:m="http://schemas.openxmlformats.org/officeDocument/2006/math">
                      <m:sSubSup>
                        <m:sSubSupPr>
                          <m:ctrlPr>
                            <a:rPr lang="es-ES" b="1" i="1" smtClean="0">
                              <a:latin typeface="Cambria Math" panose="02040503050406030204" pitchFamily="18" charset="0"/>
                            </a:rPr>
                          </m:ctrlPr>
                        </m:sSubSupPr>
                        <m:e>
                          <m:r>
                            <a:rPr lang="es-MX" b="1" i="1" smtClean="0">
                              <a:latin typeface="Cambria Math" panose="02040503050406030204" pitchFamily="18" charset="0"/>
                            </a:rPr>
                            <m:t>𝒀</m:t>
                          </m:r>
                        </m:e>
                        <m:sub>
                          <m:r>
                            <a:rPr lang="es-MX" b="1" i="1" smtClean="0">
                              <a:latin typeface="Cambria Math" panose="02040503050406030204" pitchFamily="18" charset="0"/>
                            </a:rPr>
                            <m:t>..</m:t>
                          </m:r>
                        </m:sub>
                        <m:sup>
                          <m:r>
                            <a:rPr lang="es-MX" b="1" i="1" smtClean="0">
                              <a:latin typeface="Cambria Math" panose="02040503050406030204" pitchFamily="18" charset="0"/>
                            </a:rPr>
                            <m:t>𝟐</m:t>
                          </m:r>
                        </m:sup>
                      </m:sSubSup>
                      <m:r>
                        <a:rPr lang="es-MX" b="1" i="1" smtClean="0">
                          <a:latin typeface="Cambria Math" panose="02040503050406030204" pitchFamily="18" charset="0"/>
                        </a:rPr>
                        <m:t>=</m:t>
                      </m:r>
                      <m:sSup>
                        <m:sSupPr>
                          <m:ctrlPr>
                            <a:rPr lang="es-MX" b="1" i="1" smtClean="0">
                              <a:latin typeface="Cambria Math" panose="02040503050406030204" pitchFamily="18" charset="0"/>
                            </a:rPr>
                          </m:ctrlPr>
                        </m:sSupPr>
                        <m:e>
                          <m:d>
                            <m:dPr>
                              <m:ctrlPr>
                                <a:rPr lang="es-MX" b="1" i="1" smtClean="0">
                                  <a:latin typeface="Cambria Math" panose="02040503050406030204" pitchFamily="18" charset="0"/>
                                </a:rPr>
                              </m:ctrlPr>
                            </m:dPr>
                            <m:e>
                              <m:sSub>
                                <m:sSubPr>
                                  <m:ctrlPr>
                                    <a:rPr lang="es-MX" b="1" i="1" smtClean="0">
                                      <a:latin typeface="Cambria Math" panose="02040503050406030204" pitchFamily="18" charset="0"/>
                                    </a:rPr>
                                  </m:ctrlPr>
                                </m:sSubPr>
                                <m:e>
                                  <m:r>
                                    <a:rPr lang="es-MX" b="1" i="1" smtClean="0">
                                      <a:latin typeface="Cambria Math" panose="02040503050406030204" pitchFamily="18" charset="0"/>
                                    </a:rPr>
                                    <m:t>𝒀</m:t>
                                  </m:r>
                                </m:e>
                                <m:sub>
                                  <m:r>
                                    <a:rPr lang="es-MX" b="1" i="1" smtClean="0">
                                      <a:latin typeface="Cambria Math" panose="02040503050406030204" pitchFamily="18" charset="0"/>
                                    </a:rPr>
                                    <m:t>𝟏𝟏</m:t>
                                  </m:r>
                                </m:sub>
                              </m:sSub>
                              <m:r>
                                <a:rPr lang="es-MX" b="1" i="1" smtClean="0">
                                  <a:latin typeface="Cambria Math" panose="02040503050406030204" pitchFamily="18" charset="0"/>
                                </a:rPr>
                                <m:t>+</m:t>
                              </m:r>
                              <m:sSub>
                                <m:sSubPr>
                                  <m:ctrlPr>
                                    <a:rPr lang="es-MX" b="1" i="1" smtClean="0">
                                      <a:latin typeface="Cambria Math" panose="02040503050406030204" pitchFamily="18" charset="0"/>
                                    </a:rPr>
                                  </m:ctrlPr>
                                </m:sSubPr>
                                <m:e>
                                  <m:r>
                                    <a:rPr lang="es-MX" b="1" i="1" smtClean="0">
                                      <a:latin typeface="Cambria Math" panose="02040503050406030204" pitchFamily="18" charset="0"/>
                                    </a:rPr>
                                    <m:t>𝒀</m:t>
                                  </m:r>
                                </m:e>
                                <m:sub>
                                  <m:r>
                                    <a:rPr lang="es-MX" b="1" i="1" smtClean="0">
                                      <a:latin typeface="Cambria Math" panose="02040503050406030204" pitchFamily="18" charset="0"/>
                                    </a:rPr>
                                    <m:t>𝟏𝟐</m:t>
                                  </m:r>
                                </m:sub>
                              </m:sSub>
                              <m:r>
                                <a:rPr lang="es-MX" b="1" i="1" smtClean="0">
                                  <a:latin typeface="Cambria Math" panose="02040503050406030204" pitchFamily="18" charset="0"/>
                                </a:rPr>
                                <m:t>+…+</m:t>
                              </m:r>
                              <m:sSub>
                                <m:sSubPr>
                                  <m:ctrlPr>
                                    <a:rPr lang="es-MX" b="1" i="1" smtClean="0">
                                      <a:latin typeface="Cambria Math" panose="02040503050406030204" pitchFamily="18" charset="0"/>
                                    </a:rPr>
                                  </m:ctrlPr>
                                </m:sSubPr>
                                <m:e>
                                  <m:r>
                                    <a:rPr lang="es-MX" b="1" i="1" smtClean="0">
                                      <a:latin typeface="Cambria Math" panose="02040503050406030204" pitchFamily="18" charset="0"/>
                                    </a:rPr>
                                    <m:t>𝒀</m:t>
                                  </m:r>
                                </m:e>
                                <m:sub>
                                  <m:r>
                                    <a:rPr lang="es-MX" b="1" i="1" smtClean="0">
                                      <a:latin typeface="Cambria Math" panose="02040503050406030204" pitchFamily="18" charset="0"/>
                                    </a:rPr>
                                    <m:t>𝟐𝟏</m:t>
                                  </m:r>
                                </m:sub>
                              </m:sSub>
                              <m:r>
                                <a:rPr lang="es-MX" b="1" i="1" smtClean="0">
                                  <a:latin typeface="Cambria Math" panose="02040503050406030204" pitchFamily="18" charset="0"/>
                                </a:rPr>
                                <m:t>+…+</m:t>
                              </m:r>
                              <m:sSub>
                                <m:sSubPr>
                                  <m:ctrlPr>
                                    <a:rPr lang="es-MX" b="1" i="1" smtClean="0">
                                      <a:latin typeface="Cambria Math" panose="02040503050406030204" pitchFamily="18" charset="0"/>
                                    </a:rPr>
                                  </m:ctrlPr>
                                </m:sSubPr>
                                <m:e>
                                  <m:r>
                                    <a:rPr lang="es-MX" b="1" i="1" smtClean="0">
                                      <a:latin typeface="Cambria Math" panose="02040503050406030204" pitchFamily="18" charset="0"/>
                                    </a:rPr>
                                    <m:t>𝒀</m:t>
                                  </m:r>
                                </m:e>
                                <m:sub>
                                  <m:r>
                                    <a:rPr lang="es-MX" b="1" i="1" smtClean="0">
                                      <a:latin typeface="Cambria Math" panose="02040503050406030204" pitchFamily="18" charset="0"/>
                                    </a:rPr>
                                    <m:t>𝒊𝒋</m:t>
                                  </m:r>
                                </m:sub>
                              </m:sSub>
                            </m:e>
                          </m:d>
                        </m:e>
                        <m:sup>
                          <m:r>
                            <a:rPr lang="es-MX" b="1" i="1" smtClean="0">
                              <a:latin typeface="Cambria Math" panose="02040503050406030204" pitchFamily="18" charset="0"/>
                            </a:rPr>
                            <m:t>𝟐</m:t>
                          </m:r>
                        </m:sup>
                      </m:sSup>
                    </m:oMath>
                  </m:oMathPara>
                </a14:m>
                <a:endParaRPr lang="es-ES" b="1" i="1" dirty="0">
                  <a:latin typeface="Cambria Math"/>
                </a:endParaRPr>
              </a:p>
            </p:txBody>
          </p:sp>
        </mc:Choice>
        <mc:Fallback xmlns="">
          <p:sp>
            <p:nvSpPr>
              <p:cNvPr id="4" name="3 Marcador de contenido"/>
              <p:cNvSpPr txBox="1">
                <a:spLocks noGrp="1" noRot="1" noChangeAspect="1" noMove="1" noResize="1" noEditPoints="1" noAdjustHandles="1" noChangeArrowheads="1" noChangeShapeType="1" noTextEdit="1"/>
              </p:cNvSpPr>
              <p:nvPr>
                <p:ph idx="1"/>
              </p:nvPr>
            </p:nvSpPr>
            <p:spPr>
              <a:xfrm>
                <a:off x="827584" y="1820068"/>
                <a:ext cx="7776864" cy="3841180"/>
              </a:xfrm>
              <a:prstGeom prst="rect">
                <a:avLst/>
              </a:prstGeom>
              <a:blipFill>
                <a:blip r:embed="rId2"/>
                <a:stretch>
                  <a:fillRect l="-863"/>
                </a:stretch>
              </a:blipFill>
            </p:spPr>
            <p:txBody>
              <a:bodyPr/>
              <a:lstStyle/>
              <a:p>
                <a:r>
                  <a:rPr lang="es-EC">
                    <a:noFill/>
                  </a:rPr>
                  <a:t> </a:t>
                </a:r>
              </a:p>
            </p:txBody>
          </p:sp>
        </mc:Fallback>
      </mc:AlternateContent>
    </p:spTree>
    <p:extLst>
      <p:ext uri="{BB962C8B-B14F-4D97-AF65-F5344CB8AC3E}">
        <p14:creationId xmlns:p14="http://schemas.microsoft.com/office/powerpoint/2010/main" val="3218497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BC764-F5C6-46B5-8D67-203F0A4D6D62}"/>
              </a:ext>
            </a:extLst>
          </p:cNvPr>
          <p:cNvSpPr>
            <a:spLocks noGrp="1"/>
          </p:cNvSpPr>
          <p:nvPr>
            <p:ph type="title"/>
          </p:nvPr>
        </p:nvSpPr>
        <p:spPr>
          <a:xfrm>
            <a:off x="685332" y="618519"/>
            <a:ext cx="7773338" cy="794258"/>
          </a:xfrm>
        </p:spPr>
        <p:txBody>
          <a:bodyPr/>
          <a:lstStyle/>
          <a:p>
            <a:r>
              <a:rPr lang="es-ES" b="1" dirty="0"/>
              <a:t>MEDIDAS DE VARIABILIDAD</a:t>
            </a:r>
            <a:endParaRPr lang="es-EC"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FA82E24B-1DBF-4146-8B85-134FC13D84F5}"/>
                  </a:ext>
                </a:extLst>
              </p:cNvPr>
              <p:cNvSpPr>
                <a:spLocks noGrp="1"/>
              </p:cNvSpPr>
              <p:nvPr>
                <p:ph idx="1"/>
              </p:nvPr>
            </p:nvSpPr>
            <p:spPr>
              <a:xfrm>
                <a:off x="611560" y="1484784"/>
                <a:ext cx="8136904" cy="4522441"/>
              </a:xfrm>
            </p:spPr>
            <p:txBody>
              <a:bodyPr>
                <a:normAutofit/>
              </a:bodyPr>
              <a:lstStyle/>
              <a:p>
                <a:pPr marL="0" indent="0">
                  <a:buNone/>
                </a:pPr>
                <a:r>
                  <a:rPr lang="es-ES" b="1" i="1" dirty="0">
                    <a:solidFill>
                      <a:srgbClr val="FF0000"/>
                    </a:solidFill>
                  </a:rPr>
                  <a:t>SUMA DE CUADRADOS DE TRATAMIENTOS (VARIABILIDAD ENTRE MÉTODOS)</a:t>
                </a:r>
              </a:p>
              <a:p>
                <a:pPr marL="0" indent="0">
                  <a:buNone/>
                </a:pPr>
                <a14:m>
                  <m:oMathPara xmlns:m="http://schemas.openxmlformats.org/officeDocument/2006/math">
                    <m:oMathParaPr>
                      <m:jc m:val="centerGroup"/>
                    </m:oMathParaPr>
                    <m:oMath xmlns:m="http://schemas.openxmlformats.org/officeDocument/2006/math">
                      <m:r>
                        <a:rPr lang="es-MX" sz="2800" i="1" dirty="0">
                          <a:latin typeface="Cambria Math" panose="02040503050406030204" pitchFamily="18" charset="0"/>
                        </a:rPr>
                        <m:t>𝑆𝐶𝑡𝑟𝑎𝑡</m:t>
                      </m:r>
                      <m:r>
                        <a:rPr lang="es-MX" sz="2800" i="1" dirty="0">
                          <a:latin typeface="Cambria Math" panose="02040503050406030204" pitchFamily="18" charset="0"/>
                        </a:rPr>
                        <m:t>=</m:t>
                      </m:r>
                      <m:nary>
                        <m:naryPr>
                          <m:chr m:val="∑"/>
                          <m:ctrlPr>
                            <a:rPr lang="es-MX" sz="2800" i="1" dirty="0">
                              <a:latin typeface="Cambria Math" panose="02040503050406030204" pitchFamily="18" charset="0"/>
                            </a:rPr>
                          </m:ctrlPr>
                        </m:naryPr>
                        <m:sub>
                          <m:r>
                            <m:rPr>
                              <m:brk m:alnAt="23"/>
                            </m:rPr>
                            <a:rPr lang="es-MX" sz="2800" i="1" dirty="0">
                              <a:latin typeface="Cambria Math" panose="02040503050406030204" pitchFamily="18" charset="0"/>
                            </a:rPr>
                            <m:t>𝑖</m:t>
                          </m:r>
                          <m:r>
                            <a:rPr lang="es-MX" sz="2800" i="1" dirty="0">
                              <a:latin typeface="Cambria Math" panose="02040503050406030204" pitchFamily="18" charset="0"/>
                            </a:rPr>
                            <m:t>=1</m:t>
                          </m:r>
                        </m:sub>
                        <m:sup>
                          <m:r>
                            <a:rPr lang="es-MX" sz="2800" i="1" dirty="0">
                              <a:latin typeface="Cambria Math" panose="02040503050406030204" pitchFamily="18" charset="0"/>
                            </a:rPr>
                            <m:t>𝑛</m:t>
                          </m:r>
                        </m:sup>
                        <m:e>
                          <m:f>
                            <m:fPr>
                              <m:ctrlPr>
                                <a:rPr lang="es-MX" sz="2800" i="1" dirty="0">
                                  <a:latin typeface="Cambria Math" panose="02040503050406030204" pitchFamily="18" charset="0"/>
                                </a:rPr>
                              </m:ctrlPr>
                            </m:fPr>
                            <m:num>
                              <m:sSubSup>
                                <m:sSubSupPr>
                                  <m:ctrlPr>
                                    <a:rPr lang="es-MX" sz="2800" i="1" dirty="0">
                                      <a:latin typeface="Cambria Math" panose="02040503050406030204" pitchFamily="18" charset="0"/>
                                    </a:rPr>
                                  </m:ctrlPr>
                                </m:sSubSupPr>
                                <m:e>
                                  <m:r>
                                    <a:rPr lang="es-MX" sz="2800" i="1" dirty="0">
                                      <a:latin typeface="Cambria Math" panose="02040503050406030204" pitchFamily="18" charset="0"/>
                                    </a:rPr>
                                    <m:t>𝑌</m:t>
                                  </m:r>
                                </m:e>
                                <m:sub>
                                  <m:r>
                                    <a:rPr lang="es-MX" sz="2800" i="1" dirty="0">
                                      <a:latin typeface="Cambria Math" panose="02040503050406030204" pitchFamily="18" charset="0"/>
                                    </a:rPr>
                                    <m:t>𝑡</m:t>
                                  </m:r>
                                  <m:r>
                                    <a:rPr lang="es-MX" sz="2800" i="1" dirty="0">
                                      <a:latin typeface="Cambria Math" panose="02040503050406030204" pitchFamily="18" charset="0"/>
                                    </a:rPr>
                                    <m:t>.</m:t>
                                  </m:r>
                                </m:sub>
                                <m:sup>
                                  <m:r>
                                    <a:rPr lang="es-MX" sz="2800" i="1" dirty="0">
                                      <a:latin typeface="Cambria Math" panose="02040503050406030204" pitchFamily="18" charset="0"/>
                                    </a:rPr>
                                    <m:t>2</m:t>
                                  </m:r>
                                </m:sup>
                              </m:sSubSup>
                            </m:num>
                            <m:den>
                              <m:sSub>
                                <m:sSubPr>
                                  <m:ctrlPr>
                                    <a:rPr lang="es-MX" sz="2800" i="1" dirty="0">
                                      <a:latin typeface="Cambria Math" panose="02040503050406030204" pitchFamily="18" charset="0"/>
                                    </a:rPr>
                                  </m:ctrlPr>
                                </m:sSubPr>
                                <m:e>
                                  <m:r>
                                    <a:rPr lang="es-MX" sz="2800" i="1" dirty="0">
                                      <a:latin typeface="Cambria Math" panose="02040503050406030204" pitchFamily="18" charset="0"/>
                                    </a:rPr>
                                    <m:t>𝑛</m:t>
                                  </m:r>
                                </m:e>
                                <m:sub>
                                  <m:r>
                                    <a:rPr lang="es-MX" sz="2800" i="1" dirty="0">
                                      <a:latin typeface="Cambria Math" panose="02040503050406030204" pitchFamily="18" charset="0"/>
                                    </a:rPr>
                                    <m:t>𝑖</m:t>
                                  </m:r>
                                </m:sub>
                              </m:sSub>
                            </m:den>
                          </m:f>
                          <m:r>
                            <a:rPr lang="es-MX" sz="2800" i="1" dirty="0">
                              <a:latin typeface="Cambria Math" panose="02040503050406030204" pitchFamily="18" charset="0"/>
                            </a:rPr>
                            <m:t>−</m:t>
                          </m:r>
                          <m:f>
                            <m:fPr>
                              <m:ctrlPr>
                                <a:rPr lang="es-MX" sz="2800" i="1" dirty="0">
                                  <a:latin typeface="Cambria Math" panose="02040503050406030204" pitchFamily="18" charset="0"/>
                                </a:rPr>
                              </m:ctrlPr>
                            </m:fPr>
                            <m:num>
                              <m:sSubSup>
                                <m:sSubSupPr>
                                  <m:ctrlPr>
                                    <a:rPr lang="es-MX" sz="2800" i="1" dirty="0">
                                      <a:latin typeface="Cambria Math" panose="02040503050406030204" pitchFamily="18" charset="0"/>
                                    </a:rPr>
                                  </m:ctrlPr>
                                </m:sSubSupPr>
                                <m:e>
                                  <m:r>
                                    <a:rPr lang="es-MX" sz="2800" i="1" dirty="0">
                                      <a:latin typeface="Cambria Math" panose="02040503050406030204" pitchFamily="18" charset="0"/>
                                    </a:rPr>
                                    <m:t>𝑌</m:t>
                                  </m:r>
                                </m:e>
                                <m:sub>
                                  <m:r>
                                    <a:rPr lang="es-MX" sz="2800" i="1" dirty="0">
                                      <a:latin typeface="Cambria Math" panose="02040503050406030204" pitchFamily="18" charset="0"/>
                                    </a:rPr>
                                    <m:t>..</m:t>
                                  </m:r>
                                </m:sub>
                                <m:sup>
                                  <m:r>
                                    <a:rPr lang="es-MX" sz="2800" i="1" dirty="0">
                                      <a:latin typeface="Cambria Math" panose="02040503050406030204" pitchFamily="18" charset="0"/>
                                    </a:rPr>
                                    <m:t>2</m:t>
                                  </m:r>
                                </m:sup>
                              </m:sSubSup>
                            </m:num>
                            <m:den>
                              <m:r>
                                <a:rPr lang="es-MX" sz="2800" i="1" dirty="0">
                                  <a:latin typeface="Cambria Math" panose="02040503050406030204" pitchFamily="18" charset="0"/>
                                </a:rPr>
                                <m:t>𝑁</m:t>
                              </m:r>
                            </m:den>
                          </m:f>
                        </m:e>
                      </m:nary>
                    </m:oMath>
                  </m:oMathPara>
                </a14:m>
                <a:endParaRPr lang="es-ES" sz="2800" dirty="0">
                  <a:solidFill>
                    <a:schemeClr val="accent1"/>
                  </a:solidFill>
                </a:endParaRPr>
              </a:p>
              <a:p>
                <a:pPr marL="0" indent="0">
                  <a:buNone/>
                </a:pPr>
                <a:r>
                  <a:rPr lang="es-ES" sz="2400" i="1" dirty="0"/>
                  <a:t>Donde:</a:t>
                </a:r>
              </a:p>
              <a:p>
                <a:pPr marL="0" indent="0">
                  <a:buNone/>
                </a:pPr>
                <a14:m>
                  <m:oMathPara xmlns:m="http://schemas.openxmlformats.org/officeDocument/2006/math">
                    <m:oMathParaPr>
                      <m:jc m:val="left"/>
                    </m:oMathParaPr>
                    <m:oMath xmlns:m="http://schemas.openxmlformats.org/officeDocument/2006/math">
                      <m:sSubSup>
                        <m:sSubSupPr>
                          <m:ctrlPr>
                            <a:rPr lang="es-ES" sz="2400" i="1" smtClean="0">
                              <a:solidFill>
                                <a:schemeClr val="tx1"/>
                              </a:solidFill>
                              <a:latin typeface="Cambria Math" panose="02040503050406030204" pitchFamily="18" charset="0"/>
                            </a:rPr>
                          </m:ctrlPr>
                        </m:sSubSupPr>
                        <m:e>
                          <m:r>
                            <a:rPr lang="es-MX" sz="2400" i="1">
                              <a:solidFill>
                                <a:schemeClr val="tx1"/>
                              </a:solidFill>
                              <a:latin typeface="Cambria Math" panose="02040503050406030204" pitchFamily="18" charset="0"/>
                            </a:rPr>
                            <m:t>𝑌</m:t>
                          </m:r>
                        </m:e>
                        <m:sub>
                          <m:r>
                            <a:rPr lang="es-MX" sz="2400" i="1">
                              <a:solidFill>
                                <a:schemeClr val="tx1"/>
                              </a:solidFill>
                              <a:latin typeface="Cambria Math" panose="02040503050406030204" pitchFamily="18" charset="0"/>
                            </a:rPr>
                            <m:t>𝑡</m:t>
                          </m:r>
                          <m:r>
                            <a:rPr lang="es-MX" sz="2400" i="1">
                              <a:solidFill>
                                <a:schemeClr val="tx1"/>
                              </a:solidFill>
                              <a:latin typeface="Cambria Math" panose="02040503050406030204" pitchFamily="18" charset="0"/>
                            </a:rPr>
                            <m:t>.</m:t>
                          </m:r>
                        </m:sub>
                        <m:sup>
                          <m:r>
                            <a:rPr lang="es-MX" sz="2400" i="1">
                              <a:solidFill>
                                <a:schemeClr val="tx1"/>
                              </a:solidFill>
                              <a:latin typeface="Cambria Math" panose="02040503050406030204" pitchFamily="18" charset="0"/>
                            </a:rPr>
                            <m:t>2</m:t>
                          </m:r>
                        </m:sup>
                      </m:sSubSup>
                      <m:r>
                        <a:rPr lang="es-MX" sz="2400" i="1">
                          <a:solidFill>
                            <a:schemeClr val="tx1"/>
                          </a:solidFill>
                          <a:latin typeface="Cambria Math" panose="02040503050406030204" pitchFamily="18" charset="0"/>
                        </a:rPr>
                        <m:t>=</m:t>
                      </m:r>
                      <m:sSubSup>
                        <m:sSubSupPr>
                          <m:ctrlPr>
                            <a:rPr lang="es-MX" sz="2400" i="1">
                              <a:solidFill>
                                <a:schemeClr val="tx1"/>
                              </a:solidFill>
                              <a:latin typeface="Cambria Math" panose="02040503050406030204" pitchFamily="18" charset="0"/>
                            </a:rPr>
                          </m:ctrlPr>
                        </m:sSubSupPr>
                        <m:e>
                          <m:r>
                            <a:rPr lang="es-MX" sz="2400" i="1">
                              <a:solidFill>
                                <a:schemeClr val="tx1"/>
                              </a:solidFill>
                              <a:latin typeface="Cambria Math" panose="02040503050406030204" pitchFamily="18" charset="0"/>
                            </a:rPr>
                            <m:t>𝑌</m:t>
                          </m:r>
                        </m:e>
                        <m:sub>
                          <m:r>
                            <a:rPr lang="es-MX" sz="2400" i="1">
                              <a:solidFill>
                                <a:schemeClr val="tx1"/>
                              </a:solidFill>
                              <a:latin typeface="Cambria Math" panose="02040503050406030204" pitchFamily="18" charset="0"/>
                            </a:rPr>
                            <m:t>𝑡</m:t>
                          </m:r>
                          <m:r>
                            <a:rPr lang="es-MX" sz="2400" i="1">
                              <a:solidFill>
                                <a:schemeClr val="tx1"/>
                              </a:solidFill>
                              <a:latin typeface="Cambria Math" panose="02040503050406030204" pitchFamily="18" charset="0"/>
                            </a:rPr>
                            <m:t>1</m:t>
                          </m:r>
                        </m:sub>
                        <m:sup>
                          <m:r>
                            <a:rPr lang="es-MX" sz="2400" i="1">
                              <a:solidFill>
                                <a:schemeClr val="tx1"/>
                              </a:solidFill>
                              <a:latin typeface="Cambria Math" panose="02040503050406030204" pitchFamily="18" charset="0"/>
                            </a:rPr>
                            <m:t>2</m:t>
                          </m:r>
                        </m:sup>
                      </m:sSubSup>
                      <m:r>
                        <a:rPr lang="es-MX" sz="2400" i="1">
                          <a:solidFill>
                            <a:schemeClr val="tx1"/>
                          </a:solidFill>
                          <a:latin typeface="Cambria Math" panose="02040503050406030204" pitchFamily="18" charset="0"/>
                        </a:rPr>
                        <m:t>+</m:t>
                      </m:r>
                      <m:sSubSup>
                        <m:sSubSupPr>
                          <m:ctrlPr>
                            <a:rPr lang="es-MX" sz="2400" i="1">
                              <a:solidFill>
                                <a:schemeClr val="tx1"/>
                              </a:solidFill>
                              <a:latin typeface="Cambria Math" panose="02040503050406030204" pitchFamily="18" charset="0"/>
                            </a:rPr>
                          </m:ctrlPr>
                        </m:sSubSupPr>
                        <m:e>
                          <m:r>
                            <a:rPr lang="es-MX" sz="2400" i="1">
                              <a:solidFill>
                                <a:schemeClr val="tx1"/>
                              </a:solidFill>
                              <a:latin typeface="Cambria Math" panose="02040503050406030204" pitchFamily="18" charset="0"/>
                            </a:rPr>
                            <m:t>𝑌</m:t>
                          </m:r>
                        </m:e>
                        <m:sub>
                          <m:r>
                            <a:rPr lang="es-MX" sz="2400" i="1">
                              <a:solidFill>
                                <a:schemeClr val="tx1"/>
                              </a:solidFill>
                              <a:latin typeface="Cambria Math" panose="02040503050406030204" pitchFamily="18" charset="0"/>
                            </a:rPr>
                            <m:t>𝑡</m:t>
                          </m:r>
                          <m:r>
                            <a:rPr lang="es-MX" sz="2400" i="1">
                              <a:solidFill>
                                <a:schemeClr val="tx1"/>
                              </a:solidFill>
                              <a:latin typeface="Cambria Math" panose="02040503050406030204" pitchFamily="18" charset="0"/>
                            </a:rPr>
                            <m:t>2</m:t>
                          </m:r>
                        </m:sub>
                        <m:sup>
                          <m:r>
                            <a:rPr lang="es-MX" sz="2400" i="1">
                              <a:solidFill>
                                <a:schemeClr val="tx1"/>
                              </a:solidFill>
                              <a:latin typeface="Cambria Math" panose="02040503050406030204" pitchFamily="18" charset="0"/>
                            </a:rPr>
                            <m:t>2</m:t>
                          </m:r>
                        </m:sup>
                      </m:sSubSup>
                      <m:r>
                        <a:rPr lang="es-MX" sz="2400" i="1">
                          <a:solidFill>
                            <a:schemeClr val="tx1"/>
                          </a:solidFill>
                          <a:latin typeface="Cambria Math" panose="02040503050406030204" pitchFamily="18" charset="0"/>
                        </a:rPr>
                        <m:t>+</m:t>
                      </m:r>
                      <m:sSubSup>
                        <m:sSubSupPr>
                          <m:ctrlPr>
                            <a:rPr lang="es-MX" sz="2400" i="1">
                              <a:solidFill>
                                <a:schemeClr val="tx1"/>
                              </a:solidFill>
                              <a:latin typeface="Cambria Math" panose="02040503050406030204" pitchFamily="18" charset="0"/>
                            </a:rPr>
                          </m:ctrlPr>
                        </m:sSubSupPr>
                        <m:e>
                          <m:r>
                            <a:rPr lang="es-MX" sz="2400" i="1">
                              <a:solidFill>
                                <a:schemeClr val="tx1"/>
                              </a:solidFill>
                              <a:latin typeface="Cambria Math" panose="02040503050406030204" pitchFamily="18" charset="0"/>
                            </a:rPr>
                            <m:t>𝑌</m:t>
                          </m:r>
                        </m:e>
                        <m:sub>
                          <m:r>
                            <a:rPr lang="es-MX" sz="2400" i="1">
                              <a:solidFill>
                                <a:schemeClr val="tx1"/>
                              </a:solidFill>
                              <a:latin typeface="Cambria Math" panose="02040503050406030204" pitchFamily="18" charset="0"/>
                            </a:rPr>
                            <m:t>𝑡</m:t>
                          </m:r>
                          <m:r>
                            <a:rPr lang="es-MX" sz="2400" i="1">
                              <a:solidFill>
                                <a:schemeClr val="tx1"/>
                              </a:solidFill>
                              <a:latin typeface="Cambria Math" panose="02040503050406030204" pitchFamily="18" charset="0"/>
                            </a:rPr>
                            <m:t>3</m:t>
                          </m:r>
                        </m:sub>
                        <m:sup>
                          <m:r>
                            <a:rPr lang="es-MX" sz="2400" i="1">
                              <a:solidFill>
                                <a:schemeClr val="tx1"/>
                              </a:solidFill>
                              <a:latin typeface="Cambria Math" panose="02040503050406030204" pitchFamily="18" charset="0"/>
                            </a:rPr>
                            <m:t>2</m:t>
                          </m:r>
                        </m:sup>
                      </m:sSubSup>
                      <m:r>
                        <a:rPr lang="es-MX" sz="2400" i="1">
                          <a:solidFill>
                            <a:schemeClr val="tx1"/>
                          </a:solidFill>
                          <a:latin typeface="Cambria Math" panose="02040503050406030204" pitchFamily="18" charset="0"/>
                        </a:rPr>
                        <m:t>+…+</m:t>
                      </m:r>
                      <m:sSubSup>
                        <m:sSubSupPr>
                          <m:ctrlPr>
                            <a:rPr lang="es-MX" sz="2400" i="1">
                              <a:solidFill>
                                <a:schemeClr val="tx1"/>
                              </a:solidFill>
                              <a:latin typeface="Cambria Math" panose="02040503050406030204" pitchFamily="18" charset="0"/>
                            </a:rPr>
                          </m:ctrlPr>
                        </m:sSubSupPr>
                        <m:e>
                          <m:r>
                            <a:rPr lang="es-MX" sz="2400" i="1">
                              <a:solidFill>
                                <a:schemeClr val="tx1"/>
                              </a:solidFill>
                              <a:latin typeface="Cambria Math" panose="02040503050406030204" pitchFamily="18" charset="0"/>
                            </a:rPr>
                            <m:t>𝑌</m:t>
                          </m:r>
                        </m:e>
                        <m:sub>
                          <m:r>
                            <a:rPr lang="es-MX" sz="2400" i="1">
                              <a:solidFill>
                                <a:schemeClr val="tx1"/>
                              </a:solidFill>
                              <a:latin typeface="Cambria Math" panose="02040503050406030204" pitchFamily="18" charset="0"/>
                            </a:rPr>
                            <m:t>𝑡𝑘</m:t>
                          </m:r>
                        </m:sub>
                        <m:sup>
                          <m:r>
                            <a:rPr lang="es-MX" sz="2400" i="1">
                              <a:solidFill>
                                <a:schemeClr val="tx1"/>
                              </a:solidFill>
                              <a:latin typeface="Cambria Math" panose="02040503050406030204" pitchFamily="18" charset="0"/>
                            </a:rPr>
                            <m:t>2</m:t>
                          </m:r>
                        </m:sup>
                      </m:sSubSup>
                    </m:oMath>
                  </m:oMathPara>
                </a14:m>
                <a:endParaRPr lang="es-ES" dirty="0"/>
              </a:p>
              <a:p>
                <a:pPr marL="0" indent="0">
                  <a:buNone/>
                </a:pPr>
                <a:r>
                  <a:rPr lang="es-ES" b="1" i="1" dirty="0">
                    <a:solidFill>
                      <a:srgbClr val="FF0000"/>
                    </a:solidFill>
                  </a:rPr>
                  <a:t>SUMA DE CUADRADOS DEL ERROR</a:t>
                </a:r>
              </a:p>
              <a:p>
                <a:pPr marL="0" indent="0">
                  <a:buNone/>
                </a:pPr>
                <a:endParaRPr lang="es-ES" dirty="0">
                  <a:solidFill>
                    <a:srgbClr val="FF0000"/>
                  </a:solidFill>
                </a:endParaRPr>
              </a:p>
              <a:p>
                <a:pPr marL="0" indent="0">
                  <a:buNone/>
                </a:pPr>
                <a14:m>
                  <m:oMathPara xmlns:m="http://schemas.openxmlformats.org/officeDocument/2006/math">
                    <m:oMathParaPr>
                      <m:jc m:val="centerGroup"/>
                    </m:oMathParaPr>
                    <m:oMath xmlns:m="http://schemas.openxmlformats.org/officeDocument/2006/math">
                      <m:sSub>
                        <m:sSubPr>
                          <m:ctrlPr>
                            <a:rPr lang="es-ES" sz="2800" b="1" i="1" smtClean="0">
                              <a:solidFill>
                                <a:schemeClr val="tx1"/>
                              </a:solidFill>
                              <a:latin typeface="Cambria Math" panose="02040503050406030204" pitchFamily="18" charset="0"/>
                            </a:rPr>
                          </m:ctrlPr>
                        </m:sSubPr>
                        <m:e>
                          <m:r>
                            <a:rPr lang="es-ES" sz="2800" b="1" i="1">
                              <a:solidFill>
                                <a:schemeClr val="tx1"/>
                              </a:solidFill>
                              <a:latin typeface="Cambria Math"/>
                            </a:rPr>
                            <m:t>𝑺𝑪</m:t>
                          </m:r>
                        </m:e>
                        <m:sub>
                          <m:r>
                            <a:rPr lang="es-ES" sz="2800" b="1" i="1">
                              <a:solidFill>
                                <a:schemeClr val="tx1"/>
                              </a:solidFill>
                              <a:latin typeface="Cambria Math"/>
                            </a:rPr>
                            <m:t>𝑬</m:t>
                          </m:r>
                        </m:sub>
                      </m:sSub>
                      <m:r>
                        <a:rPr lang="es-ES" sz="2800" b="1" i="1">
                          <a:solidFill>
                            <a:schemeClr val="tx1"/>
                          </a:solidFill>
                          <a:latin typeface="Cambria Math"/>
                        </a:rPr>
                        <m:t>=</m:t>
                      </m:r>
                      <m:sSub>
                        <m:sSubPr>
                          <m:ctrlPr>
                            <a:rPr lang="es-ES" sz="2800" b="1" i="1">
                              <a:solidFill>
                                <a:schemeClr val="tx1"/>
                              </a:solidFill>
                              <a:latin typeface="Cambria Math" panose="02040503050406030204" pitchFamily="18" charset="0"/>
                            </a:rPr>
                          </m:ctrlPr>
                        </m:sSubPr>
                        <m:e>
                          <m:r>
                            <a:rPr lang="es-ES" sz="2800" b="1" i="1">
                              <a:solidFill>
                                <a:schemeClr val="tx1"/>
                              </a:solidFill>
                              <a:latin typeface="Cambria Math"/>
                            </a:rPr>
                            <m:t>𝑺𝑪</m:t>
                          </m:r>
                        </m:e>
                        <m:sub>
                          <m:r>
                            <a:rPr lang="es-ES" sz="2800" b="1" i="1">
                              <a:solidFill>
                                <a:schemeClr val="tx1"/>
                              </a:solidFill>
                              <a:latin typeface="Cambria Math"/>
                            </a:rPr>
                            <m:t>𝑻</m:t>
                          </m:r>
                        </m:sub>
                      </m:sSub>
                      <m:r>
                        <a:rPr lang="es-ES" sz="2800" b="1" i="1">
                          <a:solidFill>
                            <a:schemeClr val="tx1"/>
                          </a:solidFill>
                          <a:latin typeface="Cambria Math"/>
                        </a:rPr>
                        <m:t>−</m:t>
                      </m:r>
                      <m:sSub>
                        <m:sSubPr>
                          <m:ctrlPr>
                            <a:rPr lang="es-ES" sz="2800" b="1" i="1">
                              <a:solidFill>
                                <a:schemeClr val="tx1"/>
                              </a:solidFill>
                              <a:latin typeface="Cambria Math" panose="02040503050406030204" pitchFamily="18" charset="0"/>
                            </a:rPr>
                          </m:ctrlPr>
                        </m:sSubPr>
                        <m:e>
                          <m:r>
                            <a:rPr lang="es-ES" sz="2800" b="1" i="1">
                              <a:solidFill>
                                <a:schemeClr val="tx1"/>
                              </a:solidFill>
                              <a:latin typeface="Cambria Math"/>
                            </a:rPr>
                            <m:t>𝑺𝑪</m:t>
                          </m:r>
                        </m:e>
                        <m:sub>
                          <m:r>
                            <a:rPr lang="es-ES" sz="2800" b="1" i="1">
                              <a:solidFill>
                                <a:schemeClr val="tx1"/>
                              </a:solidFill>
                              <a:latin typeface="Cambria Math"/>
                            </a:rPr>
                            <m:t>𝑻𝑹𝑨𝑻</m:t>
                          </m:r>
                        </m:sub>
                      </m:sSub>
                    </m:oMath>
                  </m:oMathPara>
                </a14:m>
                <a:endParaRPr lang="es-ES" b="1" dirty="0"/>
              </a:p>
              <a:p>
                <a:pPr marL="0" indent="0">
                  <a:buNone/>
                </a:pPr>
                <a:endParaRPr lang="es-EC" dirty="0"/>
              </a:p>
            </p:txBody>
          </p:sp>
        </mc:Choice>
        <mc:Fallback xmlns="">
          <p:sp>
            <p:nvSpPr>
              <p:cNvPr id="3" name="Marcador de contenido 2">
                <a:extLst>
                  <a:ext uri="{FF2B5EF4-FFF2-40B4-BE49-F238E27FC236}">
                    <a16:creationId xmlns:a16="http://schemas.microsoft.com/office/drawing/2014/main" id="{FA82E24B-1DBF-4146-8B85-134FC13D84F5}"/>
                  </a:ext>
                </a:extLst>
              </p:cNvPr>
              <p:cNvSpPr>
                <a:spLocks noGrp="1" noRot="1" noChangeAspect="1" noMove="1" noResize="1" noEditPoints="1" noAdjustHandles="1" noChangeArrowheads="1" noChangeShapeType="1" noTextEdit="1"/>
              </p:cNvSpPr>
              <p:nvPr>
                <p:ph idx="1"/>
              </p:nvPr>
            </p:nvSpPr>
            <p:spPr>
              <a:xfrm>
                <a:off x="611560" y="1484784"/>
                <a:ext cx="8136904" cy="4522441"/>
              </a:xfrm>
              <a:blipFill>
                <a:blip r:embed="rId2"/>
                <a:stretch>
                  <a:fillRect l="-1124"/>
                </a:stretch>
              </a:blipFill>
            </p:spPr>
            <p:txBody>
              <a:bodyPr/>
              <a:lstStyle/>
              <a:p>
                <a:r>
                  <a:rPr lang="es-EC">
                    <a:noFill/>
                  </a:rPr>
                  <a:t> </a:t>
                </a:r>
              </a:p>
            </p:txBody>
          </p:sp>
        </mc:Fallback>
      </mc:AlternateContent>
    </p:spTree>
    <p:extLst>
      <p:ext uri="{BB962C8B-B14F-4D97-AF65-F5344CB8AC3E}">
        <p14:creationId xmlns:p14="http://schemas.microsoft.com/office/powerpoint/2010/main" val="25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25842-E570-4994-9491-B75D02AD8231}"/>
              </a:ext>
            </a:extLst>
          </p:cNvPr>
          <p:cNvSpPr>
            <a:spLocks noGrp="1"/>
          </p:cNvSpPr>
          <p:nvPr>
            <p:ph type="title"/>
          </p:nvPr>
        </p:nvSpPr>
        <p:spPr>
          <a:xfrm>
            <a:off x="683568" y="476673"/>
            <a:ext cx="7773338" cy="792088"/>
          </a:xfrm>
        </p:spPr>
        <p:txBody>
          <a:bodyPr>
            <a:normAutofit/>
          </a:bodyPr>
          <a:lstStyle/>
          <a:p>
            <a:r>
              <a:rPr lang="es-MX" sz="4000" b="1" dirty="0"/>
              <a:t>Cuadrados medios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522D8BA-6FA3-4A07-B1F2-70E088EED244}"/>
                  </a:ext>
                </a:extLst>
              </p:cNvPr>
              <p:cNvSpPr>
                <a:spLocks noGrp="1"/>
              </p:cNvSpPr>
              <p:nvPr>
                <p:ph idx="1"/>
              </p:nvPr>
            </p:nvSpPr>
            <p:spPr>
              <a:xfrm>
                <a:off x="457200" y="1600200"/>
                <a:ext cx="8229600" cy="4547382"/>
              </a:xfrm>
            </p:spPr>
            <p:txBody>
              <a:bodyPr>
                <a:normAutofit/>
              </a:bodyPr>
              <a:lstStyle/>
              <a:p>
                <a:r>
                  <a:rPr lang="es-ES" sz="2800" dirty="0"/>
                  <a:t>Cuadrado medio del tratamiento:</a:t>
                </a:r>
              </a:p>
              <a:p>
                <a:pPr marL="0" indent="0">
                  <a:buNone/>
                </a:pPr>
                <a14:m>
                  <m:oMathPara xmlns:m="http://schemas.openxmlformats.org/officeDocument/2006/math">
                    <m:oMathParaPr>
                      <m:jc m:val="centerGroup"/>
                    </m:oMathParaPr>
                    <m:oMath xmlns:m="http://schemas.openxmlformats.org/officeDocument/2006/math">
                      <m:sSub>
                        <m:sSubPr>
                          <m:ctrlPr>
                            <a:rPr lang="es-ES" sz="2800" i="1" smtClean="0">
                              <a:latin typeface="Cambria Math" panose="02040503050406030204" pitchFamily="18" charset="0"/>
                            </a:rPr>
                          </m:ctrlPr>
                        </m:sSubPr>
                        <m:e>
                          <m:r>
                            <a:rPr lang="es-ES" sz="2800" i="1">
                              <a:latin typeface="Cambria Math"/>
                            </a:rPr>
                            <m:t>𝐶𝑀</m:t>
                          </m:r>
                        </m:e>
                        <m:sub>
                          <m:r>
                            <a:rPr lang="es-ES" sz="2800" i="1">
                              <a:latin typeface="Cambria Math"/>
                            </a:rPr>
                            <m:t>𝑇𝑅𝐴𝑇</m:t>
                          </m:r>
                        </m:sub>
                      </m:sSub>
                      <m:r>
                        <a:rPr lang="es-ES" sz="2800" i="1">
                          <a:latin typeface="Cambria Math"/>
                        </a:rPr>
                        <m:t>=</m:t>
                      </m:r>
                      <m:f>
                        <m:fPr>
                          <m:ctrlPr>
                            <a:rPr lang="es-ES" sz="2800" i="1">
                              <a:latin typeface="Cambria Math" panose="02040503050406030204" pitchFamily="18" charset="0"/>
                            </a:rPr>
                          </m:ctrlPr>
                        </m:fPr>
                        <m:num>
                          <m:sSub>
                            <m:sSubPr>
                              <m:ctrlPr>
                                <a:rPr lang="es-ES" sz="2800" i="1">
                                  <a:latin typeface="Cambria Math" panose="02040503050406030204" pitchFamily="18" charset="0"/>
                                </a:rPr>
                              </m:ctrlPr>
                            </m:sSubPr>
                            <m:e>
                              <m:r>
                                <a:rPr lang="es-ES" sz="2800" i="1">
                                  <a:latin typeface="Cambria Math"/>
                                </a:rPr>
                                <m:t>𝑆𝐶</m:t>
                              </m:r>
                            </m:e>
                            <m:sub>
                              <m:r>
                                <a:rPr lang="es-ES" sz="2800" i="1">
                                  <a:latin typeface="Cambria Math"/>
                                </a:rPr>
                                <m:t>𝑇𝑅𝐴𝑇</m:t>
                              </m:r>
                            </m:sub>
                          </m:sSub>
                        </m:num>
                        <m:den>
                          <m:r>
                            <a:rPr lang="es-ES" sz="2800" i="1">
                              <a:latin typeface="Cambria Math"/>
                            </a:rPr>
                            <m:t>𝐾</m:t>
                          </m:r>
                          <m:r>
                            <a:rPr lang="es-ES" sz="2800" i="1">
                              <a:latin typeface="Cambria Math"/>
                            </a:rPr>
                            <m:t>−1</m:t>
                          </m:r>
                        </m:den>
                      </m:f>
                    </m:oMath>
                  </m:oMathPara>
                </a14:m>
                <a:endParaRPr lang="es-MX" sz="2800" dirty="0"/>
              </a:p>
              <a:p>
                <a:pPr marL="0" indent="0">
                  <a:buNone/>
                </a:pPr>
                <a:r>
                  <a:rPr lang="es-MX" sz="2800" dirty="0"/>
                  <a:t>El cuadrado medio del tratamiento es un estimado sesgado de </a:t>
                </a:r>
                <a14:m>
                  <m:oMath xmlns:m="http://schemas.openxmlformats.org/officeDocument/2006/math">
                    <m:sSup>
                      <m:sSupPr>
                        <m:ctrlPr>
                          <a:rPr lang="es-MX" sz="2800" i="1" smtClean="0">
                            <a:latin typeface="Cambria Math" panose="02040503050406030204" pitchFamily="18" charset="0"/>
                          </a:rPr>
                        </m:ctrlPr>
                      </m:sSupPr>
                      <m:e>
                        <m:r>
                          <a:rPr lang="es-MX" sz="2800" i="1" smtClean="0">
                            <a:latin typeface="Cambria Math" panose="02040503050406030204" pitchFamily="18" charset="0"/>
                            <a:ea typeface="Cambria Math" panose="02040503050406030204" pitchFamily="18" charset="0"/>
                          </a:rPr>
                          <m:t>𝜎</m:t>
                        </m:r>
                      </m:e>
                      <m:sup>
                        <m:r>
                          <a:rPr lang="es-MX" sz="2800" b="0" i="1" smtClean="0">
                            <a:latin typeface="Cambria Math" panose="02040503050406030204" pitchFamily="18" charset="0"/>
                          </a:rPr>
                          <m:t>2</m:t>
                        </m:r>
                      </m:sup>
                    </m:sSup>
                  </m:oMath>
                </a14:m>
                <a:endParaRPr lang="es-MX" sz="2800" dirty="0"/>
              </a:p>
              <a:p>
                <a:r>
                  <a:rPr lang="es-ES" sz="2800" dirty="0"/>
                  <a:t>Cuadrado medio del error</a:t>
                </a:r>
              </a:p>
              <a:p>
                <a:pPr marL="0" indent="0">
                  <a:buNone/>
                </a:pPr>
                <a14:m>
                  <m:oMathPara xmlns:m="http://schemas.openxmlformats.org/officeDocument/2006/math">
                    <m:oMathParaPr>
                      <m:jc m:val="centerGroup"/>
                    </m:oMathParaPr>
                    <m:oMath xmlns:m="http://schemas.openxmlformats.org/officeDocument/2006/math">
                      <m:sSub>
                        <m:sSubPr>
                          <m:ctrlPr>
                            <a:rPr lang="es-ES" sz="2800" i="1">
                              <a:latin typeface="Cambria Math" panose="02040503050406030204" pitchFamily="18" charset="0"/>
                            </a:rPr>
                          </m:ctrlPr>
                        </m:sSubPr>
                        <m:e>
                          <m:r>
                            <a:rPr lang="es-ES" sz="2800" i="1">
                              <a:latin typeface="Cambria Math"/>
                            </a:rPr>
                            <m:t>𝐶𝑀</m:t>
                          </m:r>
                        </m:e>
                        <m:sub>
                          <m:r>
                            <a:rPr lang="es-ES" sz="2800" i="1">
                              <a:latin typeface="Cambria Math"/>
                            </a:rPr>
                            <m:t>𝐸</m:t>
                          </m:r>
                        </m:sub>
                      </m:sSub>
                      <m:r>
                        <a:rPr lang="es-ES" sz="2800" i="1">
                          <a:latin typeface="Cambria Math"/>
                        </a:rPr>
                        <m:t>=</m:t>
                      </m:r>
                      <m:f>
                        <m:fPr>
                          <m:ctrlPr>
                            <a:rPr lang="es-ES" sz="2800" i="1">
                              <a:latin typeface="Cambria Math" panose="02040503050406030204" pitchFamily="18" charset="0"/>
                            </a:rPr>
                          </m:ctrlPr>
                        </m:fPr>
                        <m:num>
                          <m:sSub>
                            <m:sSubPr>
                              <m:ctrlPr>
                                <a:rPr lang="es-ES" sz="2800" i="1">
                                  <a:latin typeface="Cambria Math" panose="02040503050406030204" pitchFamily="18" charset="0"/>
                                </a:rPr>
                              </m:ctrlPr>
                            </m:sSubPr>
                            <m:e>
                              <m:r>
                                <a:rPr lang="es-ES" sz="2800" i="1">
                                  <a:latin typeface="Cambria Math"/>
                                </a:rPr>
                                <m:t>𝑆𝐶</m:t>
                              </m:r>
                            </m:e>
                            <m:sub>
                              <m:r>
                                <a:rPr lang="es-ES" sz="2800" i="1">
                                  <a:latin typeface="Cambria Math"/>
                                </a:rPr>
                                <m:t>𝐸</m:t>
                              </m:r>
                            </m:sub>
                          </m:sSub>
                        </m:num>
                        <m:den>
                          <m:r>
                            <a:rPr lang="es-ES" sz="2800" i="1">
                              <a:latin typeface="Cambria Math"/>
                            </a:rPr>
                            <m:t>𝑁</m:t>
                          </m:r>
                          <m:r>
                            <a:rPr lang="es-ES" sz="2800" i="1">
                              <a:latin typeface="Cambria Math"/>
                            </a:rPr>
                            <m:t>−</m:t>
                          </m:r>
                          <m:r>
                            <a:rPr lang="es-ES" sz="2800" i="1">
                              <a:latin typeface="Cambria Math"/>
                            </a:rPr>
                            <m:t>𝐾</m:t>
                          </m:r>
                        </m:den>
                      </m:f>
                    </m:oMath>
                  </m:oMathPara>
                </a14:m>
                <a:endParaRPr lang="es-MX" sz="2800" dirty="0"/>
              </a:p>
              <a:p>
                <a:endParaRPr lang="es-MX" sz="2800" dirty="0"/>
              </a:p>
            </p:txBody>
          </p:sp>
        </mc:Choice>
        <mc:Fallback xmlns="">
          <p:sp>
            <p:nvSpPr>
              <p:cNvPr id="3" name="Marcador de contenido 2">
                <a:extLst>
                  <a:ext uri="{FF2B5EF4-FFF2-40B4-BE49-F238E27FC236}">
                    <a16:creationId xmlns:a16="http://schemas.microsoft.com/office/drawing/2014/main" id="{5522D8BA-6FA3-4A07-B1F2-70E088EED244}"/>
                  </a:ext>
                </a:extLst>
              </p:cNvPr>
              <p:cNvSpPr>
                <a:spLocks noGrp="1" noRot="1" noChangeAspect="1" noMove="1" noResize="1" noEditPoints="1" noAdjustHandles="1" noChangeArrowheads="1" noChangeShapeType="1" noTextEdit="1"/>
              </p:cNvSpPr>
              <p:nvPr>
                <p:ph idx="1"/>
              </p:nvPr>
            </p:nvSpPr>
            <p:spPr>
              <a:xfrm>
                <a:off x="457200" y="1600200"/>
                <a:ext cx="8229600" cy="4547382"/>
              </a:xfrm>
              <a:blipFill>
                <a:blip r:embed="rId3"/>
                <a:stretch>
                  <a:fillRect l="-1481" t="-1342"/>
                </a:stretch>
              </a:blipFill>
            </p:spPr>
            <p:txBody>
              <a:bodyPr/>
              <a:lstStyle/>
              <a:p>
                <a:r>
                  <a:rPr lang="es-EC">
                    <a:noFill/>
                  </a:rPr>
                  <a:t> </a:t>
                </a:r>
              </a:p>
            </p:txBody>
          </p:sp>
        </mc:Fallback>
      </mc:AlternateContent>
    </p:spTree>
    <p:extLst>
      <p:ext uri="{BB962C8B-B14F-4D97-AF65-F5344CB8AC3E}">
        <p14:creationId xmlns:p14="http://schemas.microsoft.com/office/powerpoint/2010/main" val="1359479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E1C4D-97E5-4C7C-A781-702BEA834A7A}"/>
              </a:ext>
            </a:extLst>
          </p:cNvPr>
          <p:cNvSpPr>
            <a:spLocks noGrp="1"/>
          </p:cNvSpPr>
          <p:nvPr>
            <p:ph type="title"/>
          </p:nvPr>
        </p:nvSpPr>
        <p:spPr>
          <a:xfrm>
            <a:off x="467544" y="332656"/>
            <a:ext cx="8280920" cy="1080121"/>
          </a:xfrm>
        </p:spPr>
        <p:txBody>
          <a:bodyPr>
            <a:noAutofit/>
          </a:bodyPr>
          <a:lstStyle/>
          <a:p>
            <a:r>
              <a:rPr lang="es-MX" sz="2400" b="1" dirty="0"/>
              <a:t>Razón F para probar la igualdad de medias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306C872-5160-4C1F-8A60-16F857954D74}"/>
                  </a:ext>
                </a:extLst>
              </p:cNvPr>
              <p:cNvSpPr>
                <a:spLocks noGrp="1"/>
              </p:cNvSpPr>
              <p:nvPr>
                <p:ph idx="1"/>
              </p:nvPr>
            </p:nvSpPr>
            <p:spPr>
              <a:xfrm>
                <a:off x="685331" y="1412778"/>
                <a:ext cx="7773339" cy="4608510"/>
              </a:xfrm>
            </p:spPr>
            <p:txBody>
              <a:bodyPr>
                <a:normAutofit fontScale="92500"/>
              </a:bodyPr>
              <a:lstStyle/>
              <a:p>
                <a:r>
                  <a:rPr lang="es-MX" sz="2800" dirty="0">
                    <a:solidFill>
                      <a:srgbClr val="FF0000"/>
                    </a:solidFill>
                  </a:rPr>
                  <a:t>La razón F viene dado como:</a:t>
                </a:r>
              </a:p>
              <a:p>
                <a:pPr marL="0" indent="0">
                  <a:buNone/>
                </a:pPr>
                <a:r>
                  <a:rPr lang="es-MX" sz="2800" dirty="0"/>
                  <a:t>		 </a:t>
                </a:r>
                <a14:m>
                  <m:oMath xmlns:m="http://schemas.openxmlformats.org/officeDocument/2006/math">
                    <m:r>
                      <a:rPr lang="es-MX" sz="3200" b="0" i="1" smtClean="0">
                        <a:latin typeface="Cambria Math" panose="02040503050406030204" pitchFamily="18" charset="0"/>
                      </a:rPr>
                      <m:t>𝐹</m:t>
                    </m:r>
                    <m:r>
                      <a:rPr lang="es-MX" sz="3200" b="0" i="1" smtClean="0">
                        <a:latin typeface="Cambria Math" panose="02040503050406030204" pitchFamily="18" charset="0"/>
                      </a:rPr>
                      <m:t>=</m:t>
                    </m:r>
                    <m:f>
                      <m:fPr>
                        <m:ctrlPr>
                          <a:rPr lang="es-MX" sz="3200" b="0" i="1" smtClean="0">
                            <a:latin typeface="Cambria Math" panose="02040503050406030204" pitchFamily="18" charset="0"/>
                          </a:rPr>
                        </m:ctrlPr>
                      </m:fPr>
                      <m:num>
                        <m:sSub>
                          <m:sSubPr>
                            <m:ctrlPr>
                              <a:rPr lang="es-MX" sz="3200" b="0" i="1" smtClean="0">
                                <a:latin typeface="Cambria Math" panose="02040503050406030204" pitchFamily="18" charset="0"/>
                              </a:rPr>
                            </m:ctrlPr>
                          </m:sSubPr>
                          <m:e>
                            <m:r>
                              <a:rPr lang="es-MX" sz="3200" b="0" i="1" smtClean="0">
                                <a:latin typeface="Cambria Math" panose="02040503050406030204" pitchFamily="18" charset="0"/>
                              </a:rPr>
                              <m:t>𝐶𝑀</m:t>
                            </m:r>
                          </m:e>
                          <m:sub>
                            <m:r>
                              <a:rPr lang="es-MX" sz="3200" b="0" i="1" smtClean="0">
                                <a:latin typeface="Cambria Math" panose="02040503050406030204" pitchFamily="18" charset="0"/>
                              </a:rPr>
                              <m:t>𝑇𝑟𝑎𝑡</m:t>
                            </m:r>
                          </m:sub>
                        </m:sSub>
                      </m:num>
                      <m:den>
                        <m:r>
                          <a:rPr lang="es-MX" sz="3200" b="0" i="1" smtClean="0">
                            <a:latin typeface="Cambria Math" panose="02040503050406030204" pitchFamily="18" charset="0"/>
                          </a:rPr>
                          <m:t>𝐶𝑀𝐸</m:t>
                        </m:r>
                      </m:den>
                    </m:f>
                  </m:oMath>
                </a14:m>
                <a:endParaRPr lang="es-MX" sz="2800" dirty="0"/>
              </a:p>
              <a:p>
                <a:pPr marL="0" indent="0">
                  <a:buNone/>
                </a:pPr>
                <a:r>
                  <a:rPr lang="es-MX" sz="2800" dirty="0"/>
                  <a:t>A un nivel de significancia de </a:t>
                </a:r>
                <a:r>
                  <a:rPr lang="el-GR" sz="2800" dirty="0"/>
                  <a:t>α</a:t>
                </a:r>
                <a:r>
                  <a:rPr lang="es-MX" sz="2800" dirty="0"/>
                  <a:t> se rechaza H0 cuando: </a:t>
                </a:r>
                <a14:m>
                  <m:oMath xmlns:m="http://schemas.openxmlformats.org/officeDocument/2006/math">
                    <m:r>
                      <a:rPr lang="es-MX" sz="2800" b="0" i="1" smtClean="0">
                        <a:latin typeface="Cambria Math" panose="02040503050406030204" pitchFamily="18" charset="0"/>
                      </a:rPr>
                      <m:t>𝐹</m:t>
                    </m:r>
                    <m:r>
                      <a:rPr lang="es-MX" sz="2800" b="0" i="1" smtClean="0">
                        <a:latin typeface="Cambria Math" panose="02040503050406030204" pitchFamily="18" charset="0"/>
                      </a:rPr>
                      <m:t>&gt;</m:t>
                    </m:r>
                    <m:sSub>
                      <m:sSubPr>
                        <m:ctrlPr>
                          <a:rPr lang="es-MX" sz="2800" b="0" i="1" smtClean="0">
                            <a:latin typeface="Cambria Math" panose="02040503050406030204" pitchFamily="18" charset="0"/>
                          </a:rPr>
                        </m:ctrlPr>
                      </m:sSubPr>
                      <m:e>
                        <m:r>
                          <a:rPr lang="es-MX" sz="2800" b="0" i="1" smtClean="0">
                            <a:latin typeface="Cambria Math" panose="02040503050406030204" pitchFamily="18" charset="0"/>
                          </a:rPr>
                          <m:t>𝐹</m:t>
                        </m:r>
                      </m:e>
                      <m:sub>
                        <m:r>
                          <a:rPr lang="es-MX" sz="2800" b="0" i="1" smtClean="0">
                            <a:latin typeface="Cambria Math" panose="02040503050406030204" pitchFamily="18" charset="0"/>
                            <a:ea typeface="Cambria Math" panose="02040503050406030204" pitchFamily="18" charset="0"/>
                          </a:rPr>
                          <m:t>∝</m:t>
                        </m:r>
                      </m:sub>
                    </m:sSub>
                    <m:d>
                      <m:dPr>
                        <m:begChr m:val="["/>
                        <m:endChr m:val="]"/>
                        <m:ctrlPr>
                          <a:rPr lang="es-MX" sz="2800" b="0" i="1" smtClean="0">
                            <a:latin typeface="Cambria Math" panose="02040503050406030204" pitchFamily="18" charset="0"/>
                          </a:rPr>
                        </m:ctrlPr>
                      </m:dPr>
                      <m:e>
                        <m:r>
                          <a:rPr lang="es-MX" sz="2800" b="0" i="1" smtClean="0">
                            <a:latin typeface="Cambria Math" panose="02040503050406030204" pitchFamily="18" charset="0"/>
                          </a:rPr>
                          <m:t>𝑘</m:t>
                        </m:r>
                        <m:r>
                          <a:rPr lang="es-MX" sz="2800" b="0" i="1" smtClean="0">
                            <a:latin typeface="Cambria Math" panose="02040503050406030204" pitchFamily="18" charset="0"/>
                          </a:rPr>
                          <m:t>−1,</m:t>
                        </m:r>
                        <m:r>
                          <a:rPr lang="es-MX" sz="2800" b="0" i="1" smtClean="0">
                            <a:latin typeface="Cambria Math" panose="02040503050406030204" pitchFamily="18" charset="0"/>
                          </a:rPr>
                          <m:t>𝑘</m:t>
                        </m:r>
                        <m:r>
                          <a:rPr lang="es-MX" sz="2800" b="0" i="1" smtClean="0">
                            <a:latin typeface="Cambria Math" panose="02040503050406030204" pitchFamily="18" charset="0"/>
                          </a:rPr>
                          <m:t>(</m:t>
                        </m:r>
                        <m:r>
                          <a:rPr lang="es-MX" sz="2800" b="0" i="1" smtClean="0">
                            <a:latin typeface="Cambria Math" panose="02040503050406030204" pitchFamily="18" charset="0"/>
                          </a:rPr>
                          <m:t>𝑛</m:t>
                        </m:r>
                        <m:r>
                          <a:rPr lang="es-MX" sz="2800" b="0" i="1" smtClean="0">
                            <a:latin typeface="Cambria Math" panose="02040503050406030204" pitchFamily="18" charset="0"/>
                          </a:rPr>
                          <m:t>−1)</m:t>
                        </m:r>
                      </m:e>
                    </m:d>
                  </m:oMath>
                </a14:m>
                <a:endParaRPr lang="es-MX" sz="2800" dirty="0"/>
              </a:p>
              <a:p>
                <a:pPr marL="0" indent="0">
                  <a:buNone/>
                </a:pPr>
                <a:r>
                  <a:rPr lang="es-MX" sz="2800" dirty="0"/>
                  <a:t> </a:t>
                </a:r>
                <a:r>
                  <a:rPr lang="es-MX" sz="2800" dirty="0">
                    <a:solidFill>
                      <a:srgbClr val="FF0000"/>
                    </a:solidFill>
                  </a:rPr>
                  <a:t>Donde:</a:t>
                </a:r>
              </a:p>
              <a:p>
                <a:pPr marL="0" indent="0">
                  <a:buNone/>
                </a:pPr>
                <a14:m>
                  <m:oMathPara xmlns:m="http://schemas.openxmlformats.org/officeDocument/2006/math">
                    <m:oMathParaPr>
                      <m:jc m:val="left"/>
                    </m:oMathParaPr>
                    <m:oMath xmlns:m="http://schemas.openxmlformats.org/officeDocument/2006/math">
                      <m:r>
                        <a:rPr lang="es-MX" sz="2800" i="1" smtClean="0">
                          <a:latin typeface="Cambria Math" panose="02040503050406030204" pitchFamily="18" charset="0"/>
                          <a:ea typeface="Cambria Math" panose="02040503050406030204" pitchFamily="18" charset="0"/>
                        </a:rPr>
                        <m:t>𝛼</m:t>
                      </m:r>
                      <m:r>
                        <a:rPr lang="es-MX" sz="2800" b="0" i="1" smtClean="0">
                          <a:latin typeface="Cambria Math" panose="02040503050406030204" pitchFamily="18" charset="0"/>
                          <a:ea typeface="Cambria Math" panose="02040503050406030204" pitchFamily="18" charset="0"/>
                        </a:rPr>
                        <m:t>=</m:t>
                      </m:r>
                      <m:r>
                        <a:rPr lang="es-MX" sz="2800" b="0" i="1" smtClean="0">
                          <a:latin typeface="Cambria Math" panose="02040503050406030204" pitchFamily="18" charset="0"/>
                          <a:ea typeface="Cambria Math" panose="02040503050406030204" pitchFamily="18" charset="0"/>
                        </a:rPr>
                        <m:t>𝑛𝑖𝑣𝑒𝑙</m:t>
                      </m:r>
                      <m:r>
                        <a:rPr lang="es-MX" sz="2800" b="0" i="1" smtClean="0">
                          <a:latin typeface="Cambria Math" panose="02040503050406030204" pitchFamily="18" charset="0"/>
                          <a:ea typeface="Cambria Math" panose="02040503050406030204" pitchFamily="18" charset="0"/>
                        </a:rPr>
                        <m:t> </m:t>
                      </m:r>
                      <m:r>
                        <a:rPr lang="es-MX" sz="2800" b="0" i="1" smtClean="0">
                          <a:latin typeface="Cambria Math" panose="02040503050406030204" pitchFamily="18" charset="0"/>
                          <a:ea typeface="Cambria Math" panose="02040503050406030204" pitchFamily="18" charset="0"/>
                        </a:rPr>
                        <m:t>𝑑𝑒</m:t>
                      </m:r>
                      <m:r>
                        <a:rPr lang="es-MX" sz="2800" b="0" i="1" smtClean="0">
                          <a:latin typeface="Cambria Math" panose="02040503050406030204" pitchFamily="18" charset="0"/>
                          <a:ea typeface="Cambria Math" panose="02040503050406030204" pitchFamily="18" charset="0"/>
                        </a:rPr>
                        <m:t> </m:t>
                      </m:r>
                      <m:r>
                        <a:rPr lang="es-MX" sz="2800" b="0" i="1" smtClean="0">
                          <a:latin typeface="Cambria Math" panose="02040503050406030204" pitchFamily="18" charset="0"/>
                          <a:ea typeface="Cambria Math" panose="02040503050406030204" pitchFamily="18" charset="0"/>
                        </a:rPr>
                        <m:t>𝑠𝑖𝑔𝑛𝑖𝑓𝑖𝑐𝑎𝑛𝑐𝑖𝑎</m:t>
                      </m:r>
                    </m:oMath>
                  </m:oMathPara>
                </a14:m>
                <a:endParaRPr lang="es-MX" sz="2800" b="0"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s-MX" sz="2800" b="0" i="1" smtClean="0">
                          <a:latin typeface="Cambria Math" panose="02040503050406030204" pitchFamily="18" charset="0"/>
                        </a:rPr>
                        <m:t>𝑘</m:t>
                      </m:r>
                      <m:r>
                        <a:rPr lang="es-MX" sz="2800" b="0" i="1" smtClean="0">
                          <a:latin typeface="Cambria Math" panose="02040503050406030204" pitchFamily="18" charset="0"/>
                        </a:rPr>
                        <m:t>=# </m:t>
                      </m:r>
                      <m:r>
                        <a:rPr lang="es-MX" sz="2800" b="0" i="1" smtClean="0">
                          <a:latin typeface="Cambria Math" panose="02040503050406030204" pitchFamily="18" charset="0"/>
                        </a:rPr>
                        <m:t>𝑡𝑟𝑎𝑡𝑎𝑚𝑖𝑒𝑛𝑡𝑜𝑠</m:t>
                      </m:r>
                    </m:oMath>
                  </m:oMathPara>
                </a14:m>
                <a:endParaRPr lang="es-MX" sz="2800" dirty="0"/>
              </a:p>
              <a:p>
                <a:pPr marL="0" indent="0">
                  <a:buNone/>
                </a:pPr>
                <a14:m>
                  <m:oMathPara xmlns:m="http://schemas.openxmlformats.org/officeDocument/2006/math">
                    <m:oMathParaPr>
                      <m:jc m:val="left"/>
                    </m:oMathParaPr>
                    <m:oMath xmlns:m="http://schemas.openxmlformats.org/officeDocument/2006/math">
                      <m:r>
                        <a:rPr lang="es-MX" sz="2800" b="0" i="1" smtClean="0">
                          <a:latin typeface="Cambria Math" panose="02040503050406030204" pitchFamily="18" charset="0"/>
                        </a:rPr>
                        <m:t>𝑛</m:t>
                      </m:r>
                      <m:r>
                        <a:rPr lang="es-MX" sz="2800" b="0" i="1" smtClean="0">
                          <a:latin typeface="Cambria Math" panose="02040503050406030204" pitchFamily="18" charset="0"/>
                        </a:rPr>
                        <m:t>=# </m:t>
                      </m:r>
                      <m:r>
                        <a:rPr lang="es-MX" sz="2800" b="0" i="1" smtClean="0">
                          <a:latin typeface="Cambria Math" panose="02040503050406030204" pitchFamily="18" charset="0"/>
                        </a:rPr>
                        <m:t>𝑜𝑏𝑠𝑒𝑟𝑣𝑎𝑐𝑖𝑜𝑛𝑒𝑠</m:t>
                      </m:r>
                      <m:r>
                        <a:rPr lang="es-MX" sz="2800" b="0" i="1" smtClean="0">
                          <a:latin typeface="Cambria Math" panose="02040503050406030204" pitchFamily="18" charset="0"/>
                        </a:rPr>
                        <m:t> </m:t>
                      </m:r>
                      <m:r>
                        <a:rPr lang="es-MX" sz="2800" b="0" i="1" smtClean="0">
                          <a:latin typeface="Cambria Math" panose="02040503050406030204" pitchFamily="18" charset="0"/>
                        </a:rPr>
                        <m:t>𝑒𝑛</m:t>
                      </m:r>
                      <m:r>
                        <a:rPr lang="es-MX" sz="2800" b="0" i="1" smtClean="0">
                          <a:latin typeface="Cambria Math" panose="02040503050406030204" pitchFamily="18" charset="0"/>
                        </a:rPr>
                        <m:t> </m:t>
                      </m:r>
                      <m:r>
                        <a:rPr lang="es-MX" sz="2800" b="0" i="1" smtClean="0">
                          <a:latin typeface="Cambria Math" panose="02040503050406030204" pitchFamily="18" charset="0"/>
                        </a:rPr>
                        <m:t>𝑐𝑎𝑑𝑎</m:t>
                      </m:r>
                      <m:r>
                        <a:rPr lang="es-MX" sz="2800" b="0" i="1" smtClean="0">
                          <a:latin typeface="Cambria Math" panose="02040503050406030204" pitchFamily="18" charset="0"/>
                        </a:rPr>
                        <m:t> </m:t>
                      </m:r>
                      <m:r>
                        <a:rPr lang="es-MX" sz="2800" b="0" i="1" smtClean="0">
                          <a:latin typeface="Cambria Math" panose="02040503050406030204" pitchFamily="18" charset="0"/>
                        </a:rPr>
                        <m:t>𝑡𝑟𝑎𝑡𝑎𝑚𝑖𝑒𝑛𝑡𝑜</m:t>
                      </m:r>
                    </m:oMath>
                  </m:oMathPara>
                </a14:m>
                <a:endParaRPr lang="es-MX" sz="2800" dirty="0"/>
              </a:p>
              <a:p>
                <a:pPr marL="0" indent="0">
                  <a:buNone/>
                </a:pPr>
                <a:endParaRPr lang="es-MX" sz="2800" dirty="0"/>
              </a:p>
            </p:txBody>
          </p:sp>
        </mc:Choice>
        <mc:Fallback xmlns="">
          <p:sp>
            <p:nvSpPr>
              <p:cNvPr id="3" name="Marcador de contenido 2">
                <a:extLst>
                  <a:ext uri="{FF2B5EF4-FFF2-40B4-BE49-F238E27FC236}">
                    <a16:creationId xmlns:a16="http://schemas.microsoft.com/office/drawing/2014/main" id="{A306C872-5160-4C1F-8A60-16F857954D74}"/>
                  </a:ext>
                </a:extLst>
              </p:cNvPr>
              <p:cNvSpPr>
                <a:spLocks noGrp="1" noRot="1" noChangeAspect="1" noMove="1" noResize="1" noEditPoints="1" noAdjustHandles="1" noChangeArrowheads="1" noChangeShapeType="1" noTextEdit="1"/>
              </p:cNvSpPr>
              <p:nvPr>
                <p:ph idx="1"/>
              </p:nvPr>
            </p:nvSpPr>
            <p:spPr>
              <a:xfrm>
                <a:off x="685331" y="1412778"/>
                <a:ext cx="7773339" cy="4608510"/>
              </a:xfrm>
              <a:blipFill>
                <a:blip r:embed="rId2"/>
                <a:stretch>
                  <a:fillRect l="-1411" t="-132"/>
                </a:stretch>
              </a:blipFill>
            </p:spPr>
            <p:txBody>
              <a:bodyPr/>
              <a:lstStyle/>
              <a:p>
                <a:r>
                  <a:rPr lang="es-EC">
                    <a:noFill/>
                  </a:rPr>
                  <a:t> </a:t>
                </a:r>
              </a:p>
            </p:txBody>
          </p:sp>
        </mc:Fallback>
      </mc:AlternateContent>
    </p:spTree>
    <p:extLst>
      <p:ext uri="{BB962C8B-B14F-4D97-AF65-F5344CB8AC3E}">
        <p14:creationId xmlns:p14="http://schemas.microsoft.com/office/powerpoint/2010/main" val="485525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9D983B-D81C-4BED-8953-457DBF310E31}"/>
              </a:ext>
            </a:extLst>
          </p:cNvPr>
          <p:cNvPicPr>
            <a:picLocks noChangeAspect="1"/>
          </p:cNvPicPr>
          <p:nvPr/>
        </p:nvPicPr>
        <p:blipFill>
          <a:blip r:embed="rId3"/>
          <a:stretch>
            <a:fillRect/>
          </a:stretch>
        </p:blipFill>
        <p:spPr>
          <a:xfrm>
            <a:off x="611560" y="116632"/>
            <a:ext cx="7920880" cy="6480720"/>
          </a:xfrm>
          <a:prstGeom prst="rect">
            <a:avLst/>
          </a:prstGeom>
        </p:spPr>
      </p:pic>
    </p:spTree>
    <p:extLst>
      <p:ext uri="{BB962C8B-B14F-4D97-AF65-F5344CB8AC3E}">
        <p14:creationId xmlns:p14="http://schemas.microsoft.com/office/powerpoint/2010/main" val="1485116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C3033C-2FDE-43CE-B905-B086A953179D}"/>
              </a:ext>
            </a:extLst>
          </p:cNvPr>
          <p:cNvSpPr>
            <a:spLocks noGrp="1"/>
          </p:cNvSpPr>
          <p:nvPr>
            <p:ph type="title"/>
          </p:nvPr>
        </p:nvSpPr>
        <p:spPr>
          <a:xfrm>
            <a:off x="685332" y="618519"/>
            <a:ext cx="7773338" cy="866266"/>
          </a:xfrm>
        </p:spPr>
        <p:txBody>
          <a:bodyPr/>
          <a:lstStyle/>
          <a:p>
            <a:r>
              <a:rPr lang="es-EC" dirty="0"/>
              <a:t>Coeficiente de Determinación</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10B1B5CF-7E7B-442F-A392-E4C3C61C80CC}"/>
                  </a:ext>
                </a:extLst>
              </p:cNvPr>
              <p:cNvSpPr txBox="1"/>
              <p:nvPr/>
            </p:nvSpPr>
            <p:spPr>
              <a:xfrm>
                <a:off x="755576" y="2001524"/>
                <a:ext cx="7776864" cy="3371692"/>
              </a:xfrm>
              <a:prstGeom prst="rect">
                <a:avLst/>
              </a:prstGeom>
              <a:noFill/>
            </p:spPr>
            <p:txBody>
              <a:bodyPr wrap="square" rtlCol="0">
                <a:spAutoFit/>
              </a:bodyPr>
              <a:lstStyle/>
              <a:p>
                <a:pPr algn="just"/>
                <a:r>
                  <a:rPr lang="es-EC" sz="2400" dirty="0"/>
                  <a:t>Una medida relativa de la variabilidad explicada por los grupos es el cociente:</a:t>
                </a:r>
              </a:p>
              <a:p>
                <a:pPr algn="just"/>
                <a14:m>
                  <m:oMathPara xmlns:m="http://schemas.openxmlformats.org/officeDocument/2006/math">
                    <m:oMathParaPr>
                      <m:jc m:val="centerGroup"/>
                    </m:oMathParaPr>
                    <m:oMath xmlns:m="http://schemas.openxmlformats.org/officeDocument/2006/math">
                      <m:sSup>
                        <m:sSupPr>
                          <m:ctrlPr>
                            <a:rPr lang="es-EC" sz="2400" i="1" smtClean="0">
                              <a:latin typeface="Cambria Math" panose="02040503050406030204" pitchFamily="18" charset="0"/>
                            </a:rPr>
                          </m:ctrlPr>
                        </m:sSupPr>
                        <m:e>
                          <m:r>
                            <a:rPr lang="es-MX" sz="2400" b="0" i="1" smtClean="0">
                              <a:latin typeface="Cambria Math" panose="02040503050406030204" pitchFamily="18" charset="0"/>
                            </a:rPr>
                            <m:t>𝑅</m:t>
                          </m:r>
                        </m:e>
                        <m:sup>
                          <m:r>
                            <a:rPr lang="es-MX" sz="2400" b="0" i="1" smtClean="0">
                              <a:latin typeface="Cambria Math" panose="02040503050406030204" pitchFamily="18" charset="0"/>
                            </a:rPr>
                            <m:t>2</m:t>
                          </m:r>
                        </m:sup>
                      </m:sSup>
                      <m:r>
                        <a:rPr lang="es-MX" sz="2400" b="0" i="1" smtClean="0">
                          <a:latin typeface="Cambria Math" panose="02040503050406030204" pitchFamily="18" charset="0"/>
                        </a:rPr>
                        <m:t>=</m:t>
                      </m:r>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𝑆𝐶</m:t>
                          </m:r>
                          <m:r>
                            <a:rPr lang="es-ES" sz="2400" b="0" i="1" smtClean="0">
                              <a:latin typeface="Cambria Math" panose="02040503050406030204" pitchFamily="18" charset="0"/>
                            </a:rPr>
                            <m:t>𝑇𝑟𝑎𝑡</m:t>
                          </m:r>
                        </m:num>
                        <m:den>
                          <m:r>
                            <a:rPr lang="es-MX" sz="2400" b="0" i="1" smtClean="0">
                              <a:latin typeface="Cambria Math" panose="02040503050406030204" pitchFamily="18" charset="0"/>
                            </a:rPr>
                            <m:t>𝑆𝐶𝑇</m:t>
                          </m:r>
                        </m:den>
                      </m:f>
                    </m:oMath>
                  </m:oMathPara>
                </a14:m>
                <a:endParaRPr lang="es-EC" sz="2400" dirty="0"/>
              </a:p>
              <a:p>
                <a:pPr algn="just"/>
                <a:endParaRPr lang="es-EC" sz="2400" dirty="0"/>
              </a:p>
              <a:p>
                <a:pPr algn="just"/>
                <a:r>
                  <a:rPr lang="es-EC" sz="2400" dirty="0"/>
                  <a:t>Que se denomina coeficiente de determinación, este coeficiente estará entre cero y uno, cuanto más próximo está de uno, más variabilidad explica el modelo, y por tanto menos variabilidad no explicada o residual.</a:t>
                </a:r>
              </a:p>
            </p:txBody>
          </p:sp>
        </mc:Choice>
        <mc:Fallback xmlns="">
          <p:sp>
            <p:nvSpPr>
              <p:cNvPr id="5" name="CuadroTexto 4">
                <a:extLst>
                  <a:ext uri="{FF2B5EF4-FFF2-40B4-BE49-F238E27FC236}">
                    <a16:creationId xmlns:a16="http://schemas.microsoft.com/office/drawing/2014/main" id="{10B1B5CF-7E7B-442F-A392-E4C3C61C80CC}"/>
                  </a:ext>
                </a:extLst>
              </p:cNvPr>
              <p:cNvSpPr txBox="1">
                <a:spLocks noRot="1" noChangeAspect="1" noMove="1" noResize="1" noEditPoints="1" noAdjustHandles="1" noChangeArrowheads="1" noChangeShapeType="1" noTextEdit="1"/>
              </p:cNvSpPr>
              <p:nvPr/>
            </p:nvSpPr>
            <p:spPr>
              <a:xfrm>
                <a:off x="755576" y="2001524"/>
                <a:ext cx="7776864" cy="3371692"/>
              </a:xfrm>
              <a:prstGeom prst="rect">
                <a:avLst/>
              </a:prstGeom>
              <a:blipFill>
                <a:blip r:embed="rId2"/>
                <a:stretch>
                  <a:fillRect l="-1254" t="-1447" r="-1176" b="-3255"/>
                </a:stretch>
              </a:blipFill>
            </p:spPr>
            <p:txBody>
              <a:bodyPr/>
              <a:lstStyle/>
              <a:p>
                <a:r>
                  <a:rPr lang="es-EC">
                    <a:noFill/>
                  </a:rPr>
                  <a:t> </a:t>
                </a:r>
              </a:p>
            </p:txBody>
          </p:sp>
        </mc:Fallback>
      </mc:AlternateContent>
    </p:spTree>
    <p:extLst>
      <p:ext uri="{BB962C8B-B14F-4D97-AF65-F5344CB8AC3E}">
        <p14:creationId xmlns:p14="http://schemas.microsoft.com/office/powerpoint/2010/main" val="178766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Diseño completamente al azar y ANOVA</a:t>
            </a:r>
          </a:p>
        </p:txBody>
      </p:sp>
      <p:sp>
        <p:nvSpPr>
          <p:cNvPr id="3" name="2 Marcador de contenido"/>
          <p:cNvSpPr>
            <a:spLocks noGrp="1"/>
          </p:cNvSpPr>
          <p:nvPr>
            <p:ph idx="1"/>
          </p:nvPr>
        </p:nvSpPr>
        <p:spPr/>
        <p:txBody>
          <a:bodyPr>
            <a:normAutofit fontScale="92500"/>
          </a:bodyPr>
          <a:lstStyle/>
          <a:p>
            <a:pPr algn="just"/>
            <a:r>
              <a:rPr lang="es-ES" dirty="0"/>
              <a:t>Diseño completamente al azar (DCA) , se utiliza para comparar dos tratamientos, dado que sólo se consideran dos fuentes de variabilidad: </a:t>
            </a:r>
            <a:r>
              <a:rPr lang="es-ES" b="1" i="1" dirty="0"/>
              <a:t>los tratamientos y el error aleatorio</a:t>
            </a:r>
          </a:p>
          <a:p>
            <a:pPr algn="just"/>
            <a:r>
              <a:rPr lang="es-ES" dirty="0"/>
              <a:t>Este diseño se llama completamente al azar porque todas las corridas experimentales se realizan en orden aleatorio completo. (es decir se hacen en total N pruebas; estas se corren al azar, de manera que los posibles efectos ambientales y temporales se vayan repartiendo equitativamente entre los tratamientos</a:t>
            </a:r>
          </a:p>
        </p:txBody>
      </p:sp>
    </p:spTree>
    <p:extLst>
      <p:ext uri="{BB962C8B-B14F-4D97-AF65-F5344CB8AC3E}">
        <p14:creationId xmlns:p14="http://schemas.microsoft.com/office/powerpoint/2010/main" val="4022833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b="1" dirty="0"/>
              <a:t>Ejemplo</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268760"/>
                <a:ext cx="8229600" cy="4824536"/>
              </a:xfrm>
            </p:spPr>
            <p:txBody>
              <a:bodyPr>
                <a:normAutofit fontScale="92500"/>
              </a:bodyPr>
              <a:lstStyle/>
              <a:p>
                <a:pPr marL="0" indent="0" algn="just">
                  <a:buNone/>
                </a:pPr>
                <a:r>
                  <a:rPr lang="es-ES" dirty="0"/>
                  <a:t>Suponga que en un experimento industrial a un ingeniero le interesa la forma en que la absorción media de humedad del concreto varía para 5 agregados de concreto diferentes, las muestras se exponen a la humedad durante 48 horas y decide que para cada agregado deben probarse 6 muestras, lo que hace que se requiera probar un total de 30 muestras. En la tabla se presentan los datos registrados.</a:t>
                </a:r>
              </a:p>
              <a:p>
                <a:pPr marL="0" indent="0" algn="just">
                  <a:buNone/>
                </a:pPr>
                <a:r>
                  <a:rPr lang="es-ES" dirty="0"/>
                  <a:t>El modelo que se considera para esta situación es el siguiente. Se tomarán 6 observaciones de cada una de las 5 poblaciones, con modelo </a:t>
                </a:r>
                <a14:m>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𝑛</m:t>
                        </m:r>
                      </m:sub>
                    </m:sSub>
                    <m:r>
                      <a:rPr lang="es-ES" b="0" i="0" smtClean="0">
                        <a:latin typeface="Cambria Math" panose="02040503050406030204" pitchFamily="18" charset="0"/>
                      </a:rPr>
                      <m:t> </m:t>
                    </m:r>
                  </m:oMath>
                </a14:m>
                <a:r>
                  <a:rPr lang="es-ES" dirty="0"/>
                  <a:t>RESPECTIVAMENTE</a:t>
                </a:r>
              </a:p>
              <a:p>
                <a:pPr marL="0" indent="0" algn="just">
                  <a:buNone/>
                </a:pPr>
                <a:r>
                  <a:rPr lang="es-ES" dirty="0"/>
                  <a:t>Debemos probar</a:t>
                </a:r>
              </a:p>
              <a:p>
                <a:pPr algn="just"/>
                <a:r>
                  <a:rPr lang="es-ES" i="1" dirty="0"/>
                  <a:t>H</a:t>
                </a:r>
                <a:r>
                  <a:rPr lang="es-ES" dirty="0"/>
                  <a:t>0 : </a:t>
                </a:r>
                <a14:m>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𝑛</m:t>
                        </m:r>
                      </m:sub>
                    </m:sSub>
                    <m:r>
                      <a:rPr lang="es-ES" b="0" i="1" smtClean="0">
                        <a:latin typeface="Cambria Math" panose="02040503050406030204" pitchFamily="18" charset="0"/>
                      </a:rPr>
                      <m:t> </m:t>
                    </m:r>
                  </m:oMath>
                </a14:m>
                <a:endParaRPr lang="es-ES" i="1" dirty="0"/>
              </a:p>
              <a:p>
                <a:pPr algn="just"/>
                <a:r>
                  <a:rPr lang="es-ES" i="1" dirty="0"/>
                  <a:t>HA </a:t>
                </a:r>
                <a:r>
                  <a:rPr lang="es-ES" dirty="0"/>
                  <a:t>: </a:t>
                </a:r>
                <a:r>
                  <a:rPr lang="es-ES" dirty="0">
                    <a:sym typeface="Symbol"/>
                  </a:rPr>
                  <a:t>Al menos dos de las medias son diferentes</a:t>
                </a:r>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268760"/>
                <a:ext cx="8229600" cy="4824536"/>
              </a:xfrm>
              <a:blipFill>
                <a:blip r:embed="rId2"/>
                <a:stretch>
                  <a:fillRect l="-667" r="-667" b="-379"/>
                </a:stretch>
              </a:blipFill>
            </p:spPr>
            <p:txBody>
              <a:bodyPr/>
              <a:lstStyle/>
              <a:p>
                <a:r>
                  <a:rPr lang="es-EC">
                    <a:noFill/>
                  </a:rPr>
                  <a:t> </a:t>
                </a:r>
              </a:p>
            </p:txBody>
          </p:sp>
        </mc:Fallback>
      </mc:AlternateContent>
    </p:spTree>
    <p:extLst>
      <p:ext uri="{BB962C8B-B14F-4D97-AF65-F5344CB8AC3E}">
        <p14:creationId xmlns:p14="http://schemas.microsoft.com/office/powerpoint/2010/main" val="3677555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A2096-0651-4651-DCD3-95541E43C5DA}"/>
              </a:ext>
            </a:extLst>
          </p:cNvPr>
          <p:cNvSpPr>
            <a:spLocks noGrp="1"/>
          </p:cNvSpPr>
          <p:nvPr>
            <p:ph type="title"/>
          </p:nvPr>
        </p:nvSpPr>
        <p:spPr>
          <a:xfrm>
            <a:off x="685332" y="618519"/>
            <a:ext cx="7773338" cy="650242"/>
          </a:xfrm>
        </p:spPr>
        <p:txBody>
          <a:bodyPr>
            <a:noAutofit/>
          </a:bodyPr>
          <a:lstStyle/>
          <a:p>
            <a:pPr algn="l"/>
            <a:r>
              <a:rPr lang="es-ES" sz="2400" b="1" dirty="0"/>
              <a:t>Dos fuentes de variabilidad en los datos</a:t>
            </a:r>
            <a:endParaRPr lang="es-EC" sz="2400" b="1" dirty="0"/>
          </a:p>
        </p:txBody>
      </p:sp>
      <p:sp>
        <p:nvSpPr>
          <p:cNvPr id="3" name="Marcador de contenido 2">
            <a:extLst>
              <a:ext uri="{FF2B5EF4-FFF2-40B4-BE49-F238E27FC236}">
                <a16:creationId xmlns:a16="http://schemas.microsoft.com/office/drawing/2014/main" id="{4333AEDF-A8A1-AD0A-B434-98FD1687A178}"/>
              </a:ext>
            </a:extLst>
          </p:cNvPr>
          <p:cNvSpPr>
            <a:spLocks noGrp="1"/>
          </p:cNvSpPr>
          <p:nvPr>
            <p:ph idx="1"/>
          </p:nvPr>
        </p:nvSpPr>
        <p:spPr>
          <a:xfrm>
            <a:off x="685331" y="1268762"/>
            <a:ext cx="7773339" cy="4522440"/>
          </a:xfrm>
        </p:spPr>
        <p:txBody>
          <a:bodyPr>
            <a:normAutofit fontScale="92500"/>
          </a:bodyPr>
          <a:lstStyle/>
          <a:p>
            <a:pPr marL="0" indent="0">
              <a:buNone/>
            </a:pPr>
            <a:r>
              <a:rPr lang="es-ES" dirty="0"/>
              <a:t>En el procedimiento del análisis de varianza se supone que cualquier variación que exista entre los promedios de los agregados se distribuye a</a:t>
            </a:r>
            <a:r>
              <a:rPr lang="es-EC" dirty="0"/>
              <a:t>:</a:t>
            </a:r>
          </a:p>
          <a:p>
            <a:pPr marL="457200" indent="-457200">
              <a:buAutoNum type="arabicParenR"/>
            </a:pPr>
            <a:r>
              <a:rPr lang="es-EC" dirty="0"/>
              <a:t>La variación de la absorción entre observaciones </a:t>
            </a:r>
            <a:r>
              <a:rPr lang="es-EC" i="1" dirty="0"/>
              <a:t>dentro </a:t>
            </a:r>
            <a:r>
              <a:rPr lang="es-EC" dirty="0"/>
              <a:t>de los tipos de agregados</a:t>
            </a:r>
          </a:p>
          <a:p>
            <a:pPr marL="457200" indent="-457200">
              <a:buAutoNum type="arabicParenR"/>
            </a:pPr>
            <a:r>
              <a:rPr lang="es-EC" dirty="0"/>
              <a:t>La variación </a:t>
            </a:r>
            <a:r>
              <a:rPr lang="es-EC" i="1" dirty="0"/>
              <a:t>entre</a:t>
            </a:r>
            <a:r>
              <a:rPr lang="es-EC" dirty="0"/>
              <a:t> los tipos de agregados, es decir, a las diferencias en la composición química de los agregados </a:t>
            </a:r>
          </a:p>
          <a:p>
            <a:pPr marL="457200" indent="-457200">
              <a:buAutoNum type="arabicParenR"/>
            </a:pPr>
            <a:endParaRPr lang="es-EC" dirty="0"/>
          </a:p>
          <a:p>
            <a:pPr marL="0" indent="0">
              <a:buNone/>
            </a:pPr>
            <a:r>
              <a:rPr lang="es-EC" dirty="0"/>
              <a:t>Por supuesto, la variación dentro de los agregados se debe a varias causas. Quizá las condiciones de temperatura y humedad no se mantuvieron constantes durante el experimento</a:t>
            </a:r>
            <a:endParaRPr lang="es-ES" dirty="0"/>
          </a:p>
        </p:txBody>
      </p:sp>
    </p:spTree>
    <p:extLst>
      <p:ext uri="{BB962C8B-B14F-4D97-AF65-F5344CB8AC3E}">
        <p14:creationId xmlns:p14="http://schemas.microsoft.com/office/powerpoint/2010/main" val="3862805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D4DD8B-3EAA-60C6-65FA-C56DE0A0B008}"/>
              </a:ext>
            </a:extLst>
          </p:cNvPr>
          <p:cNvSpPr>
            <a:spLocks noGrp="1"/>
          </p:cNvSpPr>
          <p:nvPr>
            <p:ph idx="1"/>
          </p:nvPr>
        </p:nvSpPr>
        <p:spPr>
          <a:xfrm>
            <a:off x="685331" y="1412775"/>
            <a:ext cx="7773339" cy="4248473"/>
          </a:xfrm>
        </p:spPr>
        <p:txBody>
          <a:bodyPr/>
          <a:lstStyle/>
          <a:p>
            <a:pPr marL="0" indent="0" algn="just">
              <a:buNone/>
            </a:pPr>
            <a:r>
              <a:rPr lang="es-ES" dirty="0"/>
              <a:t>Es posible que haya habido cierta cantidad de heterogeneidad en los lotes de materias primas que se usaron. En todo caso debe considerarse la variación dentro de la muestra como una variación aleatoria o al azar. Parte del objetivo del análisis de varianza consiste en determinar si las diferencias entre las 5 medias muestrales son lo que se esperaría debido sólo a  la variación aleatoria o si, más bien, se trata de una variación más allá de los simples efectos del azar, como las diferencias en la composición química de los agregados.</a:t>
            </a:r>
            <a:endParaRPr lang="es-EC" dirty="0"/>
          </a:p>
        </p:txBody>
      </p:sp>
    </p:spTree>
    <p:extLst>
      <p:ext uri="{BB962C8B-B14F-4D97-AF65-F5344CB8AC3E}">
        <p14:creationId xmlns:p14="http://schemas.microsoft.com/office/powerpoint/2010/main" val="2990204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F97D060-AA7E-4411-BA62-28BD1EBD55D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1" name="Rectangle 10">
            <a:extLst>
              <a:ext uri="{FF2B5EF4-FFF2-40B4-BE49-F238E27FC236}">
                <a16:creationId xmlns:a16="http://schemas.microsoft.com/office/drawing/2014/main" id="{57E607C4-A0A1-44FA-981D-EA3B813963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8D97526-B9D9-4257-B6A9-9D798897492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a 1">
            <a:extLst>
              <a:ext uri="{FF2B5EF4-FFF2-40B4-BE49-F238E27FC236}">
                <a16:creationId xmlns:a16="http://schemas.microsoft.com/office/drawing/2014/main" id="{3D553F64-B875-4CE9-8163-BFC582012DB6}"/>
              </a:ext>
            </a:extLst>
          </p:cNvPr>
          <p:cNvGraphicFramePr>
            <a:graphicFrameLocks noGrp="1"/>
          </p:cNvGraphicFramePr>
          <p:nvPr>
            <p:extLst>
              <p:ext uri="{D42A27DB-BD31-4B8C-83A1-F6EECF244321}">
                <p14:modId xmlns:p14="http://schemas.microsoft.com/office/powerpoint/2010/main" val="378218724"/>
              </p:ext>
            </p:extLst>
          </p:nvPr>
        </p:nvGraphicFramePr>
        <p:xfrm>
          <a:off x="482600" y="1412777"/>
          <a:ext cx="8178802" cy="3744416"/>
        </p:xfrm>
        <a:graphic>
          <a:graphicData uri="http://schemas.openxmlformats.org/drawingml/2006/table">
            <a:tbl>
              <a:tblPr firstRow="1" bandRow="1">
                <a:tableStyleId>{3B4B98B0-60AC-42C2-AFA5-B58CD77FA1E5}</a:tableStyleId>
              </a:tblPr>
              <a:tblGrid>
                <a:gridCol w="1049716">
                  <a:extLst>
                    <a:ext uri="{9D8B030D-6E8A-4147-A177-3AD203B41FA5}">
                      <a16:colId xmlns:a16="http://schemas.microsoft.com/office/drawing/2014/main" val="1396631827"/>
                    </a:ext>
                  </a:extLst>
                </a:gridCol>
                <a:gridCol w="1088160">
                  <a:extLst>
                    <a:ext uri="{9D8B030D-6E8A-4147-A177-3AD203B41FA5}">
                      <a16:colId xmlns:a16="http://schemas.microsoft.com/office/drawing/2014/main" val="431663228"/>
                    </a:ext>
                  </a:extLst>
                </a:gridCol>
                <a:gridCol w="738120">
                  <a:extLst>
                    <a:ext uri="{9D8B030D-6E8A-4147-A177-3AD203B41FA5}">
                      <a16:colId xmlns:a16="http://schemas.microsoft.com/office/drawing/2014/main" val="2639178627"/>
                    </a:ext>
                  </a:extLst>
                </a:gridCol>
                <a:gridCol w="1187304">
                  <a:extLst>
                    <a:ext uri="{9D8B030D-6E8A-4147-A177-3AD203B41FA5}">
                      <a16:colId xmlns:a16="http://schemas.microsoft.com/office/drawing/2014/main" val="476970185"/>
                    </a:ext>
                  </a:extLst>
                </a:gridCol>
                <a:gridCol w="1187304">
                  <a:extLst>
                    <a:ext uri="{9D8B030D-6E8A-4147-A177-3AD203B41FA5}">
                      <a16:colId xmlns:a16="http://schemas.microsoft.com/office/drawing/2014/main" val="159288280"/>
                    </a:ext>
                  </a:extLst>
                </a:gridCol>
                <a:gridCol w="1140768">
                  <a:extLst>
                    <a:ext uri="{9D8B030D-6E8A-4147-A177-3AD203B41FA5}">
                      <a16:colId xmlns:a16="http://schemas.microsoft.com/office/drawing/2014/main" val="604133942"/>
                    </a:ext>
                  </a:extLst>
                </a:gridCol>
                <a:gridCol w="1088159">
                  <a:extLst>
                    <a:ext uri="{9D8B030D-6E8A-4147-A177-3AD203B41FA5}">
                      <a16:colId xmlns:a16="http://schemas.microsoft.com/office/drawing/2014/main" val="3582028822"/>
                    </a:ext>
                  </a:extLst>
                </a:gridCol>
                <a:gridCol w="699271">
                  <a:extLst>
                    <a:ext uri="{9D8B030D-6E8A-4147-A177-3AD203B41FA5}">
                      <a16:colId xmlns:a16="http://schemas.microsoft.com/office/drawing/2014/main" val="759254637"/>
                    </a:ext>
                  </a:extLst>
                </a:gridCol>
              </a:tblGrid>
              <a:tr h="442147">
                <a:tc gridSpan="2">
                  <a:txBody>
                    <a:bodyPr/>
                    <a:lstStyle/>
                    <a:p>
                      <a:pPr algn="l" fontAlgn="b"/>
                      <a:r>
                        <a:rPr lang="es-EC" sz="1400" u="none" strike="noStrike">
                          <a:effectLst/>
                        </a:rPr>
                        <a:t>ANÁLISIS DE VARIANZA</a:t>
                      </a:r>
                      <a:endParaRPr lang="es-EC" sz="1400" b="0" i="0" u="none" strike="noStrike">
                        <a:solidFill>
                          <a:srgbClr val="000000"/>
                        </a:solidFill>
                        <a:effectLst/>
                        <a:latin typeface="Calibri" panose="020F0502020204030204" pitchFamily="34" charset="0"/>
                      </a:endParaRPr>
                    </a:p>
                  </a:txBody>
                  <a:tcPr marL="9712" marR="9712" marT="9712" marB="0" anchor="b"/>
                </a:tc>
                <a:tc h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400" b="0" i="0" u="none" strike="noStrike" dirty="0">
                        <a:solidFill>
                          <a:srgbClr val="000000"/>
                        </a:solidFill>
                        <a:effectLst/>
                        <a:latin typeface="Calibri" panose="020F0502020204030204" pitchFamily="34" charset="0"/>
                      </a:endParaRPr>
                    </a:p>
                  </a:txBody>
                  <a:tcPr marL="9712" marR="9712" marT="9712" marB="0" anchor="b"/>
                </a:tc>
                <a:tc>
                  <a:txBody>
                    <a:bodyPr/>
                    <a:lstStyle/>
                    <a:p>
                      <a:pPr algn="l" fontAlgn="b"/>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800" b="0" i="0" u="none" strike="noStrike">
                        <a:solidFill>
                          <a:srgbClr val="000000"/>
                        </a:solidFill>
                        <a:effectLst/>
                        <a:latin typeface="Calibri" panose="020F0502020204030204" pitchFamily="34" charset="0"/>
                      </a:endParaRPr>
                    </a:p>
                  </a:txBody>
                  <a:tcPr marL="9712" marR="9712" marT="9712" marB="0" anchor="b"/>
                </a:tc>
                <a:extLst>
                  <a:ext uri="{0D108BD9-81ED-4DB2-BD59-A6C34878D82A}">
                    <a16:rowId xmlns:a16="http://schemas.microsoft.com/office/drawing/2014/main" val="1865136839"/>
                  </a:ext>
                </a:extLst>
              </a:tr>
              <a:tr h="1085519">
                <a:tc>
                  <a:txBody>
                    <a:bodyPr/>
                    <a:lstStyle/>
                    <a:p>
                      <a:pPr algn="ctr" fontAlgn="b"/>
                      <a:r>
                        <a:rPr lang="es-EC" sz="1400" b="1" u="none" strike="noStrike" dirty="0">
                          <a:effectLst/>
                        </a:rPr>
                        <a:t>Origen de las variaciones</a:t>
                      </a:r>
                      <a:endParaRPr lang="es-EC" sz="1400" b="1" i="1" u="none" strike="noStrike" dirty="0">
                        <a:solidFill>
                          <a:srgbClr val="000000"/>
                        </a:solidFill>
                        <a:effectLst/>
                        <a:latin typeface="Calibri" panose="020F0502020204030204" pitchFamily="34" charset="0"/>
                      </a:endParaRPr>
                    </a:p>
                  </a:txBody>
                  <a:tcPr marL="9712" marR="9712" marT="9712" marB="0" anchor="b"/>
                </a:tc>
                <a:tc>
                  <a:txBody>
                    <a:bodyPr/>
                    <a:lstStyle/>
                    <a:p>
                      <a:pPr algn="ctr" fontAlgn="b"/>
                      <a:r>
                        <a:rPr lang="es-EC" sz="1400" b="1" u="none" strike="noStrike" dirty="0">
                          <a:effectLst/>
                        </a:rPr>
                        <a:t>Suma de cuadrados</a:t>
                      </a:r>
                      <a:endParaRPr lang="es-EC" sz="1400" b="1" i="1" u="none" strike="noStrike" dirty="0">
                        <a:solidFill>
                          <a:srgbClr val="000000"/>
                        </a:solidFill>
                        <a:effectLst/>
                        <a:latin typeface="Calibri" panose="020F0502020204030204" pitchFamily="34" charset="0"/>
                      </a:endParaRPr>
                    </a:p>
                  </a:txBody>
                  <a:tcPr marL="9712" marR="9712" marT="9712" marB="0" anchor="b"/>
                </a:tc>
                <a:tc>
                  <a:txBody>
                    <a:bodyPr/>
                    <a:lstStyle/>
                    <a:p>
                      <a:pPr algn="ctr" fontAlgn="b"/>
                      <a:r>
                        <a:rPr lang="es-EC" sz="1400" b="1" u="none" strike="noStrike" dirty="0">
                          <a:effectLst/>
                        </a:rPr>
                        <a:t>Grados de libertad</a:t>
                      </a:r>
                      <a:endParaRPr lang="es-EC" sz="1400" b="1" i="1" u="none" strike="noStrike" dirty="0">
                        <a:solidFill>
                          <a:srgbClr val="000000"/>
                        </a:solidFill>
                        <a:effectLst/>
                        <a:latin typeface="Calibri" panose="020F0502020204030204" pitchFamily="34" charset="0"/>
                      </a:endParaRPr>
                    </a:p>
                  </a:txBody>
                  <a:tcPr marL="9712" marR="9712" marT="9712" marB="0" anchor="b"/>
                </a:tc>
                <a:tc>
                  <a:txBody>
                    <a:bodyPr/>
                    <a:lstStyle/>
                    <a:p>
                      <a:pPr algn="ctr" fontAlgn="b"/>
                      <a:r>
                        <a:rPr lang="es-EC" sz="1400" b="1" u="none" strike="noStrike" dirty="0">
                          <a:effectLst/>
                        </a:rPr>
                        <a:t>Promedio de los cuadrados</a:t>
                      </a:r>
                      <a:endParaRPr lang="es-EC" sz="1400" b="1" i="1" u="none" strike="noStrike" dirty="0">
                        <a:solidFill>
                          <a:srgbClr val="000000"/>
                        </a:solidFill>
                        <a:effectLst/>
                        <a:latin typeface="Calibri" panose="020F0502020204030204" pitchFamily="34" charset="0"/>
                      </a:endParaRPr>
                    </a:p>
                  </a:txBody>
                  <a:tcPr marL="9712" marR="9712" marT="9712" marB="0" anchor="b"/>
                </a:tc>
                <a:tc>
                  <a:txBody>
                    <a:bodyPr/>
                    <a:lstStyle/>
                    <a:p>
                      <a:pPr algn="ctr" fontAlgn="b"/>
                      <a:r>
                        <a:rPr lang="es-EC" sz="1400" b="1" u="none" strike="noStrike" dirty="0">
                          <a:effectLst/>
                        </a:rPr>
                        <a:t>F</a:t>
                      </a:r>
                      <a:endParaRPr lang="es-EC" sz="1400" b="1" i="1" u="none" strike="noStrike" dirty="0">
                        <a:solidFill>
                          <a:srgbClr val="000000"/>
                        </a:solidFill>
                        <a:effectLst/>
                        <a:latin typeface="Calibri" panose="020F0502020204030204" pitchFamily="34" charset="0"/>
                      </a:endParaRPr>
                    </a:p>
                  </a:txBody>
                  <a:tcPr marL="9712" marR="9712" marT="9712" marB="0" anchor="b"/>
                </a:tc>
                <a:tc>
                  <a:txBody>
                    <a:bodyPr/>
                    <a:lstStyle/>
                    <a:p>
                      <a:pPr algn="ctr" fontAlgn="b"/>
                      <a:r>
                        <a:rPr lang="es-EC" sz="1400" b="1" u="none" strike="noStrike" dirty="0">
                          <a:effectLst/>
                        </a:rPr>
                        <a:t>Probabilidad</a:t>
                      </a:r>
                      <a:endParaRPr lang="es-EC" sz="1400" b="1" i="1" u="none" strike="noStrike" dirty="0">
                        <a:solidFill>
                          <a:srgbClr val="000000"/>
                        </a:solidFill>
                        <a:effectLst/>
                        <a:latin typeface="Calibri" panose="020F0502020204030204" pitchFamily="34" charset="0"/>
                      </a:endParaRPr>
                    </a:p>
                  </a:txBody>
                  <a:tcPr marL="9712" marR="9712" marT="9712" marB="0" anchor="b"/>
                </a:tc>
                <a:tc>
                  <a:txBody>
                    <a:bodyPr/>
                    <a:lstStyle/>
                    <a:p>
                      <a:pPr algn="ctr" fontAlgn="b"/>
                      <a:r>
                        <a:rPr lang="es-EC" sz="1400" b="1" u="none" strike="noStrike" dirty="0">
                          <a:effectLst/>
                        </a:rPr>
                        <a:t>Valor crítico para F</a:t>
                      </a:r>
                      <a:endParaRPr lang="es-EC" sz="1400" b="1" i="1" u="none" strike="noStrike" dirty="0">
                        <a:solidFill>
                          <a:srgbClr val="000000"/>
                        </a:solidFill>
                        <a:effectLst/>
                        <a:latin typeface="Calibri" panose="020F0502020204030204" pitchFamily="34" charset="0"/>
                      </a:endParaRPr>
                    </a:p>
                  </a:txBody>
                  <a:tcPr marL="9712" marR="9712" marT="9712" marB="0" anchor="b"/>
                </a:tc>
                <a:tc>
                  <a:txBody>
                    <a:bodyPr/>
                    <a:lstStyle/>
                    <a:p>
                      <a:pPr algn="l" fontAlgn="b"/>
                      <a:endParaRPr lang="es-EC" sz="1800" b="1" i="0" u="none" strike="noStrike" dirty="0">
                        <a:solidFill>
                          <a:srgbClr val="000000"/>
                        </a:solidFill>
                        <a:effectLst/>
                        <a:latin typeface="Calibri" panose="020F0502020204030204" pitchFamily="34" charset="0"/>
                      </a:endParaRPr>
                    </a:p>
                  </a:txBody>
                  <a:tcPr marL="9712" marR="9712" marT="9712" marB="0" anchor="b"/>
                </a:tc>
                <a:extLst>
                  <a:ext uri="{0D108BD9-81ED-4DB2-BD59-A6C34878D82A}">
                    <a16:rowId xmlns:a16="http://schemas.microsoft.com/office/drawing/2014/main" val="2626875268"/>
                  </a:ext>
                </a:extLst>
              </a:tr>
              <a:tr h="442147">
                <a:tc>
                  <a:txBody>
                    <a:bodyPr/>
                    <a:lstStyle/>
                    <a:p>
                      <a:pPr algn="l" fontAlgn="b"/>
                      <a:r>
                        <a:rPr lang="es-EC" sz="1400" b="1" u="none" strike="noStrike" dirty="0">
                          <a:effectLst/>
                        </a:rPr>
                        <a:t>Entre grupos</a:t>
                      </a:r>
                      <a:endParaRPr lang="es-EC" sz="1400" b="1" i="0" u="none" strike="noStrike" dirty="0">
                        <a:solidFill>
                          <a:srgbClr val="000000"/>
                        </a:solidFill>
                        <a:effectLst/>
                        <a:latin typeface="Calibri" panose="020F0502020204030204" pitchFamily="34" charset="0"/>
                      </a:endParaRPr>
                    </a:p>
                  </a:txBody>
                  <a:tcPr marL="9712" marR="9712" marT="9712" marB="0" anchor="b"/>
                </a:tc>
                <a:tc>
                  <a:txBody>
                    <a:bodyPr/>
                    <a:lstStyle/>
                    <a:p>
                      <a:pPr algn="r" fontAlgn="b"/>
                      <a:r>
                        <a:rPr lang="es-EC" sz="1400" u="none" strike="noStrike">
                          <a:effectLst/>
                        </a:rPr>
                        <a:t>85356,4667</a:t>
                      </a:r>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r" fontAlgn="b"/>
                      <a:r>
                        <a:rPr lang="es-EC" sz="1400" u="none" strike="noStrike">
                          <a:effectLst/>
                        </a:rPr>
                        <a:t>4</a:t>
                      </a:r>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r" fontAlgn="b"/>
                      <a:r>
                        <a:rPr lang="es-EC" sz="1400" u="none" strike="noStrike">
                          <a:effectLst/>
                        </a:rPr>
                        <a:t>21339,11667</a:t>
                      </a:r>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r" fontAlgn="b"/>
                      <a:r>
                        <a:rPr lang="es-EC" sz="1400" u="none" strike="noStrike">
                          <a:effectLst/>
                        </a:rPr>
                        <a:t>4,301535904</a:t>
                      </a:r>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r" fontAlgn="b"/>
                      <a:r>
                        <a:rPr lang="es-EC" sz="1400" u="none" strike="noStrike">
                          <a:effectLst/>
                        </a:rPr>
                        <a:t>0,00875164</a:t>
                      </a:r>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r" fontAlgn="b"/>
                      <a:r>
                        <a:rPr lang="es-EC" sz="1400" u="none" strike="noStrike">
                          <a:effectLst/>
                        </a:rPr>
                        <a:t>2,75871047</a:t>
                      </a:r>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800" b="0" i="0" u="none" strike="noStrike">
                        <a:solidFill>
                          <a:srgbClr val="000000"/>
                        </a:solidFill>
                        <a:effectLst/>
                        <a:latin typeface="Calibri" panose="020F0502020204030204" pitchFamily="34" charset="0"/>
                      </a:endParaRPr>
                    </a:p>
                  </a:txBody>
                  <a:tcPr marL="9712" marR="9712" marT="9712" marB="0" anchor="b"/>
                </a:tc>
                <a:extLst>
                  <a:ext uri="{0D108BD9-81ED-4DB2-BD59-A6C34878D82A}">
                    <a16:rowId xmlns:a16="http://schemas.microsoft.com/office/drawing/2014/main" val="14964739"/>
                  </a:ext>
                </a:extLst>
              </a:tr>
              <a:tr h="752909">
                <a:tc>
                  <a:txBody>
                    <a:bodyPr/>
                    <a:lstStyle/>
                    <a:p>
                      <a:pPr algn="l" fontAlgn="b"/>
                      <a:r>
                        <a:rPr lang="es-EC" sz="1400" b="1" u="none" strike="noStrike" dirty="0">
                          <a:effectLst/>
                        </a:rPr>
                        <a:t>Dentro de los grupos</a:t>
                      </a:r>
                      <a:endParaRPr lang="es-EC" sz="1400" b="1" i="0" u="none" strike="noStrike" dirty="0">
                        <a:solidFill>
                          <a:srgbClr val="000000"/>
                        </a:solidFill>
                        <a:effectLst/>
                        <a:latin typeface="Calibri" panose="020F0502020204030204" pitchFamily="34" charset="0"/>
                      </a:endParaRPr>
                    </a:p>
                  </a:txBody>
                  <a:tcPr marL="9712" marR="9712" marT="9712" marB="0" anchor="b"/>
                </a:tc>
                <a:tc>
                  <a:txBody>
                    <a:bodyPr/>
                    <a:lstStyle/>
                    <a:p>
                      <a:pPr algn="r" fontAlgn="b"/>
                      <a:r>
                        <a:rPr lang="es-EC" sz="1400" u="none" strike="noStrike">
                          <a:effectLst/>
                        </a:rPr>
                        <a:t>124020,333</a:t>
                      </a:r>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r" fontAlgn="b"/>
                      <a:r>
                        <a:rPr lang="es-EC" sz="1400" u="none" strike="noStrike">
                          <a:effectLst/>
                        </a:rPr>
                        <a:t>25</a:t>
                      </a:r>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r" fontAlgn="b"/>
                      <a:r>
                        <a:rPr lang="es-EC" sz="1400" u="none" strike="noStrike">
                          <a:effectLst/>
                        </a:rPr>
                        <a:t>4960,813333</a:t>
                      </a:r>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800" b="0" i="0" u="none" strike="noStrike">
                        <a:solidFill>
                          <a:srgbClr val="000000"/>
                        </a:solidFill>
                        <a:effectLst/>
                        <a:latin typeface="Calibri" panose="020F0502020204030204" pitchFamily="34" charset="0"/>
                      </a:endParaRPr>
                    </a:p>
                  </a:txBody>
                  <a:tcPr marL="9712" marR="9712" marT="9712" marB="0" anchor="b"/>
                </a:tc>
                <a:extLst>
                  <a:ext uri="{0D108BD9-81ED-4DB2-BD59-A6C34878D82A}">
                    <a16:rowId xmlns:a16="http://schemas.microsoft.com/office/drawing/2014/main" val="2882045655"/>
                  </a:ext>
                </a:extLst>
              </a:tr>
              <a:tr h="579547">
                <a:tc>
                  <a:txBody>
                    <a:bodyPr/>
                    <a:lstStyle/>
                    <a:p>
                      <a:pPr algn="l" fontAlgn="b"/>
                      <a:endParaRPr lang="es-EC" sz="1400" b="1" i="0" u="none" strike="noStrike" dirty="0">
                        <a:solidFill>
                          <a:srgbClr val="000000"/>
                        </a:solidFill>
                        <a:effectLst/>
                        <a:latin typeface="Calibri" panose="020F0502020204030204" pitchFamily="34" charset="0"/>
                      </a:endParaRPr>
                    </a:p>
                  </a:txBody>
                  <a:tcPr marL="9712" marR="9712" marT="9712" marB="0" anchor="b"/>
                </a:tc>
                <a:tc>
                  <a:txBody>
                    <a:bodyPr/>
                    <a:lstStyle/>
                    <a:p>
                      <a:pPr algn="l" fontAlgn="b"/>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800" b="0" i="0" u="none" strike="noStrike">
                        <a:solidFill>
                          <a:srgbClr val="000000"/>
                        </a:solidFill>
                        <a:effectLst/>
                        <a:latin typeface="Calibri" panose="020F0502020204030204" pitchFamily="34" charset="0"/>
                      </a:endParaRPr>
                    </a:p>
                  </a:txBody>
                  <a:tcPr marL="9712" marR="9712" marT="9712" marB="0" anchor="b"/>
                </a:tc>
                <a:extLst>
                  <a:ext uri="{0D108BD9-81ED-4DB2-BD59-A6C34878D82A}">
                    <a16:rowId xmlns:a16="http://schemas.microsoft.com/office/drawing/2014/main" val="2202789634"/>
                  </a:ext>
                </a:extLst>
              </a:tr>
              <a:tr h="442147">
                <a:tc>
                  <a:txBody>
                    <a:bodyPr/>
                    <a:lstStyle/>
                    <a:p>
                      <a:pPr algn="l" fontAlgn="b"/>
                      <a:r>
                        <a:rPr lang="es-EC" sz="1400" b="1" u="none" strike="noStrike" dirty="0">
                          <a:effectLst/>
                        </a:rPr>
                        <a:t>Total</a:t>
                      </a:r>
                      <a:endParaRPr lang="es-EC" sz="1400" b="1" i="0" u="none" strike="noStrike" dirty="0">
                        <a:solidFill>
                          <a:srgbClr val="000000"/>
                        </a:solidFill>
                        <a:effectLst/>
                        <a:latin typeface="Calibri" panose="020F0502020204030204" pitchFamily="34" charset="0"/>
                      </a:endParaRPr>
                    </a:p>
                  </a:txBody>
                  <a:tcPr marL="9712" marR="9712" marT="9712" marB="0" anchor="b"/>
                </a:tc>
                <a:tc>
                  <a:txBody>
                    <a:bodyPr/>
                    <a:lstStyle/>
                    <a:p>
                      <a:pPr algn="r" fontAlgn="b"/>
                      <a:r>
                        <a:rPr lang="es-EC" sz="1400" u="none" strike="noStrike">
                          <a:effectLst/>
                        </a:rPr>
                        <a:t>209376,8</a:t>
                      </a:r>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r" fontAlgn="b"/>
                      <a:r>
                        <a:rPr lang="es-EC" sz="1400" u="none" strike="noStrike">
                          <a:effectLst/>
                        </a:rPr>
                        <a:t>29</a:t>
                      </a:r>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712" marR="9712" marT="9712" marB="0" anchor="b"/>
                </a:tc>
                <a:tc>
                  <a:txBody>
                    <a:bodyPr/>
                    <a:lstStyle/>
                    <a:p>
                      <a:pPr algn="l" fontAlgn="b"/>
                      <a:endParaRPr lang="es-EC" sz="1800" b="0" i="0" u="none" strike="noStrike" dirty="0">
                        <a:solidFill>
                          <a:srgbClr val="000000"/>
                        </a:solidFill>
                        <a:effectLst/>
                        <a:latin typeface="Calibri" panose="020F0502020204030204" pitchFamily="34" charset="0"/>
                      </a:endParaRPr>
                    </a:p>
                  </a:txBody>
                  <a:tcPr marL="9712" marR="9712" marT="9712" marB="0" anchor="b"/>
                </a:tc>
                <a:extLst>
                  <a:ext uri="{0D108BD9-81ED-4DB2-BD59-A6C34878D82A}">
                    <a16:rowId xmlns:a16="http://schemas.microsoft.com/office/drawing/2014/main" val="551624094"/>
                  </a:ext>
                </a:extLst>
              </a:tr>
            </a:tbl>
          </a:graphicData>
        </a:graphic>
      </p:graphicFrame>
    </p:spTree>
    <p:extLst>
      <p:ext uri="{BB962C8B-B14F-4D97-AF65-F5344CB8AC3E}">
        <p14:creationId xmlns:p14="http://schemas.microsoft.com/office/powerpoint/2010/main" val="132820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DISEÑO COMPLETAMENTE AL AZAR</a:t>
            </a:r>
          </a:p>
        </p:txBody>
      </p:sp>
      <p:sp>
        <p:nvSpPr>
          <p:cNvPr id="3" name="2 Marcador de contenido"/>
          <p:cNvSpPr>
            <a:spLocks noGrp="1"/>
          </p:cNvSpPr>
          <p:nvPr>
            <p:ph idx="1"/>
          </p:nvPr>
        </p:nvSpPr>
        <p:spPr/>
        <p:txBody>
          <a:bodyPr>
            <a:normAutofit fontScale="77500" lnSpcReduction="20000"/>
          </a:bodyPr>
          <a:lstStyle/>
          <a:p>
            <a:r>
              <a:rPr lang="es-ES" sz="2800" dirty="0"/>
              <a:t>El elemento </a:t>
            </a:r>
            <a:r>
              <a:rPr lang="es-ES" sz="2800" dirty="0" err="1"/>
              <a:t>Y</a:t>
            </a:r>
            <a:r>
              <a:rPr lang="es-ES" sz="2400" dirty="0" err="1"/>
              <a:t>ij</a:t>
            </a:r>
            <a:r>
              <a:rPr lang="es-ES" sz="2800" dirty="0"/>
              <a:t> es la j-</a:t>
            </a:r>
            <a:r>
              <a:rPr lang="es-ES" sz="2800" dirty="0" err="1"/>
              <a:t>ésima</a:t>
            </a:r>
            <a:r>
              <a:rPr lang="es-ES" sz="2800" dirty="0"/>
              <a:t> observación que se hizo en el tratamiento i.</a:t>
            </a:r>
          </a:p>
          <a:p>
            <a:r>
              <a:rPr lang="es-ES" sz="2800" dirty="0"/>
              <a:t>Ni es el tamaño de la muestra o las repeticiones observadas en el tratamiento i.</a:t>
            </a:r>
          </a:p>
          <a:p>
            <a:r>
              <a:rPr lang="es-ES" sz="2800" dirty="0"/>
              <a:t>Es recomendable utilizar el mismo número de repeticiones(ni=n) en cada tratamiento.</a:t>
            </a:r>
          </a:p>
          <a:p>
            <a:r>
              <a:rPr lang="es-ES" sz="2800" dirty="0"/>
              <a:t>Cuando ni=n ( Cuando utiliza el mismo número de repeticiones en cada tratamiento) se dice Balanceado</a:t>
            </a:r>
          </a:p>
          <a:p>
            <a:endParaRPr lang="es-ES" dirty="0"/>
          </a:p>
          <a:p>
            <a:pPr marL="0" indent="0">
              <a:buNone/>
            </a:pPr>
            <a:endParaRPr lang="es-ES" dirty="0"/>
          </a:p>
        </p:txBody>
      </p:sp>
    </p:spTree>
    <p:extLst>
      <p:ext uri="{BB962C8B-B14F-4D97-AF65-F5344CB8AC3E}">
        <p14:creationId xmlns:p14="http://schemas.microsoft.com/office/powerpoint/2010/main" val="1457286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F54E1B-CE21-E321-CC9D-9AFAA83E9B2A}"/>
              </a:ext>
            </a:extLst>
          </p:cNvPr>
          <p:cNvSpPr>
            <a:spLocks noGrp="1"/>
          </p:cNvSpPr>
          <p:nvPr>
            <p:ph type="title"/>
          </p:nvPr>
        </p:nvSpPr>
        <p:spPr>
          <a:xfrm>
            <a:off x="685332" y="618519"/>
            <a:ext cx="7773338" cy="794258"/>
          </a:xfrm>
        </p:spPr>
        <p:txBody>
          <a:bodyPr/>
          <a:lstStyle/>
          <a:p>
            <a:r>
              <a:rPr lang="es-ES" b="1" dirty="0"/>
              <a:t>Factor con dos niveles</a:t>
            </a:r>
            <a:endParaRPr lang="es-EC" b="1" dirty="0"/>
          </a:p>
        </p:txBody>
      </p:sp>
      <p:sp>
        <p:nvSpPr>
          <p:cNvPr id="3" name="Marcador de contenido 2">
            <a:extLst>
              <a:ext uri="{FF2B5EF4-FFF2-40B4-BE49-F238E27FC236}">
                <a16:creationId xmlns:a16="http://schemas.microsoft.com/office/drawing/2014/main" id="{E484684B-6DF5-5D48-5FBB-2F7AB6C2D795}"/>
              </a:ext>
            </a:extLst>
          </p:cNvPr>
          <p:cNvSpPr>
            <a:spLocks noGrp="1"/>
          </p:cNvSpPr>
          <p:nvPr>
            <p:ph idx="1"/>
          </p:nvPr>
        </p:nvSpPr>
        <p:spPr>
          <a:xfrm>
            <a:off x="685331" y="1412778"/>
            <a:ext cx="7773339" cy="4378424"/>
          </a:xfrm>
        </p:spPr>
        <p:txBody>
          <a:bodyPr>
            <a:normAutofit fontScale="85000" lnSpcReduction="10000"/>
          </a:bodyPr>
          <a:lstStyle/>
          <a:p>
            <a:pPr marL="0" indent="0" algn="just">
              <a:buNone/>
            </a:pPr>
            <a:r>
              <a:rPr lang="es-ES" dirty="0"/>
              <a:t>El primer diseño experimental que discutiremos atiende a una estructura de diseño en la que se supone que durante el experimento por realizar no habrá influencias importantes de ruido experimental, más allá del error experimental, que hagan necesario el agrupamiento de UE medición de covariables (cualquier variable continua, que usualmente no se controla durante la recogida de datos)</a:t>
            </a:r>
          </a:p>
          <a:p>
            <a:pPr marL="0" indent="0" algn="just">
              <a:buNone/>
            </a:pPr>
            <a:endParaRPr lang="es-ES" dirty="0"/>
          </a:p>
          <a:p>
            <a:pPr marL="0" indent="0" algn="just">
              <a:buNone/>
            </a:pPr>
            <a:r>
              <a:rPr lang="es-ES" dirty="0"/>
              <a:t>Con esto se considerará en este diseño que la </a:t>
            </a:r>
            <a:r>
              <a:rPr lang="es-ES" dirty="0" err="1"/>
              <a:t>ue</a:t>
            </a:r>
            <a:r>
              <a:rPr lang="es-ES" dirty="0"/>
              <a:t> se pueden tener en cuenta como un solo grupo homogéneo, por lo que será necesario sujetar la aleatorización de los tratamientos (en este caso los niveles del factor) a restricciones, es decir, se llevaría a cabo la aleatorización sin restricciones en la forma de asignar los tratamientos de la </a:t>
            </a:r>
            <a:r>
              <a:rPr lang="es-ES" dirty="0" err="1"/>
              <a:t>ue.a</a:t>
            </a:r>
            <a:r>
              <a:rPr lang="es-ES" dirty="0"/>
              <a:t> este tipo de diseño se le denomina </a:t>
            </a:r>
            <a:r>
              <a:rPr lang="es-ES" dirty="0" err="1"/>
              <a:t>unifactorial</a:t>
            </a:r>
            <a:r>
              <a:rPr lang="es-ES" dirty="0"/>
              <a:t> completamente aleatorizado</a:t>
            </a:r>
            <a:endParaRPr lang="es-EC" dirty="0"/>
          </a:p>
        </p:txBody>
      </p:sp>
    </p:spTree>
    <p:extLst>
      <p:ext uri="{BB962C8B-B14F-4D97-AF65-F5344CB8AC3E}">
        <p14:creationId xmlns:p14="http://schemas.microsoft.com/office/powerpoint/2010/main" val="70974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2143FE-47A4-FEDB-1F2A-E7F2DB4CDAB4}"/>
              </a:ext>
            </a:extLst>
          </p:cNvPr>
          <p:cNvSpPr>
            <a:spLocks noGrp="1"/>
          </p:cNvSpPr>
          <p:nvPr>
            <p:ph type="title"/>
          </p:nvPr>
        </p:nvSpPr>
        <p:spPr>
          <a:xfrm>
            <a:off x="685332" y="618519"/>
            <a:ext cx="7773338" cy="578234"/>
          </a:xfrm>
        </p:spPr>
        <p:txBody>
          <a:bodyPr>
            <a:normAutofit fontScale="90000"/>
          </a:bodyPr>
          <a:lstStyle/>
          <a:p>
            <a:r>
              <a:rPr lang="es-ES" b="1" dirty="0"/>
              <a:t>ejemplo</a:t>
            </a:r>
            <a:endParaRPr lang="es-EC" b="1"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E89E3AF0-7A30-E469-D744-E63426BF0EE4}"/>
                  </a:ext>
                </a:extLst>
              </p:cNvPr>
              <p:cNvSpPr>
                <a:spLocks noGrp="1"/>
              </p:cNvSpPr>
              <p:nvPr>
                <p:ph idx="1"/>
              </p:nvPr>
            </p:nvSpPr>
            <p:spPr>
              <a:xfrm>
                <a:off x="685331" y="1340768"/>
                <a:ext cx="7823968" cy="4450433"/>
              </a:xfrm>
            </p:spPr>
            <p:txBody>
              <a:bodyPr>
                <a:normAutofit fontScale="92500" lnSpcReduction="20000"/>
              </a:bodyPr>
              <a:lstStyle/>
              <a:p>
                <a:pPr marL="0" indent="0" algn="just">
                  <a:buNone/>
                </a:pPr>
                <a:r>
                  <a:rPr lang="es-ES" dirty="0"/>
                  <a:t>Debido a la importancia de las propiedades que tiene un plástico para conservar alimentos, una compañía alimentaria tiene interés en disminuir la transferencia de humedad entre el alimento y el ambiente en función del plástico elaborado con </a:t>
                </a:r>
                <a:r>
                  <a:rPr lang="es-ES" dirty="0" err="1"/>
                  <a:t>zeinas</a:t>
                </a:r>
                <a:r>
                  <a:rPr lang="es-ES" dirty="0"/>
                  <a:t>. Entonces se puede plantear la siguiente hipótesis.</a:t>
                </a:r>
              </a:p>
              <a:p>
                <a:pPr marL="0" indent="0" algn="just">
                  <a:buNone/>
                </a:pPr>
                <a:r>
                  <a:rPr lang="es-ES" dirty="0"/>
                  <a:t>El nuevo plástico disminuirá la transferencia de humedad en comparación con el plástico actualmente utilizado.</a:t>
                </a:r>
              </a:p>
              <a:p>
                <a:pPr marL="0" indent="0" algn="just">
                  <a:buNone/>
                </a:pPr>
                <a:r>
                  <a:rPr lang="es-ES" dirty="0"/>
                  <a:t>La permeabilidad al vapor de agua (</a:t>
                </a:r>
                <a:r>
                  <a:rPr lang="es-ES" dirty="0" err="1"/>
                  <a:t>pva</a:t>
                </a:r>
                <a:r>
                  <a:rPr lang="es-ES" dirty="0"/>
                  <a:t>) es la variable respuesta que caracteriza a la transferencia de humedad; por consideraciones tecnológicas el </a:t>
                </a:r>
                <a:r>
                  <a:rPr lang="es-ES" dirty="0" err="1"/>
                  <a:t>pva</a:t>
                </a:r>
                <a:r>
                  <a:rPr lang="es-ES" dirty="0"/>
                  <a:t> debe tener un valor lo más bajo posible. Suponga que en promedio el plástico actual tiene un </a:t>
                </a:r>
                <a:r>
                  <a:rPr lang="es-ES" dirty="0" err="1"/>
                  <a:t>pva</a:t>
                </a:r>
                <a:r>
                  <a:rPr lang="es-ES" dirty="0"/>
                  <a:t> de </a:t>
                </a:r>
                <a14:m>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1</m:t>
                        </m:r>
                      </m:sub>
                    </m:sSub>
                  </m:oMath>
                </a14:m>
                <a:r>
                  <a:rPr lang="es-EC" dirty="0"/>
                  <a:t>; pensemos que el nuevo plástico tenga un promedio de </a:t>
                </a:r>
                <a14:m>
                  <m:oMath xmlns:m="http://schemas.openxmlformats.org/officeDocument/2006/math">
                    <m:sSub>
                      <m:sSubPr>
                        <m:ctrlPr>
                          <a:rPr lang="es-EC" i="1" smtClean="0">
                            <a:latin typeface="Cambria Math" panose="02040503050406030204" pitchFamily="18" charset="0"/>
                          </a:rPr>
                        </m:ctrlPr>
                      </m:sSubPr>
                      <m:e>
                        <m:r>
                          <a:rPr lang="es-EC"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2</m:t>
                        </m:r>
                      </m:sub>
                    </m:sSub>
                  </m:oMath>
                </a14:m>
                <a:r>
                  <a:rPr lang="es-EC" dirty="0"/>
                  <a:t>: Se requiere entonces determinar empíricamente si la diferencia de medias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ea typeface="Cambria Math" panose="02040503050406030204" pitchFamily="18" charset="0"/>
                          </a:rPr>
                          <m:t>𝜇</m:t>
                        </m:r>
                      </m:e>
                      <m:sub>
                        <m:r>
                          <a:rPr lang="es-ES" i="1">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2</m:t>
                        </m:r>
                      </m:sub>
                    </m:sSub>
                  </m:oMath>
                </a14:m>
                <a:r>
                  <a:rPr lang="es-EC" dirty="0"/>
                  <a:t> es igual a cero o no.</a:t>
                </a:r>
              </a:p>
            </p:txBody>
          </p:sp>
        </mc:Choice>
        <mc:Fallback xmlns="">
          <p:sp>
            <p:nvSpPr>
              <p:cNvPr id="3" name="Marcador de contenido 2">
                <a:extLst>
                  <a:ext uri="{FF2B5EF4-FFF2-40B4-BE49-F238E27FC236}">
                    <a16:creationId xmlns:a16="http://schemas.microsoft.com/office/drawing/2014/main" id="{E89E3AF0-7A30-E469-D744-E63426BF0EE4}"/>
                  </a:ext>
                </a:extLst>
              </p:cNvPr>
              <p:cNvSpPr>
                <a:spLocks noGrp="1" noRot="1" noChangeAspect="1" noMove="1" noResize="1" noEditPoints="1" noAdjustHandles="1" noChangeArrowheads="1" noChangeShapeType="1" noTextEdit="1"/>
              </p:cNvSpPr>
              <p:nvPr>
                <p:ph idx="1"/>
              </p:nvPr>
            </p:nvSpPr>
            <p:spPr>
              <a:xfrm>
                <a:off x="685331" y="1340768"/>
                <a:ext cx="7823968" cy="4450433"/>
              </a:xfrm>
              <a:blipFill>
                <a:blip r:embed="rId2"/>
                <a:stretch>
                  <a:fillRect l="-701" t="-822" r="-701" b="-1233"/>
                </a:stretch>
              </a:blipFill>
            </p:spPr>
            <p:txBody>
              <a:bodyPr/>
              <a:lstStyle/>
              <a:p>
                <a:r>
                  <a:rPr lang="es-EC">
                    <a:noFill/>
                  </a:rPr>
                  <a:t> </a:t>
                </a:r>
              </a:p>
            </p:txBody>
          </p:sp>
        </mc:Fallback>
      </mc:AlternateContent>
    </p:spTree>
    <p:extLst>
      <p:ext uri="{BB962C8B-B14F-4D97-AF65-F5344CB8AC3E}">
        <p14:creationId xmlns:p14="http://schemas.microsoft.com/office/powerpoint/2010/main" val="5766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4D10C-5E98-6DE8-F083-3255EE7C266F}"/>
              </a:ext>
            </a:extLst>
          </p:cNvPr>
          <p:cNvSpPr>
            <a:spLocks noGrp="1"/>
          </p:cNvSpPr>
          <p:nvPr>
            <p:ph type="title"/>
          </p:nvPr>
        </p:nvSpPr>
        <p:spPr>
          <a:xfrm>
            <a:off x="685332" y="618519"/>
            <a:ext cx="7773338" cy="578234"/>
          </a:xfrm>
        </p:spPr>
        <p:txBody>
          <a:bodyPr>
            <a:normAutofit fontScale="90000"/>
          </a:bodyPr>
          <a:lstStyle/>
          <a:p>
            <a:r>
              <a:rPr lang="es-ES" b="1" dirty="0"/>
              <a:t>Ejemplo</a:t>
            </a:r>
            <a:endParaRPr lang="es-EC" b="1"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7C4E8DAF-2189-D726-0BFE-7087645FE84F}"/>
                  </a:ext>
                </a:extLst>
              </p:cNvPr>
              <p:cNvSpPr>
                <a:spLocks noGrp="1"/>
              </p:cNvSpPr>
              <p:nvPr>
                <p:ph idx="1"/>
              </p:nvPr>
            </p:nvSpPr>
            <p:spPr>
              <a:xfrm>
                <a:off x="685331" y="1268760"/>
                <a:ext cx="7773339" cy="4522441"/>
              </a:xfrm>
            </p:spPr>
            <p:txBody>
              <a:bodyPr/>
              <a:lstStyle/>
              <a:p>
                <a:pPr marL="0" indent="0">
                  <a:buNone/>
                </a:pPr>
                <a:r>
                  <a:rPr lang="es-ES" dirty="0"/>
                  <a:t>El planteamiento estadístico correspondiente es contrastar las siguientes hipótesis:</a:t>
                </a:r>
              </a:p>
              <a:p>
                <a:pPr marL="0" indent="0">
                  <a:buNone/>
                </a:pPr>
                <a:r>
                  <a:rPr lang="es-ES" b="1" dirty="0"/>
                  <a:t>Hipótesis nula </a:t>
                </a:r>
                <a:r>
                  <a:rPr lang="es-ES" dirty="0"/>
                  <a:t>(no hay efectos de los dos tratamientos)</a:t>
                </a:r>
              </a:p>
              <a:p>
                <a:pPr marL="0" indent="0">
                  <a:buNone/>
                </a:pP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𝐻</m:t>
                        </m:r>
                      </m:e>
                      <m:sub>
                        <m:r>
                          <a:rPr lang="es-ES" b="0" i="1" smtClean="0">
                            <a:latin typeface="Cambria Math" panose="02040503050406030204" pitchFamily="18" charset="0"/>
                          </a:rPr>
                          <m:t>0</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2</m:t>
                        </m:r>
                      </m:sub>
                    </m:sSub>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𝜇</m:t>
                    </m:r>
                    <m:r>
                      <a:rPr lang="es-ES" b="0" i="1" smtClean="0">
                        <a:latin typeface="Cambria Math" panose="02040503050406030204" pitchFamily="18" charset="0"/>
                        <a:ea typeface="Cambria Math" panose="02040503050406030204" pitchFamily="18" charset="0"/>
                      </a:rPr>
                      <m:t>)</m:t>
                    </m:r>
                  </m:oMath>
                </a14:m>
                <a:r>
                  <a:rPr lang="es-ES" dirty="0"/>
                  <a:t> o equivalentemente </a:t>
                </a:r>
                <a14:m>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2</m:t>
                        </m:r>
                      </m:sub>
                    </m:sSub>
                    <m:r>
                      <a:rPr lang="es-ES" b="0" i="1" smtClean="0">
                        <a:latin typeface="Cambria Math" panose="02040503050406030204" pitchFamily="18" charset="0"/>
                      </a:rPr>
                      <m:t>=0</m:t>
                    </m:r>
                  </m:oMath>
                </a14:m>
                <a:endParaRPr lang="es-ES" dirty="0"/>
              </a:p>
              <a:p>
                <a:pPr marL="0" indent="0">
                  <a:buNone/>
                </a:pPr>
                <a:endParaRPr lang="es-ES" dirty="0"/>
              </a:p>
              <a:p>
                <a:pPr marL="0" indent="0">
                  <a:buNone/>
                </a:pPr>
                <a:r>
                  <a:rPr lang="es-ES" b="1" dirty="0"/>
                  <a:t>Hipótesis alternativa </a:t>
                </a:r>
                <a:r>
                  <a:rPr lang="es-ES" dirty="0"/>
                  <a:t>(los dos tratamientos producen diferentes medias)</a:t>
                </a:r>
              </a:p>
              <a:p>
                <a:pPr marL="0" indent="0">
                  <a:buNone/>
                </a:pPr>
                <a14:m>
                  <m:oMathPara xmlns:m="http://schemas.openxmlformats.org/officeDocument/2006/math">
                    <m:oMathParaPr>
                      <m:jc m:val="left"/>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𝐻</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2</m:t>
                          </m:r>
                        </m:sub>
                      </m:sSub>
                    </m:oMath>
                  </m:oMathPara>
                </a14:m>
                <a:endParaRPr lang="es-EC" dirty="0"/>
              </a:p>
            </p:txBody>
          </p:sp>
        </mc:Choice>
        <mc:Fallback xmlns="">
          <p:sp>
            <p:nvSpPr>
              <p:cNvPr id="3" name="Marcador de contenido 2">
                <a:extLst>
                  <a:ext uri="{FF2B5EF4-FFF2-40B4-BE49-F238E27FC236}">
                    <a16:creationId xmlns:a16="http://schemas.microsoft.com/office/drawing/2014/main" id="{7C4E8DAF-2189-D726-0BFE-7087645FE84F}"/>
                  </a:ext>
                </a:extLst>
              </p:cNvPr>
              <p:cNvSpPr>
                <a:spLocks noGrp="1" noRot="1" noChangeAspect="1" noMove="1" noResize="1" noEditPoints="1" noAdjustHandles="1" noChangeArrowheads="1" noChangeShapeType="1" noTextEdit="1"/>
              </p:cNvSpPr>
              <p:nvPr>
                <p:ph idx="1"/>
              </p:nvPr>
            </p:nvSpPr>
            <p:spPr>
              <a:xfrm>
                <a:off x="685331" y="1268760"/>
                <a:ext cx="7773339" cy="4522441"/>
              </a:xfrm>
              <a:blipFill>
                <a:blip r:embed="rId2"/>
                <a:stretch>
                  <a:fillRect l="-784"/>
                </a:stretch>
              </a:blipFill>
            </p:spPr>
            <p:txBody>
              <a:bodyPr/>
              <a:lstStyle/>
              <a:p>
                <a:r>
                  <a:rPr lang="es-EC">
                    <a:noFill/>
                  </a:rPr>
                  <a:t> </a:t>
                </a:r>
              </a:p>
            </p:txBody>
          </p:sp>
        </mc:Fallback>
      </mc:AlternateContent>
    </p:spTree>
    <p:extLst>
      <p:ext uri="{BB962C8B-B14F-4D97-AF65-F5344CB8AC3E}">
        <p14:creationId xmlns:p14="http://schemas.microsoft.com/office/powerpoint/2010/main" val="293072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FF193557-C640-6D8E-7A34-A2E02D7E08AD}"/>
                  </a:ext>
                </a:extLst>
              </p:cNvPr>
              <p:cNvSpPr>
                <a:spLocks noGrp="1"/>
              </p:cNvSpPr>
              <p:nvPr>
                <p:ph idx="1"/>
              </p:nvPr>
            </p:nvSpPr>
            <p:spPr>
              <a:xfrm>
                <a:off x="685331" y="836712"/>
                <a:ext cx="7773339" cy="4954489"/>
              </a:xfrm>
            </p:spPr>
            <p:txBody>
              <a:bodyPr>
                <a:normAutofit lnSpcReduction="10000"/>
              </a:bodyPr>
              <a:lstStyle/>
              <a:p>
                <a:pPr marL="0" indent="0" algn="just">
                  <a:buNone/>
                </a:pPr>
                <a:r>
                  <a:rPr lang="es-ES" dirty="0"/>
                  <a:t>En el ejemplo se puede observar que el factor de control es el tipo de plástico, e interesa comparar el plástico actual y el propuesto en relación con el </a:t>
                </a:r>
                <a:r>
                  <a:rPr lang="es-ES" dirty="0" err="1"/>
                  <a:t>pva</a:t>
                </a:r>
                <a:r>
                  <a:rPr lang="es-ES" dirty="0"/>
                  <a:t>; en general se desea estudiar la variable respuesta en relación con el efecto de dos niveles de un factor.</a:t>
                </a:r>
              </a:p>
              <a:p>
                <a:pPr marL="0" indent="0" algn="just">
                  <a:buNone/>
                </a:pPr>
                <a:r>
                  <a:rPr lang="es-ES" dirty="0"/>
                  <a:t>La estrategia experimental en esta situación es sencilla, consiste en elaborar diferentes películas de plástico considerando el tratamiento actual y el propuesto de manera independiente, con cada uno de ellos se realizan aleatoriamente 14 muestras de películas. las 14 mediciones de </a:t>
                </a:r>
                <a:r>
                  <a:rPr lang="es-ES" dirty="0" err="1"/>
                  <a:t>pva</a:t>
                </a:r>
                <a:r>
                  <a:rPr lang="es-ES" dirty="0"/>
                  <a:t> que se generaron en los dos tratamientos se presentan en la tabla donde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𝑦</m:t>
                        </m:r>
                      </m:e>
                      <m:sub>
                        <m:r>
                          <a:rPr lang="es-ES" b="0" i="1" smtClean="0">
                            <a:latin typeface="Cambria Math" panose="02040503050406030204" pitchFamily="18" charset="0"/>
                          </a:rPr>
                          <m:t>𝑖𝑗</m:t>
                        </m:r>
                      </m:sub>
                    </m:sSub>
                  </m:oMath>
                </a14:m>
                <a:r>
                  <a:rPr lang="es-EC" dirty="0"/>
                  <a:t> representa la </a:t>
                </a:r>
                <a:r>
                  <a:rPr lang="es-EC" dirty="0" err="1"/>
                  <a:t>pva</a:t>
                </a:r>
                <a:r>
                  <a:rPr lang="es-EC" dirty="0"/>
                  <a:t> medida en la j-</a:t>
                </a:r>
                <a:r>
                  <a:rPr lang="es-EC" dirty="0" err="1"/>
                  <a:t>ésima</a:t>
                </a:r>
                <a:r>
                  <a:rPr lang="es-EC" dirty="0"/>
                  <a:t> UE del tratamiento i, i=1,2  j=1,2,…,14</a:t>
                </a:r>
              </a:p>
            </p:txBody>
          </p:sp>
        </mc:Choice>
        <mc:Fallback xmlns="">
          <p:sp>
            <p:nvSpPr>
              <p:cNvPr id="3" name="Marcador de contenido 2">
                <a:extLst>
                  <a:ext uri="{FF2B5EF4-FFF2-40B4-BE49-F238E27FC236}">
                    <a16:creationId xmlns:a16="http://schemas.microsoft.com/office/drawing/2014/main" id="{FF193557-C640-6D8E-7A34-A2E02D7E08AD}"/>
                  </a:ext>
                </a:extLst>
              </p:cNvPr>
              <p:cNvSpPr>
                <a:spLocks noGrp="1" noRot="1" noChangeAspect="1" noMove="1" noResize="1" noEditPoints="1" noAdjustHandles="1" noChangeArrowheads="1" noChangeShapeType="1" noTextEdit="1"/>
              </p:cNvSpPr>
              <p:nvPr>
                <p:ph idx="1"/>
              </p:nvPr>
            </p:nvSpPr>
            <p:spPr>
              <a:xfrm>
                <a:off x="685331" y="836712"/>
                <a:ext cx="7773339" cy="4954489"/>
              </a:xfrm>
              <a:blipFill>
                <a:blip r:embed="rId2"/>
                <a:stretch>
                  <a:fillRect l="-784" t="-369" r="-784"/>
                </a:stretch>
              </a:blipFill>
            </p:spPr>
            <p:txBody>
              <a:bodyPr/>
              <a:lstStyle/>
              <a:p>
                <a:r>
                  <a:rPr lang="es-EC">
                    <a:noFill/>
                  </a:rPr>
                  <a:t> </a:t>
                </a:r>
              </a:p>
            </p:txBody>
          </p:sp>
        </mc:Fallback>
      </mc:AlternateContent>
    </p:spTree>
    <p:extLst>
      <p:ext uri="{BB962C8B-B14F-4D97-AF65-F5344CB8AC3E}">
        <p14:creationId xmlns:p14="http://schemas.microsoft.com/office/powerpoint/2010/main" val="82973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2B76A537-058D-0582-F186-E75E3563B997}"/>
              </a:ext>
            </a:extLst>
          </p:cNvPr>
          <p:cNvGraphicFramePr>
            <a:graphicFrameLocks noGrp="1"/>
          </p:cNvGraphicFramePr>
          <p:nvPr>
            <p:ph idx="1"/>
            <p:extLst>
              <p:ext uri="{D42A27DB-BD31-4B8C-83A1-F6EECF244321}">
                <p14:modId xmlns:p14="http://schemas.microsoft.com/office/powerpoint/2010/main" val="39665601"/>
              </p:ext>
            </p:extLst>
          </p:nvPr>
        </p:nvGraphicFramePr>
        <p:xfrm>
          <a:off x="916808" y="1256401"/>
          <a:ext cx="3295152" cy="3756780"/>
        </p:xfrm>
        <a:graphic>
          <a:graphicData uri="http://schemas.openxmlformats.org/drawingml/2006/table">
            <a:tbl>
              <a:tblPr>
                <a:tableStyleId>{5C22544A-7EE6-4342-B048-85BDC9FD1C3A}</a:tableStyleId>
              </a:tblPr>
              <a:tblGrid>
                <a:gridCol w="1647576">
                  <a:extLst>
                    <a:ext uri="{9D8B030D-6E8A-4147-A177-3AD203B41FA5}">
                      <a16:colId xmlns:a16="http://schemas.microsoft.com/office/drawing/2014/main" val="270654935"/>
                    </a:ext>
                  </a:extLst>
                </a:gridCol>
                <a:gridCol w="1647576">
                  <a:extLst>
                    <a:ext uri="{9D8B030D-6E8A-4147-A177-3AD203B41FA5}">
                      <a16:colId xmlns:a16="http://schemas.microsoft.com/office/drawing/2014/main" val="3647158457"/>
                    </a:ext>
                  </a:extLst>
                </a:gridCol>
              </a:tblGrid>
              <a:tr h="250452">
                <a:tc>
                  <a:txBody>
                    <a:bodyPr/>
                    <a:lstStyle/>
                    <a:p>
                      <a:pPr algn="ctr" fontAlgn="b"/>
                      <a:r>
                        <a:rPr lang="es-EC" sz="1400" b="1" u="none" strike="noStrike" dirty="0">
                          <a:effectLst/>
                        </a:rPr>
                        <a:t>PLÁSTICO 1</a:t>
                      </a:r>
                      <a:endParaRPr lang="es-EC"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C" sz="1400" b="1" u="none" strike="noStrike" dirty="0">
                          <a:effectLst/>
                        </a:rPr>
                        <a:t>PLÁSTICO 2</a:t>
                      </a:r>
                      <a:endParaRPr lang="es-EC"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78310249"/>
                  </a:ext>
                </a:extLst>
              </a:tr>
              <a:tr h="250452">
                <a:tc>
                  <a:txBody>
                    <a:bodyPr/>
                    <a:lstStyle/>
                    <a:p>
                      <a:pPr algn="ctr" fontAlgn="b"/>
                      <a:r>
                        <a:rPr lang="es-EC" sz="1400" u="none" strike="noStrike" dirty="0">
                          <a:effectLst/>
                        </a:rPr>
                        <a:t>32</a:t>
                      </a:r>
                      <a:endParaRPr lang="es-EC"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C" sz="1400" u="none" strike="noStrike" dirty="0">
                          <a:effectLst/>
                        </a:rPr>
                        <a:t>22</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44586917"/>
                  </a:ext>
                </a:extLst>
              </a:tr>
              <a:tr h="250452">
                <a:tc>
                  <a:txBody>
                    <a:bodyPr/>
                    <a:lstStyle/>
                    <a:p>
                      <a:pPr algn="ctr" fontAlgn="b"/>
                      <a:r>
                        <a:rPr lang="es-EC" sz="1400" u="none" strike="noStrike" dirty="0">
                          <a:effectLst/>
                        </a:rPr>
                        <a:t>31</a:t>
                      </a:r>
                      <a:endParaRPr lang="es-EC"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C" sz="1400" u="none" strike="noStrike">
                          <a:effectLst/>
                        </a:rPr>
                        <a:t>21</a:t>
                      </a:r>
                      <a:endParaRPr lang="es-EC"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04846389"/>
                  </a:ext>
                </a:extLst>
              </a:tr>
              <a:tr h="250452">
                <a:tc>
                  <a:txBody>
                    <a:bodyPr/>
                    <a:lstStyle/>
                    <a:p>
                      <a:pPr algn="ctr" fontAlgn="b"/>
                      <a:r>
                        <a:rPr lang="es-EC" sz="1400" u="none" strike="noStrike" dirty="0">
                          <a:effectLst/>
                        </a:rPr>
                        <a:t>31</a:t>
                      </a:r>
                      <a:endParaRPr lang="es-EC"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C" sz="1400" u="none" strike="noStrike">
                          <a:effectLst/>
                        </a:rPr>
                        <a:t>25</a:t>
                      </a:r>
                      <a:endParaRPr lang="es-EC"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00250444"/>
                  </a:ext>
                </a:extLst>
              </a:tr>
              <a:tr h="250452">
                <a:tc>
                  <a:txBody>
                    <a:bodyPr/>
                    <a:lstStyle/>
                    <a:p>
                      <a:pPr algn="ctr" fontAlgn="b"/>
                      <a:r>
                        <a:rPr lang="es-EC" sz="1400" u="none" strike="noStrike">
                          <a:effectLst/>
                        </a:rPr>
                        <a:t>38</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C" sz="1400" u="none" strike="noStrike" dirty="0">
                          <a:effectLst/>
                        </a:rPr>
                        <a:t>36</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19413298"/>
                  </a:ext>
                </a:extLst>
              </a:tr>
              <a:tr h="250452">
                <a:tc>
                  <a:txBody>
                    <a:bodyPr/>
                    <a:lstStyle/>
                    <a:p>
                      <a:pPr algn="ctr" fontAlgn="b"/>
                      <a:r>
                        <a:rPr lang="es-EC" sz="1400" u="none" strike="noStrike">
                          <a:effectLst/>
                        </a:rPr>
                        <a:t>43</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C" sz="1400" u="none" strike="noStrike" dirty="0">
                          <a:effectLst/>
                        </a:rPr>
                        <a:t>34</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5597355"/>
                  </a:ext>
                </a:extLst>
              </a:tr>
              <a:tr h="250452">
                <a:tc>
                  <a:txBody>
                    <a:bodyPr/>
                    <a:lstStyle/>
                    <a:p>
                      <a:pPr algn="ctr" fontAlgn="b"/>
                      <a:r>
                        <a:rPr lang="es-EC" sz="1400" u="none" strike="noStrike">
                          <a:effectLst/>
                        </a:rPr>
                        <a:t>41</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C" sz="1400" u="none" strike="noStrike" dirty="0">
                          <a:effectLst/>
                        </a:rPr>
                        <a:t>30</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43109859"/>
                  </a:ext>
                </a:extLst>
              </a:tr>
              <a:tr h="250452">
                <a:tc>
                  <a:txBody>
                    <a:bodyPr/>
                    <a:lstStyle/>
                    <a:p>
                      <a:pPr algn="ctr" fontAlgn="b"/>
                      <a:r>
                        <a:rPr lang="es-EC" sz="1400" u="none" strike="noStrike">
                          <a:effectLst/>
                        </a:rPr>
                        <a:t>28</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C" sz="1400" u="none" strike="noStrike" dirty="0">
                          <a:effectLst/>
                        </a:rPr>
                        <a:t>15</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0050397"/>
                  </a:ext>
                </a:extLst>
              </a:tr>
              <a:tr h="250452">
                <a:tc>
                  <a:txBody>
                    <a:bodyPr/>
                    <a:lstStyle/>
                    <a:p>
                      <a:pPr algn="ctr" fontAlgn="b"/>
                      <a:r>
                        <a:rPr lang="es-EC" sz="1400" u="none" strike="noStrike">
                          <a:effectLst/>
                        </a:rPr>
                        <a:t>31</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C" sz="1400" u="none" strike="noStrike" dirty="0">
                          <a:effectLst/>
                        </a:rPr>
                        <a:t>30</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88333569"/>
                  </a:ext>
                </a:extLst>
              </a:tr>
              <a:tr h="250452">
                <a:tc>
                  <a:txBody>
                    <a:bodyPr/>
                    <a:lstStyle/>
                    <a:p>
                      <a:pPr algn="ctr" fontAlgn="b"/>
                      <a:r>
                        <a:rPr lang="es-EC" sz="1400" u="none" strike="noStrike">
                          <a:effectLst/>
                        </a:rPr>
                        <a:t>39</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C" sz="1400" u="none" strike="noStrike" dirty="0">
                          <a:effectLst/>
                        </a:rPr>
                        <a:t>24</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96864690"/>
                  </a:ext>
                </a:extLst>
              </a:tr>
              <a:tr h="250452">
                <a:tc>
                  <a:txBody>
                    <a:bodyPr/>
                    <a:lstStyle/>
                    <a:p>
                      <a:pPr algn="ctr" fontAlgn="b"/>
                      <a:r>
                        <a:rPr lang="es-EC" sz="1400" u="none" strike="noStrike">
                          <a:effectLst/>
                        </a:rPr>
                        <a:t>43</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C" sz="1400" u="none" strike="noStrike" dirty="0">
                          <a:effectLst/>
                        </a:rPr>
                        <a:t>29</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02869232"/>
                  </a:ext>
                </a:extLst>
              </a:tr>
              <a:tr h="250452">
                <a:tc>
                  <a:txBody>
                    <a:bodyPr/>
                    <a:lstStyle/>
                    <a:p>
                      <a:pPr algn="ctr" fontAlgn="b"/>
                      <a:r>
                        <a:rPr lang="es-EC" sz="1400" u="none" strike="noStrike">
                          <a:effectLst/>
                        </a:rPr>
                        <a:t>37</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C" sz="1400" u="none" strike="noStrike" dirty="0">
                          <a:effectLst/>
                        </a:rPr>
                        <a:t>34</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28958748"/>
                  </a:ext>
                </a:extLst>
              </a:tr>
              <a:tr h="250452">
                <a:tc>
                  <a:txBody>
                    <a:bodyPr/>
                    <a:lstStyle/>
                    <a:p>
                      <a:pPr algn="ctr" fontAlgn="b"/>
                      <a:r>
                        <a:rPr lang="es-EC" sz="1400" u="none" strike="noStrike" dirty="0">
                          <a:effectLst/>
                        </a:rPr>
                        <a:t>34</a:t>
                      </a:r>
                      <a:endParaRPr lang="es-EC"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C" sz="1400" u="none" strike="noStrike" dirty="0">
                          <a:effectLst/>
                        </a:rPr>
                        <a:t>25</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21331407"/>
                  </a:ext>
                </a:extLst>
              </a:tr>
              <a:tr h="250452">
                <a:tc>
                  <a:txBody>
                    <a:bodyPr/>
                    <a:lstStyle/>
                    <a:p>
                      <a:pPr algn="ctr" fontAlgn="b"/>
                      <a:r>
                        <a:rPr lang="es-EC" sz="1400" u="none" strike="noStrike">
                          <a:effectLst/>
                        </a:rPr>
                        <a:t>34</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C" sz="1400" u="none" strike="noStrike" dirty="0">
                          <a:effectLst/>
                        </a:rPr>
                        <a:t>36</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78011483"/>
                  </a:ext>
                </a:extLst>
              </a:tr>
              <a:tr h="250452">
                <a:tc>
                  <a:txBody>
                    <a:bodyPr/>
                    <a:lstStyle/>
                    <a:p>
                      <a:pPr algn="ctr" fontAlgn="b"/>
                      <a:r>
                        <a:rPr lang="es-EC" sz="1400" u="none" strike="noStrike">
                          <a:effectLst/>
                        </a:rPr>
                        <a:t>32</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C" sz="1400" u="none" strike="noStrike" dirty="0">
                          <a:effectLst/>
                        </a:rPr>
                        <a:t>31</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20161039"/>
                  </a:ext>
                </a:extLst>
              </a:tr>
            </a:tbl>
          </a:graphicData>
        </a:graphic>
      </p:graphicFrame>
      <p:sp>
        <p:nvSpPr>
          <p:cNvPr id="5" name="CuadroTexto 4">
            <a:extLst>
              <a:ext uri="{FF2B5EF4-FFF2-40B4-BE49-F238E27FC236}">
                <a16:creationId xmlns:a16="http://schemas.microsoft.com/office/drawing/2014/main" id="{08BE9150-E4EA-E160-9428-7E69CD2F5496}"/>
              </a:ext>
            </a:extLst>
          </p:cNvPr>
          <p:cNvSpPr txBox="1"/>
          <p:nvPr/>
        </p:nvSpPr>
        <p:spPr>
          <a:xfrm>
            <a:off x="5004048" y="980728"/>
            <a:ext cx="2808312" cy="369332"/>
          </a:xfrm>
          <a:prstGeom prst="rect">
            <a:avLst/>
          </a:prstGeom>
          <a:noFill/>
        </p:spPr>
        <p:txBody>
          <a:bodyPr wrap="square" rtlCol="0">
            <a:spAutoFit/>
          </a:bodyPr>
          <a:lstStyle/>
          <a:p>
            <a:r>
              <a:rPr lang="es-ES" dirty="0"/>
              <a:t>Resumen estadístico</a:t>
            </a:r>
            <a:endParaRPr lang="es-EC" dirty="0"/>
          </a:p>
        </p:txBody>
      </p:sp>
      <p:graphicFrame>
        <p:nvGraphicFramePr>
          <p:cNvPr id="6" name="Tabla 5">
            <a:extLst>
              <a:ext uri="{FF2B5EF4-FFF2-40B4-BE49-F238E27FC236}">
                <a16:creationId xmlns:a16="http://schemas.microsoft.com/office/drawing/2014/main" id="{0ED3ADD6-B805-A08D-F6BB-419EE55DA6D8}"/>
              </a:ext>
            </a:extLst>
          </p:cNvPr>
          <p:cNvGraphicFramePr>
            <a:graphicFrameLocks noGrp="1"/>
          </p:cNvGraphicFramePr>
          <p:nvPr>
            <p:extLst>
              <p:ext uri="{D42A27DB-BD31-4B8C-83A1-F6EECF244321}">
                <p14:modId xmlns:p14="http://schemas.microsoft.com/office/powerpoint/2010/main" val="317417680"/>
              </p:ext>
            </p:extLst>
          </p:nvPr>
        </p:nvGraphicFramePr>
        <p:xfrm>
          <a:off x="4499992" y="1484782"/>
          <a:ext cx="1944216" cy="1973580"/>
        </p:xfrm>
        <a:graphic>
          <a:graphicData uri="http://schemas.openxmlformats.org/drawingml/2006/table">
            <a:tbl>
              <a:tblPr>
                <a:tableStyleId>{5C22544A-7EE6-4342-B048-85BDC9FD1C3A}</a:tableStyleId>
              </a:tblPr>
              <a:tblGrid>
                <a:gridCol w="972108">
                  <a:extLst>
                    <a:ext uri="{9D8B030D-6E8A-4147-A177-3AD203B41FA5}">
                      <a16:colId xmlns:a16="http://schemas.microsoft.com/office/drawing/2014/main" val="4095662198"/>
                    </a:ext>
                  </a:extLst>
                </a:gridCol>
                <a:gridCol w="972108">
                  <a:extLst>
                    <a:ext uri="{9D8B030D-6E8A-4147-A177-3AD203B41FA5}">
                      <a16:colId xmlns:a16="http://schemas.microsoft.com/office/drawing/2014/main" val="4036763118"/>
                    </a:ext>
                  </a:extLst>
                </a:gridCol>
              </a:tblGrid>
              <a:tr h="196572">
                <a:tc gridSpan="2">
                  <a:txBody>
                    <a:bodyPr/>
                    <a:lstStyle/>
                    <a:p>
                      <a:pPr algn="ctr" fontAlgn="b"/>
                      <a:r>
                        <a:rPr lang="es-EC" sz="1400" b="1" u="none" strike="noStrike" dirty="0">
                          <a:effectLst/>
                        </a:rPr>
                        <a:t>plástico 1</a:t>
                      </a:r>
                      <a:endParaRPr lang="es-EC" sz="1400" b="1" i="1"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s-EC"/>
                    </a:p>
                  </a:txBody>
                  <a:tcPr/>
                </a:tc>
                <a:extLst>
                  <a:ext uri="{0D108BD9-81ED-4DB2-BD59-A6C34878D82A}">
                    <a16:rowId xmlns:a16="http://schemas.microsoft.com/office/drawing/2014/main" val="4076342906"/>
                  </a:ext>
                </a:extLst>
              </a:tr>
              <a:tr h="196572">
                <a:tc>
                  <a:txBody>
                    <a:bodyPr/>
                    <a:lstStyle/>
                    <a:p>
                      <a:pPr algn="l" fontAlgn="b"/>
                      <a:endParaRPr lang="es-EC"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28745567"/>
                  </a:ext>
                </a:extLst>
              </a:tr>
              <a:tr h="196572">
                <a:tc>
                  <a:txBody>
                    <a:bodyPr/>
                    <a:lstStyle/>
                    <a:p>
                      <a:pPr algn="l" fontAlgn="b"/>
                      <a:r>
                        <a:rPr lang="es-EC" sz="1400" u="none" strike="noStrike" dirty="0">
                          <a:effectLst/>
                        </a:rPr>
                        <a:t>Media</a:t>
                      </a:r>
                      <a:endParaRPr lang="es-EC"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C" sz="1400" u="none" strike="noStrike" dirty="0">
                          <a:effectLst/>
                        </a:rPr>
                        <a:t>35,2857143</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7710939"/>
                  </a:ext>
                </a:extLst>
              </a:tr>
              <a:tr h="368572">
                <a:tc>
                  <a:txBody>
                    <a:bodyPr/>
                    <a:lstStyle/>
                    <a:p>
                      <a:pPr algn="l" fontAlgn="b"/>
                      <a:r>
                        <a:rPr lang="es-EC" sz="1400" u="none" strike="noStrike">
                          <a:effectLst/>
                        </a:rPr>
                        <a:t>Desviación estándar</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C" sz="1400" u="none" strike="noStrike" dirty="0">
                          <a:effectLst/>
                        </a:rPr>
                        <a:t>4,87424269</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92849163"/>
                  </a:ext>
                </a:extLst>
              </a:tr>
              <a:tr h="368572">
                <a:tc>
                  <a:txBody>
                    <a:bodyPr/>
                    <a:lstStyle/>
                    <a:p>
                      <a:pPr algn="l" fontAlgn="b"/>
                      <a:r>
                        <a:rPr lang="es-EC" sz="1400" u="none" strike="noStrike">
                          <a:effectLst/>
                        </a:rPr>
                        <a:t>Varianza de la muestra</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C" sz="1400" u="none" strike="noStrike" dirty="0">
                          <a:effectLst/>
                        </a:rPr>
                        <a:t>23,7582418</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52249374"/>
                  </a:ext>
                </a:extLst>
              </a:tr>
              <a:tr h="196572">
                <a:tc>
                  <a:txBody>
                    <a:bodyPr/>
                    <a:lstStyle/>
                    <a:p>
                      <a:pPr algn="l" fontAlgn="b"/>
                      <a:r>
                        <a:rPr lang="es-EC" sz="1400" u="none" strike="noStrike">
                          <a:effectLst/>
                        </a:rPr>
                        <a:t>Suma</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C" sz="1400" u="none" strike="noStrike" dirty="0">
                          <a:effectLst/>
                        </a:rPr>
                        <a:t>494</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629222"/>
                  </a:ext>
                </a:extLst>
              </a:tr>
              <a:tr h="204762">
                <a:tc>
                  <a:txBody>
                    <a:bodyPr/>
                    <a:lstStyle/>
                    <a:p>
                      <a:pPr algn="l" fontAlgn="b"/>
                      <a:r>
                        <a:rPr lang="es-EC" sz="1400" u="none" strike="noStrike">
                          <a:effectLst/>
                        </a:rPr>
                        <a:t>Cuenta</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C" sz="1400" u="none" strike="noStrike" dirty="0">
                          <a:effectLst/>
                        </a:rPr>
                        <a:t>14</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70399388"/>
                  </a:ext>
                </a:extLst>
              </a:tr>
            </a:tbl>
          </a:graphicData>
        </a:graphic>
      </p:graphicFrame>
      <p:sp>
        <p:nvSpPr>
          <p:cNvPr id="7" name="CuadroTexto 6">
            <a:extLst>
              <a:ext uri="{FF2B5EF4-FFF2-40B4-BE49-F238E27FC236}">
                <a16:creationId xmlns:a16="http://schemas.microsoft.com/office/drawing/2014/main" id="{579F0A3C-BEBE-8B87-9028-078A1147E415}"/>
              </a:ext>
            </a:extLst>
          </p:cNvPr>
          <p:cNvSpPr txBox="1"/>
          <p:nvPr/>
        </p:nvSpPr>
        <p:spPr>
          <a:xfrm>
            <a:off x="1043608" y="883813"/>
            <a:ext cx="1062904" cy="369332"/>
          </a:xfrm>
          <a:prstGeom prst="rect">
            <a:avLst/>
          </a:prstGeom>
          <a:noFill/>
        </p:spPr>
        <p:txBody>
          <a:bodyPr wrap="square" rtlCol="0">
            <a:spAutoFit/>
          </a:bodyPr>
          <a:lstStyle/>
          <a:p>
            <a:r>
              <a:rPr lang="es-ES" dirty="0"/>
              <a:t>Tabla</a:t>
            </a:r>
            <a:endParaRPr lang="es-EC" dirty="0"/>
          </a:p>
        </p:txBody>
      </p:sp>
      <p:graphicFrame>
        <p:nvGraphicFramePr>
          <p:cNvPr id="8" name="Tabla 7">
            <a:extLst>
              <a:ext uri="{FF2B5EF4-FFF2-40B4-BE49-F238E27FC236}">
                <a16:creationId xmlns:a16="http://schemas.microsoft.com/office/drawing/2014/main" id="{6F588D0F-BABA-FD4E-6F44-E8C306C9547E}"/>
              </a:ext>
            </a:extLst>
          </p:cNvPr>
          <p:cNvGraphicFramePr>
            <a:graphicFrameLocks noGrp="1"/>
          </p:cNvGraphicFramePr>
          <p:nvPr>
            <p:extLst>
              <p:ext uri="{D42A27DB-BD31-4B8C-83A1-F6EECF244321}">
                <p14:modId xmlns:p14="http://schemas.microsoft.com/office/powerpoint/2010/main" val="2715514214"/>
              </p:ext>
            </p:extLst>
          </p:nvPr>
        </p:nvGraphicFramePr>
        <p:xfrm>
          <a:off x="6588224" y="1484781"/>
          <a:ext cx="2160240" cy="1973580"/>
        </p:xfrm>
        <a:graphic>
          <a:graphicData uri="http://schemas.openxmlformats.org/drawingml/2006/table">
            <a:tbl>
              <a:tblPr>
                <a:tableStyleId>{5C22544A-7EE6-4342-B048-85BDC9FD1C3A}</a:tableStyleId>
              </a:tblPr>
              <a:tblGrid>
                <a:gridCol w="1080120">
                  <a:extLst>
                    <a:ext uri="{9D8B030D-6E8A-4147-A177-3AD203B41FA5}">
                      <a16:colId xmlns:a16="http://schemas.microsoft.com/office/drawing/2014/main" val="2382523951"/>
                    </a:ext>
                  </a:extLst>
                </a:gridCol>
                <a:gridCol w="1080120">
                  <a:extLst>
                    <a:ext uri="{9D8B030D-6E8A-4147-A177-3AD203B41FA5}">
                      <a16:colId xmlns:a16="http://schemas.microsoft.com/office/drawing/2014/main" val="2690107797"/>
                    </a:ext>
                  </a:extLst>
                </a:gridCol>
              </a:tblGrid>
              <a:tr h="196572">
                <a:tc gridSpan="2">
                  <a:txBody>
                    <a:bodyPr/>
                    <a:lstStyle/>
                    <a:p>
                      <a:pPr algn="ctr" fontAlgn="b"/>
                      <a:r>
                        <a:rPr lang="es-EC" sz="1400" b="1" u="none" strike="noStrike" dirty="0">
                          <a:effectLst/>
                        </a:rPr>
                        <a:t>plástico 2</a:t>
                      </a:r>
                      <a:endParaRPr lang="es-EC" sz="1400" b="1" i="1"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s-EC"/>
                    </a:p>
                  </a:txBody>
                  <a:tcPr/>
                </a:tc>
                <a:extLst>
                  <a:ext uri="{0D108BD9-81ED-4DB2-BD59-A6C34878D82A}">
                    <a16:rowId xmlns:a16="http://schemas.microsoft.com/office/drawing/2014/main" val="3753849820"/>
                  </a:ext>
                </a:extLst>
              </a:tr>
              <a:tr h="196572">
                <a:tc>
                  <a:txBody>
                    <a:bodyPr/>
                    <a:lstStyle/>
                    <a:p>
                      <a:pPr algn="l" fontAlgn="b"/>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EC"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79630549"/>
                  </a:ext>
                </a:extLst>
              </a:tr>
              <a:tr h="196572">
                <a:tc>
                  <a:txBody>
                    <a:bodyPr/>
                    <a:lstStyle/>
                    <a:p>
                      <a:pPr algn="l" fontAlgn="b"/>
                      <a:r>
                        <a:rPr lang="es-EC" sz="1400" u="none" strike="noStrike">
                          <a:effectLst/>
                        </a:rPr>
                        <a:t>Media</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C" sz="1400" u="none" strike="noStrike">
                          <a:effectLst/>
                        </a:rPr>
                        <a:t>28</a:t>
                      </a:r>
                      <a:endParaRPr lang="es-EC"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1486955"/>
                  </a:ext>
                </a:extLst>
              </a:tr>
              <a:tr h="368572">
                <a:tc>
                  <a:txBody>
                    <a:bodyPr/>
                    <a:lstStyle/>
                    <a:p>
                      <a:pPr algn="l" fontAlgn="b"/>
                      <a:r>
                        <a:rPr lang="es-EC" sz="1400" u="none" strike="noStrike">
                          <a:effectLst/>
                        </a:rPr>
                        <a:t>Desviación estándar</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C" sz="1400" u="none" strike="noStrike" dirty="0">
                          <a:effectLst/>
                        </a:rPr>
                        <a:t>6,23883618</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14051417"/>
                  </a:ext>
                </a:extLst>
              </a:tr>
              <a:tr h="368572">
                <a:tc>
                  <a:txBody>
                    <a:bodyPr/>
                    <a:lstStyle/>
                    <a:p>
                      <a:pPr algn="l" fontAlgn="b"/>
                      <a:r>
                        <a:rPr lang="es-EC" sz="1400" u="none" strike="noStrike">
                          <a:effectLst/>
                        </a:rPr>
                        <a:t>Varianza de la muestra</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C" sz="1400" u="none" strike="noStrike">
                          <a:effectLst/>
                        </a:rPr>
                        <a:t>38,9230769</a:t>
                      </a:r>
                      <a:endParaRPr lang="es-EC"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94895439"/>
                  </a:ext>
                </a:extLst>
              </a:tr>
              <a:tr h="196572">
                <a:tc>
                  <a:txBody>
                    <a:bodyPr/>
                    <a:lstStyle/>
                    <a:p>
                      <a:pPr algn="l" fontAlgn="b"/>
                      <a:r>
                        <a:rPr lang="es-EC" sz="1400" u="none" strike="noStrike">
                          <a:effectLst/>
                        </a:rPr>
                        <a:t>Suma</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C" sz="1400" u="none" strike="noStrike">
                          <a:effectLst/>
                        </a:rPr>
                        <a:t>392</a:t>
                      </a:r>
                      <a:endParaRPr lang="es-EC"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03984216"/>
                  </a:ext>
                </a:extLst>
              </a:tr>
              <a:tr h="204762">
                <a:tc>
                  <a:txBody>
                    <a:bodyPr/>
                    <a:lstStyle/>
                    <a:p>
                      <a:pPr algn="l" fontAlgn="b"/>
                      <a:r>
                        <a:rPr lang="es-EC" sz="1400" u="none" strike="noStrike">
                          <a:effectLst/>
                        </a:rPr>
                        <a:t>Cuenta</a:t>
                      </a:r>
                      <a:endParaRPr lang="es-EC"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C" sz="1400" u="none" strike="noStrike" dirty="0">
                          <a:effectLst/>
                        </a:rPr>
                        <a:t>14</a:t>
                      </a:r>
                      <a:endParaRPr lang="es-EC"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59847318"/>
                  </a:ext>
                </a:extLst>
              </a:tr>
            </a:tbl>
          </a:graphicData>
        </a:graphic>
      </p:graphicFrame>
    </p:spTree>
    <p:extLst>
      <p:ext uri="{BB962C8B-B14F-4D97-AF65-F5344CB8AC3E}">
        <p14:creationId xmlns:p14="http://schemas.microsoft.com/office/powerpoint/2010/main" val="3028097512"/>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Gota</Template>
  <TotalTime>1769</TotalTime>
  <Words>1478</Words>
  <Application>Microsoft Office PowerPoint</Application>
  <PresentationFormat>Presentación en pantalla (4:3)</PresentationFormat>
  <Paragraphs>240</Paragraphs>
  <Slides>33</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Calibri</vt:lpstr>
      <vt:lpstr>Cambria Math</vt:lpstr>
      <vt:lpstr>Symbol</vt:lpstr>
      <vt:lpstr>Tw Cen MT</vt:lpstr>
      <vt:lpstr>Gota</vt:lpstr>
      <vt:lpstr>EXPERIMENTOS CON UN SOLO FACTOR</vt:lpstr>
      <vt:lpstr>OBJETIVOS DE APRENDIZAJE</vt:lpstr>
      <vt:lpstr>Diseño completamente al azar y ANOVA</vt:lpstr>
      <vt:lpstr>DISEÑO COMPLETAMENTE AL AZAR</vt:lpstr>
      <vt:lpstr>Factor con dos niveles</vt:lpstr>
      <vt:lpstr>ejemplo</vt:lpstr>
      <vt:lpstr>Ejemplo</vt:lpstr>
      <vt:lpstr>Presentación de PowerPoint</vt:lpstr>
      <vt:lpstr>Presentación de PowerPoint</vt:lpstr>
      <vt:lpstr>Presentación de PowerPoint</vt:lpstr>
      <vt:lpstr>Presentación de PowerPoint</vt:lpstr>
      <vt:lpstr>Presentación de PowerPoint</vt:lpstr>
      <vt:lpstr>Presentación de PowerPoint</vt:lpstr>
      <vt:lpstr>Los cálculos son los siguientes</vt:lpstr>
      <vt:lpstr>Presentación de PowerPoint</vt:lpstr>
      <vt:lpstr>Presentación de PowerPoint</vt:lpstr>
      <vt:lpstr>Análisis de varianza de un factor : diseño completamente aleatorizado (ANOVA de un factor)</vt:lpstr>
      <vt:lpstr>ANOVA para un DCA</vt:lpstr>
      <vt:lpstr>ANOVA para un DCA</vt:lpstr>
      <vt:lpstr>Suposiciones e hipótesis del ANOVA de un solo factor</vt:lpstr>
      <vt:lpstr>Modelo ANOVA para un solo factor</vt:lpstr>
      <vt:lpstr>TABLA ANOVA PARA EL DCA</vt:lpstr>
      <vt:lpstr>TRATAMIENTOS</vt:lpstr>
      <vt:lpstr>MEDIDAS DE VARIABILIDAD</vt:lpstr>
      <vt:lpstr>MEDIDAS DE VARIABILIDAD</vt:lpstr>
      <vt:lpstr>Cuadrados medios</vt:lpstr>
      <vt:lpstr>Razón F para probar la igualdad de medias</vt:lpstr>
      <vt:lpstr>Presentación de PowerPoint</vt:lpstr>
      <vt:lpstr>Coeficiente de Determinación</vt:lpstr>
      <vt:lpstr>Ejemplo</vt:lpstr>
      <vt:lpstr>Dos fuentes de variabilidad en los datos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VARIANZA (ANOVA)</dc:title>
  <dc:creator>User</dc:creator>
  <cp:lastModifiedBy>PCMery</cp:lastModifiedBy>
  <cp:revision>66</cp:revision>
  <dcterms:created xsi:type="dcterms:W3CDTF">2016-11-14T17:38:27Z</dcterms:created>
  <dcterms:modified xsi:type="dcterms:W3CDTF">2023-11-07T21:11:30Z</dcterms:modified>
</cp:coreProperties>
</file>