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5" r:id="rId7"/>
    <p:sldId id="266" r:id="rId8"/>
    <p:sldId id="267" r:id="rId9"/>
    <p:sldId id="268" r:id="rId10"/>
    <p:sldId id="260" r:id="rId11"/>
    <p:sldId id="262" r:id="rId12"/>
    <p:sldId id="263" r:id="rId13"/>
    <p:sldId id="264"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80" d="100"/>
          <a:sy n="80" d="100"/>
        </p:scale>
        <p:origin x="71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5/11/2023</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‹Nº›</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B55BA285-9698-1B45-8319-D90A8C63F150}" type="datetimeFigureOut">
              <a:rPr lang="en-US" dirty="0"/>
              <a:t>5/11/2023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534695" y="2824269"/>
            <a:ext cx="4608576" cy="2644457"/>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454792" y="2821491"/>
            <a:ext cx="4608576" cy="263737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5/11/2023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5/11/2023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5/11/2023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61CFCDFD-B4CF-A241-8D71-E814B10BEAF4}" type="datetimeFigureOut">
              <a:rPr lang="en-US" dirty="0"/>
              <a:t>5/11/2023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5/11/2023</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5/11/2023</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‹Nº›</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8EC29B-FD06-4665-884B-2F1DA5798811}"/>
              </a:ext>
            </a:extLst>
          </p:cNvPr>
          <p:cNvSpPr>
            <a:spLocks noGrp="1"/>
          </p:cNvSpPr>
          <p:nvPr>
            <p:ph type="ctrTitle"/>
          </p:nvPr>
        </p:nvSpPr>
        <p:spPr/>
        <p:txBody>
          <a:bodyPr/>
          <a:lstStyle/>
          <a:p>
            <a:r>
              <a:rPr lang="es-EC" dirty="0"/>
              <a:t>MEDIDAS DE POSICIÓN</a:t>
            </a:r>
          </a:p>
        </p:txBody>
      </p:sp>
    </p:spTree>
    <p:extLst>
      <p:ext uri="{BB962C8B-B14F-4D97-AF65-F5344CB8AC3E}">
        <p14:creationId xmlns:p14="http://schemas.microsoft.com/office/powerpoint/2010/main" val="2554966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34AC7DE-4825-4E96-BA6B-6D6A9993F422}"/>
              </a:ext>
            </a:extLst>
          </p:cNvPr>
          <p:cNvSpPr>
            <a:spLocks noGrp="1"/>
          </p:cNvSpPr>
          <p:nvPr>
            <p:ph type="title"/>
          </p:nvPr>
        </p:nvSpPr>
        <p:spPr/>
        <p:txBody>
          <a:bodyPr/>
          <a:lstStyle/>
          <a:p>
            <a:r>
              <a:rPr lang="es-EC" dirty="0"/>
              <a:t>Deciles</a:t>
            </a:r>
          </a:p>
        </p:txBody>
      </p:sp>
      <p:sp>
        <p:nvSpPr>
          <p:cNvPr id="3" name="Marcador de contenido 2">
            <a:extLst>
              <a:ext uri="{FF2B5EF4-FFF2-40B4-BE49-F238E27FC236}">
                <a16:creationId xmlns:a16="http://schemas.microsoft.com/office/drawing/2014/main" id="{9B7F759C-0AD4-4ABE-B275-4352627240D1}"/>
              </a:ext>
            </a:extLst>
          </p:cNvPr>
          <p:cNvSpPr>
            <a:spLocks noGrp="1"/>
          </p:cNvSpPr>
          <p:nvPr>
            <p:ph idx="1"/>
          </p:nvPr>
        </p:nvSpPr>
        <p:spPr/>
        <p:txBody>
          <a:bodyPr/>
          <a:lstStyle/>
          <a:p>
            <a:r>
              <a:rPr lang="es-MX" dirty="0"/>
              <a:t>Los deciles son ciertos números que dividen la sucesión de datos ordenados en diez partes porcentualmente iguales. Son los nueve valores que dividen al conjunto de datos ordenados en diez partes iguales, son también un caso particular de los percentiles. Los deciles se denotan D1, D2,..., D9, que se leen primer decil, segundo decil, etc.</a:t>
            </a:r>
            <a:endParaRPr lang="es-EC" dirty="0"/>
          </a:p>
        </p:txBody>
      </p:sp>
    </p:spTree>
    <p:extLst>
      <p:ext uri="{BB962C8B-B14F-4D97-AF65-F5344CB8AC3E}">
        <p14:creationId xmlns:p14="http://schemas.microsoft.com/office/powerpoint/2010/main" val="19813814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082FC3D-F5E1-4161-A0EC-2D5637AC43C0}"/>
              </a:ext>
            </a:extLst>
          </p:cNvPr>
          <p:cNvSpPr>
            <a:spLocks noGrp="1"/>
          </p:cNvSpPr>
          <p:nvPr>
            <p:ph type="title"/>
          </p:nvPr>
        </p:nvSpPr>
        <p:spPr/>
        <p:txBody>
          <a:bodyPr/>
          <a:lstStyle/>
          <a:p>
            <a:r>
              <a:rPr lang="es-EC" dirty="0"/>
              <a:t>Deciles para datos agrupados</a:t>
            </a:r>
          </a:p>
        </p:txBody>
      </p:sp>
      <p:pic>
        <p:nvPicPr>
          <p:cNvPr id="3074" name="Picture 2">
            <a:extLst>
              <a:ext uri="{FF2B5EF4-FFF2-40B4-BE49-F238E27FC236}">
                <a16:creationId xmlns:a16="http://schemas.microsoft.com/office/drawing/2014/main" id="{6C4E82DE-199F-4EE9-A07D-1841B4A19332}"/>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73420" y="1853754"/>
            <a:ext cx="1908197" cy="770176"/>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0C29C5C1-809B-4A85-BDC1-74377798FE88}"/>
              </a:ext>
            </a:extLst>
          </p:cNvPr>
          <p:cNvSpPr txBox="1"/>
          <p:nvPr/>
        </p:nvSpPr>
        <p:spPr>
          <a:xfrm>
            <a:off x="1391478" y="3260035"/>
            <a:ext cx="9663376" cy="2031325"/>
          </a:xfrm>
          <a:prstGeom prst="rect">
            <a:avLst/>
          </a:prstGeom>
          <a:noFill/>
        </p:spPr>
        <p:txBody>
          <a:bodyPr wrap="square" rtlCol="0">
            <a:spAutoFit/>
          </a:bodyPr>
          <a:lstStyle/>
          <a:p>
            <a:r>
              <a:rPr lang="es-MX" i="1" dirty="0"/>
              <a:t>k</a:t>
            </a:r>
            <a:r>
              <a:rPr lang="es-MX" dirty="0"/>
              <a:t>= 1,2,3,... 9</a:t>
            </a:r>
          </a:p>
          <a:p>
            <a:r>
              <a:rPr lang="es-MX" dirty="0"/>
              <a:t>Donde:</a:t>
            </a:r>
          </a:p>
          <a:p>
            <a:r>
              <a:rPr lang="es-MX" i="1" dirty="0" err="1"/>
              <a:t>Lk</a:t>
            </a:r>
            <a:r>
              <a:rPr lang="es-MX" dirty="0"/>
              <a:t> = Límite real inferior de la clase del decil </a:t>
            </a:r>
            <a:r>
              <a:rPr lang="es-MX" i="1" dirty="0"/>
              <a:t>k</a:t>
            </a:r>
            <a:endParaRPr lang="es-MX" dirty="0"/>
          </a:p>
          <a:p>
            <a:r>
              <a:rPr lang="es-MX" i="1" dirty="0"/>
              <a:t>n</a:t>
            </a:r>
            <a:r>
              <a:rPr lang="es-MX" dirty="0"/>
              <a:t> = Número de datos</a:t>
            </a:r>
          </a:p>
          <a:p>
            <a:r>
              <a:rPr lang="es-MX" i="1" dirty="0" err="1"/>
              <a:t>Fk</a:t>
            </a:r>
            <a:r>
              <a:rPr lang="es-MX" dirty="0"/>
              <a:t> = Frecuencia acumulada de la clase que antecede a la clase del decil </a:t>
            </a:r>
            <a:r>
              <a:rPr lang="es-MX" i="1" dirty="0"/>
              <a:t>k</a:t>
            </a:r>
            <a:r>
              <a:rPr lang="es-MX" dirty="0"/>
              <a:t>.</a:t>
            </a:r>
          </a:p>
          <a:p>
            <a:r>
              <a:rPr lang="es-MX" i="1" dirty="0" err="1"/>
              <a:t>fk</a:t>
            </a:r>
            <a:r>
              <a:rPr lang="es-MX" dirty="0"/>
              <a:t> = Frecuencia de la clase del decil </a:t>
            </a:r>
            <a:r>
              <a:rPr lang="es-MX" i="1" dirty="0"/>
              <a:t>k</a:t>
            </a:r>
            <a:endParaRPr lang="es-MX" dirty="0"/>
          </a:p>
          <a:p>
            <a:r>
              <a:rPr lang="es-MX" i="1" dirty="0"/>
              <a:t>c</a:t>
            </a:r>
            <a:r>
              <a:rPr lang="es-MX" dirty="0"/>
              <a:t> = Longitud del intervalo de la clase del decil </a:t>
            </a:r>
            <a:r>
              <a:rPr lang="es-MX" i="1" dirty="0"/>
              <a:t>k</a:t>
            </a:r>
            <a:endParaRPr lang="es-MX" dirty="0"/>
          </a:p>
        </p:txBody>
      </p:sp>
    </p:spTree>
    <p:extLst>
      <p:ext uri="{BB962C8B-B14F-4D97-AF65-F5344CB8AC3E}">
        <p14:creationId xmlns:p14="http://schemas.microsoft.com/office/powerpoint/2010/main" val="3750992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46E18B-2749-46CD-AEBE-13BBA3745654}"/>
              </a:ext>
            </a:extLst>
          </p:cNvPr>
          <p:cNvSpPr>
            <a:spLocks noGrp="1"/>
          </p:cNvSpPr>
          <p:nvPr>
            <p:ph type="title"/>
          </p:nvPr>
        </p:nvSpPr>
        <p:spPr/>
        <p:txBody>
          <a:bodyPr/>
          <a:lstStyle/>
          <a:p>
            <a:r>
              <a:rPr lang="es-EC" dirty="0"/>
              <a:t>Percentiles</a:t>
            </a:r>
          </a:p>
        </p:txBody>
      </p:sp>
      <p:sp>
        <p:nvSpPr>
          <p:cNvPr id="3" name="Marcador de contenido 2">
            <a:extLst>
              <a:ext uri="{FF2B5EF4-FFF2-40B4-BE49-F238E27FC236}">
                <a16:creationId xmlns:a16="http://schemas.microsoft.com/office/drawing/2014/main" id="{67D72335-B539-4734-8A98-64A6A86330D4}"/>
              </a:ext>
            </a:extLst>
          </p:cNvPr>
          <p:cNvSpPr>
            <a:spLocks noGrp="1"/>
          </p:cNvSpPr>
          <p:nvPr>
            <p:ph idx="1"/>
          </p:nvPr>
        </p:nvSpPr>
        <p:spPr/>
        <p:txBody>
          <a:bodyPr/>
          <a:lstStyle/>
          <a:p>
            <a:r>
              <a:rPr lang="es-MX" dirty="0"/>
              <a:t>Los percentiles son, tal vez, las medidas más utilizadas para propósitos de ubicación o clasificación de las personas cuando atienden características tales como peso, estatura, etc.</a:t>
            </a:r>
          </a:p>
          <a:p>
            <a:r>
              <a:rPr lang="es-MX" dirty="0"/>
              <a:t>Los percentiles son ciertos números que dividen la sucesión de datos ordenados en cien partes porcentualmente iguales. Estos son los 99 valores que dividen en cien partes iguales el conjunto de datos ordenados. Los percentiles (P1, P2,... P99), leídos primer percentil,..., percentil 99.</a:t>
            </a:r>
          </a:p>
          <a:p>
            <a:pPr marL="0" indent="0">
              <a:buNone/>
            </a:pPr>
            <a:endParaRPr lang="es-EC" dirty="0"/>
          </a:p>
        </p:txBody>
      </p:sp>
    </p:spTree>
    <p:extLst>
      <p:ext uri="{BB962C8B-B14F-4D97-AF65-F5344CB8AC3E}">
        <p14:creationId xmlns:p14="http://schemas.microsoft.com/office/powerpoint/2010/main" val="25971971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134AD59-1A72-4836-B2CE-282E142EDFD8}"/>
              </a:ext>
            </a:extLst>
          </p:cNvPr>
          <p:cNvSpPr>
            <a:spLocks noGrp="1"/>
          </p:cNvSpPr>
          <p:nvPr>
            <p:ph type="title"/>
          </p:nvPr>
        </p:nvSpPr>
        <p:spPr/>
        <p:txBody>
          <a:bodyPr/>
          <a:lstStyle/>
          <a:p>
            <a:r>
              <a:rPr lang="es-EC" dirty="0"/>
              <a:t>Percentiles para datos agrupados</a:t>
            </a:r>
          </a:p>
        </p:txBody>
      </p:sp>
      <p:pic>
        <p:nvPicPr>
          <p:cNvPr id="4098" name="Picture 2">
            <a:extLst>
              <a:ext uri="{FF2B5EF4-FFF2-40B4-BE49-F238E27FC236}">
                <a16:creationId xmlns:a16="http://schemas.microsoft.com/office/drawing/2014/main" id="{F78023C0-E7E7-4CBA-B129-C4CB531B37BD}"/>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656474" y="1853754"/>
            <a:ext cx="2351395" cy="915950"/>
          </a:xfrm>
          <a:prstGeom prst="rect">
            <a:avLst/>
          </a:prstGeom>
          <a:noFill/>
          <a:extLst>
            <a:ext uri="{909E8E84-426E-40DD-AFC4-6F175D3DCCD1}">
              <a14:hiddenFill xmlns:a14="http://schemas.microsoft.com/office/drawing/2010/main">
                <a:solidFill>
                  <a:srgbClr val="FFFFFF"/>
                </a:solidFill>
              </a14:hiddenFill>
            </a:ext>
          </a:extLst>
        </p:spPr>
      </p:pic>
      <p:sp>
        <p:nvSpPr>
          <p:cNvPr id="4" name="CuadroTexto 3">
            <a:extLst>
              <a:ext uri="{FF2B5EF4-FFF2-40B4-BE49-F238E27FC236}">
                <a16:creationId xmlns:a16="http://schemas.microsoft.com/office/drawing/2014/main" id="{AB6A4D0A-454E-495E-91E6-20802AAB3E7F}"/>
              </a:ext>
            </a:extLst>
          </p:cNvPr>
          <p:cNvSpPr txBox="1"/>
          <p:nvPr/>
        </p:nvSpPr>
        <p:spPr>
          <a:xfrm>
            <a:off x="1534696" y="3087757"/>
            <a:ext cx="9520158" cy="1477328"/>
          </a:xfrm>
          <a:prstGeom prst="rect">
            <a:avLst/>
          </a:prstGeom>
          <a:noFill/>
        </p:spPr>
        <p:txBody>
          <a:bodyPr wrap="square" rtlCol="0">
            <a:spAutoFit/>
          </a:bodyPr>
          <a:lstStyle/>
          <a:p>
            <a:r>
              <a:rPr lang="es-MX" i="1" dirty="0" err="1"/>
              <a:t>Lk</a:t>
            </a:r>
            <a:r>
              <a:rPr lang="es-MX" dirty="0"/>
              <a:t> = Límite real inferior de la clase del percentil </a:t>
            </a:r>
            <a:r>
              <a:rPr lang="es-MX" i="1" dirty="0"/>
              <a:t>k</a:t>
            </a:r>
            <a:endParaRPr lang="es-MX" dirty="0"/>
          </a:p>
          <a:p>
            <a:r>
              <a:rPr lang="es-MX" i="1" dirty="0"/>
              <a:t>n</a:t>
            </a:r>
            <a:r>
              <a:rPr lang="es-MX" dirty="0"/>
              <a:t> = Número de datos</a:t>
            </a:r>
          </a:p>
          <a:p>
            <a:r>
              <a:rPr lang="es-MX" i="1" dirty="0" err="1"/>
              <a:t>Fk</a:t>
            </a:r>
            <a:r>
              <a:rPr lang="es-MX" dirty="0"/>
              <a:t> = Frecuencia acumulada de la clase que antecede a la clase el percentil </a:t>
            </a:r>
            <a:r>
              <a:rPr lang="es-MX" i="1" dirty="0"/>
              <a:t>k</a:t>
            </a:r>
            <a:r>
              <a:rPr lang="es-MX" dirty="0"/>
              <a:t>.</a:t>
            </a:r>
          </a:p>
          <a:p>
            <a:r>
              <a:rPr lang="es-MX" i="1" dirty="0" err="1"/>
              <a:t>fk</a:t>
            </a:r>
            <a:r>
              <a:rPr lang="es-MX" dirty="0"/>
              <a:t> = Frecuencia de la clase del percentil </a:t>
            </a:r>
            <a:r>
              <a:rPr lang="es-MX" i="1" dirty="0"/>
              <a:t>k</a:t>
            </a:r>
            <a:endParaRPr lang="es-MX" dirty="0"/>
          </a:p>
          <a:p>
            <a:r>
              <a:rPr lang="es-MX" i="1" dirty="0"/>
              <a:t>c</a:t>
            </a:r>
            <a:r>
              <a:rPr lang="es-MX" dirty="0"/>
              <a:t> = Longitud del intervalo de la clase del percentil </a:t>
            </a:r>
            <a:r>
              <a:rPr lang="es-MX" i="1" dirty="0"/>
              <a:t>k</a:t>
            </a:r>
            <a:endParaRPr lang="es-MX" dirty="0"/>
          </a:p>
        </p:txBody>
      </p:sp>
    </p:spTree>
    <p:extLst>
      <p:ext uri="{BB962C8B-B14F-4D97-AF65-F5344CB8AC3E}">
        <p14:creationId xmlns:p14="http://schemas.microsoft.com/office/powerpoint/2010/main" val="2422224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0563B0E-4D1D-498C-B16A-F291D9C45FF8}"/>
              </a:ext>
            </a:extLst>
          </p:cNvPr>
          <p:cNvSpPr>
            <a:spLocks noGrp="1"/>
          </p:cNvSpPr>
          <p:nvPr>
            <p:ph type="title"/>
          </p:nvPr>
        </p:nvSpPr>
        <p:spPr>
          <a:xfrm>
            <a:off x="1534696" y="804520"/>
            <a:ext cx="9520158" cy="587136"/>
          </a:xfrm>
        </p:spPr>
        <p:txBody>
          <a:bodyPr/>
          <a:lstStyle/>
          <a:p>
            <a:r>
              <a:rPr lang="es-EC" dirty="0"/>
              <a:t>Medidas de Posición</a:t>
            </a:r>
          </a:p>
        </p:txBody>
      </p:sp>
      <p:sp>
        <p:nvSpPr>
          <p:cNvPr id="3" name="Marcador de contenido 2">
            <a:extLst>
              <a:ext uri="{FF2B5EF4-FFF2-40B4-BE49-F238E27FC236}">
                <a16:creationId xmlns:a16="http://schemas.microsoft.com/office/drawing/2014/main" id="{DB1C672A-572A-477C-BE02-AF0A9C2A3A55}"/>
              </a:ext>
            </a:extLst>
          </p:cNvPr>
          <p:cNvSpPr>
            <a:spLocks noGrp="1"/>
          </p:cNvSpPr>
          <p:nvPr>
            <p:ph idx="1"/>
          </p:nvPr>
        </p:nvSpPr>
        <p:spPr>
          <a:xfrm>
            <a:off x="1417983" y="1828800"/>
            <a:ext cx="9636871" cy="4094922"/>
          </a:xfrm>
        </p:spPr>
        <p:txBody>
          <a:bodyPr>
            <a:normAutofit fontScale="92500" lnSpcReduction="20000"/>
          </a:bodyPr>
          <a:lstStyle/>
          <a:p>
            <a:pPr algn="just"/>
            <a:r>
              <a:rPr lang="es-MX" sz="1600" dirty="0"/>
              <a:t>Son indicadores usados para señalar que porcentaje de datos dentro de una distribución de frecuencias superan estas expresiones, cuyo valor representa el valor del dato que se encuentra en el centro de la distribución de frecuencia, por lo que también se les llama " Medidas de Tendencia Central ".</a:t>
            </a:r>
          </a:p>
          <a:p>
            <a:pPr algn="just"/>
            <a:r>
              <a:rPr lang="es-MX" sz="1600" dirty="0"/>
              <a:t>Pero estas medidas de posición de una distribución de frecuencias han de cumplir determinadas condiciones para que lean verdaderamente representativas de la variable a la que resumen. Toda síntesis de una distribución se considerara como operativa si intervienen en su determinación todos y cada uno de los valores de la distribución, siendo única para cada distribución de frecuencias y siendo siempre calculable y de fácil obtención. A continuación se describen las medidas de posición más comunes utilizadas en estadística, como lo son:</a:t>
            </a:r>
          </a:p>
          <a:p>
            <a:pPr algn="just"/>
            <a:r>
              <a:rPr lang="es-MX" sz="1600" dirty="0"/>
              <a:t>Cuartiles: Hay 3 cuartiles que dividen a una distribución en 4 partes iguales</a:t>
            </a:r>
            <a:r>
              <a:rPr lang="es-MX" sz="1600"/>
              <a:t>: 25%, 50%, 75%.</a:t>
            </a:r>
            <a:endParaRPr lang="es-MX" sz="1600" dirty="0"/>
          </a:p>
          <a:p>
            <a:pPr algn="just"/>
            <a:r>
              <a:rPr lang="es-MX" sz="1600" dirty="0"/>
              <a:t>Quintiles: Hay 4 quintiles que dividen a una distribución en 5 partes iguales 20%; 40%; 60%, 80%</a:t>
            </a:r>
          </a:p>
          <a:p>
            <a:pPr algn="just"/>
            <a:r>
              <a:rPr lang="es-MX" sz="1600" dirty="0"/>
              <a:t>Deciles: Hay 9 deciles que la dividen en 10 partes iguales: (primero al noveno decil).</a:t>
            </a:r>
          </a:p>
          <a:p>
            <a:pPr algn="just"/>
            <a:r>
              <a:rPr lang="es-MX" sz="1600" dirty="0"/>
              <a:t>Percentiles: Hay 99 percentiles que dividen a una serie en 100 partes iguales: (primero al noventa y nueve percentil).</a:t>
            </a:r>
          </a:p>
          <a:p>
            <a:pPr marL="0" indent="0" algn="just">
              <a:buNone/>
            </a:pPr>
            <a:endParaRPr lang="es-EC" sz="1600" dirty="0"/>
          </a:p>
        </p:txBody>
      </p:sp>
    </p:spTree>
    <p:extLst>
      <p:ext uri="{BB962C8B-B14F-4D97-AF65-F5344CB8AC3E}">
        <p14:creationId xmlns:p14="http://schemas.microsoft.com/office/powerpoint/2010/main" val="1763912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1147E53-0579-4703-B5EE-0E59A8689164}"/>
              </a:ext>
            </a:extLst>
          </p:cNvPr>
          <p:cNvSpPr>
            <a:spLocks noGrp="1"/>
          </p:cNvSpPr>
          <p:nvPr>
            <p:ph type="title"/>
          </p:nvPr>
        </p:nvSpPr>
        <p:spPr/>
        <p:txBody>
          <a:bodyPr/>
          <a:lstStyle/>
          <a:p>
            <a:r>
              <a:rPr lang="es-EC" dirty="0"/>
              <a:t>Cuartiles </a:t>
            </a:r>
          </a:p>
        </p:txBody>
      </p:sp>
      <p:sp>
        <p:nvSpPr>
          <p:cNvPr id="3" name="Marcador de contenido 2">
            <a:extLst>
              <a:ext uri="{FF2B5EF4-FFF2-40B4-BE49-F238E27FC236}">
                <a16:creationId xmlns:a16="http://schemas.microsoft.com/office/drawing/2014/main" id="{74F4056F-04C9-4AE3-BC0A-CA597F53B4E7}"/>
              </a:ext>
            </a:extLst>
          </p:cNvPr>
          <p:cNvSpPr>
            <a:spLocks noGrp="1"/>
          </p:cNvSpPr>
          <p:nvPr>
            <p:ph idx="1"/>
          </p:nvPr>
        </p:nvSpPr>
        <p:spPr/>
        <p:txBody>
          <a:bodyPr/>
          <a:lstStyle/>
          <a:p>
            <a:pPr algn="just"/>
            <a:r>
              <a:rPr lang="es-MX" dirty="0"/>
              <a:t>Los cuartiles son los tres valores que dividen al conjunto de datos ordenados en cuatro partes porcentualmente iguales.</a:t>
            </a:r>
          </a:p>
          <a:p>
            <a:pPr algn="just"/>
            <a:r>
              <a:rPr lang="es-MX" dirty="0"/>
              <a:t>Hay tres cuartiles denotados usualmente Q1, Q2, Q3. El segundo cuartil es precisamente la mediana. El primer cuartil, es el valor en el cual o por debajo del cual queda un cuarto (25%) de todos los valores de la sucesión (ordenada); el tercer cuartil, es el valor en el cual o por debajo del cual quedan las tres cuartas partes (75%) de los datos.</a:t>
            </a:r>
          </a:p>
          <a:p>
            <a:pPr marL="0" indent="0" algn="just">
              <a:buNone/>
            </a:pPr>
            <a:endParaRPr lang="es-EC" dirty="0"/>
          </a:p>
        </p:txBody>
      </p:sp>
    </p:spTree>
    <p:extLst>
      <p:ext uri="{BB962C8B-B14F-4D97-AF65-F5344CB8AC3E}">
        <p14:creationId xmlns:p14="http://schemas.microsoft.com/office/powerpoint/2010/main" val="2371785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1BE36CA-2ADA-4091-AAB7-508F88E2543C}"/>
              </a:ext>
            </a:extLst>
          </p:cNvPr>
          <p:cNvSpPr>
            <a:spLocks noGrp="1"/>
          </p:cNvSpPr>
          <p:nvPr>
            <p:ph type="title"/>
          </p:nvPr>
        </p:nvSpPr>
        <p:spPr/>
        <p:txBody>
          <a:bodyPr/>
          <a:lstStyle/>
          <a:p>
            <a:r>
              <a:rPr lang="es-EC" dirty="0"/>
              <a:t>Cuartiles Datos desagrupados</a:t>
            </a:r>
          </a:p>
        </p:txBody>
      </p:sp>
      <mc:AlternateContent xmlns:mc="http://schemas.openxmlformats.org/markup-compatibility/2006" xmlns:a14="http://schemas.microsoft.com/office/drawing/2010/main">
        <mc:Choice Requires="a14">
          <p:sp>
            <p:nvSpPr>
              <p:cNvPr id="5" name="CuadroTexto 4">
                <a:extLst>
                  <a:ext uri="{FF2B5EF4-FFF2-40B4-BE49-F238E27FC236}">
                    <a16:creationId xmlns:a16="http://schemas.microsoft.com/office/drawing/2014/main" id="{B6F1B17D-DA09-49BD-8C19-8FC819EFD67E}"/>
                  </a:ext>
                </a:extLst>
              </p:cNvPr>
              <p:cNvSpPr txBox="1"/>
              <p:nvPr/>
            </p:nvSpPr>
            <p:spPr>
              <a:xfrm>
                <a:off x="1364974" y="2266122"/>
                <a:ext cx="9689880" cy="3706784"/>
              </a:xfrm>
              <a:prstGeom prst="rect">
                <a:avLst/>
              </a:prstGeom>
              <a:noFill/>
            </p:spPr>
            <p:txBody>
              <a:bodyPr wrap="square" rtlCol="0">
                <a:spAutoFit/>
              </a:bodyPr>
              <a:lstStyle/>
              <a:p>
                <a:r>
                  <a:rPr lang="es-MX" sz="2000" dirty="0"/>
                  <a:t>Si se tienen una serie de valores X1, X2, X3 ... </a:t>
                </a:r>
                <a:r>
                  <a:rPr lang="es-MX" sz="2000" dirty="0" err="1"/>
                  <a:t>Xn</a:t>
                </a:r>
                <a:r>
                  <a:rPr lang="es-MX" sz="2000" dirty="0"/>
                  <a:t>, se localiza mediante las siguientes fórmulas:</a:t>
                </a:r>
              </a:p>
              <a:p>
                <a:pPr marL="342900" indent="-342900">
                  <a:buFont typeface="Arial" panose="020B0604020202020204" pitchFamily="34" charset="0"/>
                  <a:buChar char="•"/>
                </a:pPr>
                <a:r>
                  <a:rPr lang="es-MX" sz="2000" dirty="0"/>
                  <a:t>El primer cuartil:</a:t>
                </a:r>
              </a:p>
              <a:p>
                <a:r>
                  <a:rPr lang="es-MX" sz="2000" dirty="0"/>
                  <a:t>Cuando n es par: </a:t>
                </a:r>
                <a14:m>
                  <m:oMath xmlns:m="http://schemas.openxmlformats.org/officeDocument/2006/math">
                    <m:f>
                      <m:fPr>
                        <m:ctrlPr>
                          <a:rPr lang="es-MX" sz="2000" i="1" smtClean="0">
                            <a:latin typeface="Cambria Math" panose="02040503050406030204" pitchFamily="18" charset="0"/>
                          </a:rPr>
                        </m:ctrlPr>
                      </m:fPr>
                      <m:num>
                        <m:r>
                          <a:rPr lang="es-MX" sz="2000" b="0" i="1" smtClean="0">
                            <a:latin typeface="Cambria Math" panose="02040503050406030204" pitchFamily="18" charset="0"/>
                          </a:rPr>
                          <m:t>1∗</m:t>
                        </m:r>
                        <m:r>
                          <a:rPr lang="es-MX" sz="2000" b="0" i="1" smtClean="0">
                            <a:latin typeface="Cambria Math" panose="02040503050406030204" pitchFamily="18" charset="0"/>
                          </a:rPr>
                          <m:t>𝑛</m:t>
                        </m:r>
                      </m:num>
                      <m:den>
                        <m:r>
                          <a:rPr lang="es-MX" sz="2000" b="0" i="1" smtClean="0">
                            <a:latin typeface="Cambria Math" panose="02040503050406030204" pitchFamily="18" charset="0"/>
                          </a:rPr>
                          <m:t>4</m:t>
                        </m:r>
                      </m:den>
                    </m:f>
                  </m:oMath>
                </a14:m>
                <a:endParaRPr lang="es-MX" sz="2000" dirty="0"/>
              </a:p>
              <a:p>
                <a:r>
                  <a:rPr lang="es-MX" sz="2000" dirty="0"/>
                  <a:t>Cuando n es impar: </a:t>
                </a:r>
                <a14:m>
                  <m:oMath xmlns:m="http://schemas.openxmlformats.org/officeDocument/2006/math">
                    <m:f>
                      <m:fPr>
                        <m:ctrlPr>
                          <a:rPr lang="es-MX" sz="2000" i="1" smtClean="0">
                            <a:latin typeface="Cambria Math" panose="02040503050406030204" pitchFamily="18" charset="0"/>
                          </a:rPr>
                        </m:ctrlPr>
                      </m:fPr>
                      <m:num>
                        <m:r>
                          <a:rPr lang="es-MX" sz="2000" b="0" i="1" smtClean="0">
                            <a:latin typeface="Cambria Math" panose="02040503050406030204" pitchFamily="18" charset="0"/>
                          </a:rPr>
                          <m:t>1∗(</m:t>
                        </m:r>
                        <m:r>
                          <a:rPr lang="es-MX" sz="2000" b="0" i="1" smtClean="0">
                            <a:latin typeface="Cambria Math" panose="02040503050406030204" pitchFamily="18" charset="0"/>
                          </a:rPr>
                          <m:t>𝑛</m:t>
                        </m:r>
                        <m:r>
                          <a:rPr lang="es-MX" sz="2000" b="0" i="1" smtClean="0">
                            <a:latin typeface="Cambria Math" panose="02040503050406030204" pitchFamily="18" charset="0"/>
                          </a:rPr>
                          <m:t>+1)</m:t>
                        </m:r>
                      </m:num>
                      <m:den>
                        <m:r>
                          <a:rPr lang="es-MX" sz="2000" b="0" i="1" smtClean="0">
                            <a:latin typeface="Cambria Math" panose="02040503050406030204" pitchFamily="18" charset="0"/>
                          </a:rPr>
                          <m:t>4</m:t>
                        </m:r>
                      </m:den>
                    </m:f>
                  </m:oMath>
                </a14:m>
                <a:endParaRPr lang="es-MX" sz="2000" dirty="0"/>
              </a:p>
              <a:p>
                <a:pPr marL="342900" indent="-342900">
                  <a:buFont typeface="Arial" panose="020B0604020202020204" pitchFamily="34" charset="0"/>
                  <a:buChar char="•"/>
                </a:pPr>
                <a:r>
                  <a:rPr lang="es-MX" sz="2000" dirty="0"/>
                  <a:t>Para el tercer cuartil</a:t>
                </a:r>
              </a:p>
              <a:p>
                <a:r>
                  <a:rPr lang="es-MX" sz="2000" dirty="0"/>
                  <a:t>Cuando n es par: </a:t>
                </a:r>
                <a14:m>
                  <m:oMath xmlns:m="http://schemas.openxmlformats.org/officeDocument/2006/math">
                    <m:f>
                      <m:fPr>
                        <m:ctrlPr>
                          <a:rPr lang="es-MX" sz="2000" i="1">
                            <a:latin typeface="Cambria Math" panose="02040503050406030204" pitchFamily="18" charset="0"/>
                          </a:rPr>
                        </m:ctrlPr>
                      </m:fPr>
                      <m:num>
                        <m:r>
                          <a:rPr lang="es-MX" sz="2000" b="0" i="1" smtClean="0">
                            <a:latin typeface="Cambria Math" panose="02040503050406030204" pitchFamily="18" charset="0"/>
                          </a:rPr>
                          <m:t>3</m:t>
                        </m:r>
                        <m:r>
                          <a:rPr lang="es-MX" sz="2000" i="1">
                            <a:latin typeface="Cambria Math" panose="02040503050406030204" pitchFamily="18" charset="0"/>
                          </a:rPr>
                          <m:t>∗</m:t>
                        </m:r>
                        <m:r>
                          <a:rPr lang="es-MX" sz="2000" i="1">
                            <a:latin typeface="Cambria Math" panose="02040503050406030204" pitchFamily="18" charset="0"/>
                          </a:rPr>
                          <m:t>𝑛</m:t>
                        </m:r>
                      </m:num>
                      <m:den>
                        <m:r>
                          <a:rPr lang="es-MX" sz="2000" i="1">
                            <a:latin typeface="Cambria Math" panose="02040503050406030204" pitchFamily="18" charset="0"/>
                          </a:rPr>
                          <m:t>4</m:t>
                        </m:r>
                      </m:den>
                    </m:f>
                  </m:oMath>
                </a14:m>
                <a:endParaRPr lang="es-MX" sz="2000" dirty="0"/>
              </a:p>
              <a:p>
                <a:r>
                  <a:rPr lang="es-MX" sz="2000" dirty="0"/>
                  <a:t>Cuando n es impar: </a:t>
                </a:r>
                <a14:m>
                  <m:oMath xmlns:m="http://schemas.openxmlformats.org/officeDocument/2006/math">
                    <m:f>
                      <m:fPr>
                        <m:ctrlPr>
                          <a:rPr lang="es-MX" sz="2000" i="1">
                            <a:latin typeface="Cambria Math" panose="02040503050406030204" pitchFamily="18" charset="0"/>
                          </a:rPr>
                        </m:ctrlPr>
                      </m:fPr>
                      <m:num>
                        <m:r>
                          <a:rPr lang="es-MX" sz="2000" b="0" i="1" smtClean="0">
                            <a:latin typeface="Cambria Math" panose="02040503050406030204" pitchFamily="18" charset="0"/>
                          </a:rPr>
                          <m:t>3</m:t>
                        </m:r>
                        <m:r>
                          <a:rPr lang="es-MX" sz="2000" i="1">
                            <a:latin typeface="Cambria Math" panose="02040503050406030204" pitchFamily="18" charset="0"/>
                          </a:rPr>
                          <m:t>∗(</m:t>
                        </m:r>
                        <m:r>
                          <a:rPr lang="es-MX" sz="2000" i="1">
                            <a:latin typeface="Cambria Math" panose="02040503050406030204" pitchFamily="18" charset="0"/>
                          </a:rPr>
                          <m:t>𝑛</m:t>
                        </m:r>
                        <m:r>
                          <a:rPr lang="es-MX" sz="2000" i="1">
                            <a:latin typeface="Cambria Math" panose="02040503050406030204" pitchFamily="18" charset="0"/>
                          </a:rPr>
                          <m:t>+1)</m:t>
                        </m:r>
                      </m:num>
                      <m:den>
                        <m:r>
                          <a:rPr lang="es-MX" sz="2000" i="1">
                            <a:latin typeface="Cambria Math" panose="02040503050406030204" pitchFamily="18" charset="0"/>
                          </a:rPr>
                          <m:t>4</m:t>
                        </m:r>
                      </m:den>
                    </m:f>
                  </m:oMath>
                </a14:m>
                <a:endParaRPr lang="es-MX" sz="2000" dirty="0"/>
              </a:p>
              <a:p>
                <a:endParaRPr lang="es-MX" sz="2000" dirty="0"/>
              </a:p>
              <a:p>
                <a:endParaRPr lang="es-EC" sz="2000" dirty="0"/>
              </a:p>
            </p:txBody>
          </p:sp>
        </mc:Choice>
        <mc:Fallback xmlns="">
          <p:sp>
            <p:nvSpPr>
              <p:cNvPr id="5" name="CuadroTexto 4">
                <a:extLst>
                  <a:ext uri="{FF2B5EF4-FFF2-40B4-BE49-F238E27FC236}">
                    <a16:creationId xmlns:a16="http://schemas.microsoft.com/office/drawing/2014/main" id="{B6F1B17D-DA09-49BD-8C19-8FC819EFD67E}"/>
                  </a:ext>
                </a:extLst>
              </p:cNvPr>
              <p:cNvSpPr txBox="1">
                <a:spLocks noRot="1" noChangeAspect="1" noMove="1" noResize="1" noEditPoints="1" noAdjustHandles="1" noChangeArrowheads="1" noChangeShapeType="1" noTextEdit="1"/>
              </p:cNvSpPr>
              <p:nvPr/>
            </p:nvSpPr>
            <p:spPr>
              <a:xfrm>
                <a:off x="1364974" y="2266122"/>
                <a:ext cx="9689880" cy="3706784"/>
              </a:xfrm>
              <a:prstGeom prst="rect">
                <a:avLst/>
              </a:prstGeom>
              <a:blipFill>
                <a:blip r:embed="rId2"/>
                <a:stretch>
                  <a:fillRect l="-692" t="-987"/>
                </a:stretch>
              </a:blipFill>
            </p:spPr>
            <p:txBody>
              <a:bodyPr/>
              <a:lstStyle/>
              <a:p>
                <a:r>
                  <a:rPr lang="es-EC">
                    <a:noFill/>
                  </a:rPr>
                  <a:t> </a:t>
                </a:r>
              </a:p>
            </p:txBody>
          </p:sp>
        </mc:Fallback>
      </mc:AlternateContent>
    </p:spTree>
    <p:extLst>
      <p:ext uri="{BB962C8B-B14F-4D97-AF65-F5344CB8AC3E}">
        <p14:creationId xmlns:p14="http://schemas.microsoft.com/office/powerpoint/2010/main" val="1771883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E11CD-D95B-4B56-9256-1CE710AE1910}"/>
              </a:ext>
            </a:extLst>
          </p:cNvPr>
          <p:cNvSpPr>
            <a:spLocks noGrp="1"/>
          </p:cNvSpPr>
          <p:nvPr>
            <p:ph type="title"/>
          </p:nvPr>
        </p:nvSpPr>
        <p:spPr/>
        <p:txBody>
          <a:bodyPr/>
          <a:lstStyle/>
          <a:p>
            <a:r>
              <a:rPr lang="es-EC" dirty="0"/>
              <a:t>Cuartiles Datos agrupados</a:t>
            </a:r>
          </a:p>
        </p:txBody>
      </p:sp>
      <p:pic>
        <p:nvPicPr>
          <p:cNvPr id="1026" name="Picture 2">
            <a:extLst>
              <a:ext uri="{FF2B5EF4-FFF2-40B4-BE49-F238E27FC236}">
                <a16:creationId xmlns:a16="http://schemas.microsoft.com/office/drawing/2014/main" id="{1EF14D72-3E5F-4706-8D98-59099109483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95434" y="1853754"/>
            <a:ext cx="2531166" cy="1084786"/>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a:extLst>
              <a:ext uri="{FF2B5EF4-FFF2-40B4-BE49-F238E27FC236}">
                <a16:creationId xmlns:a16="http://schemas.microsoft.com/office/drawing/2014/main" id="{E1FD0909-E35C-4565-BC8F-C1DD4CFBA0AC}"/>
              </a:ext>
            </a:extLst>
          </p:cNvPr>
          <p:cNvSpPr txBox="1"/>
          <p:nvPr/>
        </p:nvSpPr>
        <p:spPr>
          <a:xfrm>
            <a:off x="1294228" y="3010474"/>
            <a:ext cx="9871850" cy="3416320"/>
          </a:xfrm>
          <a:prstGeom prst="rect">
            <a:avLst/>
          </a:prstGeom>
          <a:noFill/>
        </p:spPr>
        <p:txBody>
          <a:bodyPr wrap="square" rtlCol="0">
            <a:spAutoFit/>
          </a:bodyPr>
          <a:lstStyle/>
          <a:p>
            <a:pPr algn="just"/>
            <a:r>
              <a:rPr lang="es-MX" dirty="0"/>
              <a:t>Como los cuartiles adquieren su mayor importancia cuando contamos un número grande de datos y tenemos en cuenta que en estos casos generalmente los datos son resumidos en una tabla de frecuencia. La fórmula para el cálculo de los cuartiles cuando se trata de datos agrupados es la siguiente:</a:t>
            </a:r>
          </a:p>
          <a:p>
            <a:pPr algn="just"/>
            <a:r>
              <a:rPr lang="es-MX" i="1" dirty="0"/>
              <a:t>k</a:t>
            </a:r>
            <a:r>
              <a:rPr lang="es-MX" dirty="0"/>
              <a:t>= 1,2,3</a:t>
            </a:r>
          </a:p>
          <a:p>
            <a:pPr algn="just"/>
            <a:r>
              <a:rPr lang="es-MX" dirty="0"/>
              <a:t>Donde:</a:t>
            </a:r>
          </a:p>
          <a:p>
            <a:pPr algn="just"/>
            <a:r>
              <a:rPr lang="es-MX" i="1" dirty="0" err="1"/>
              <a:t>Lk</a:t>
            </a:r>
            <a:r>
              <a:rPr lang="es-MX" dirty="0"/>
              <a:t> = Límite real inferior de la clase del cuartil </a:t>
            </a:r>
            <a:r>
              <a:rPr lang="es-MX" i="1" dirty="0"/>
              <a:t>k</a:t>
            </a:r>
            <a:endParaRPr lang="es-MX" dirty="0"/>
          </a:p>
          <a:p>
            <a:pPr algn="just"/>
            <a:r>
              <a:rPr lang="es-MX" i="1" dirty="0"/>
              <a:t>n</a:t>
            </a:r>
            <a:r>
              <a:rPr lang="es-MX" dirty="0"/>
              <a:t> = Número de datos</a:t>
            </a:r>
          </a:p>
          <a:p>
            <a:pPr algn="just"/>
            <a:r>
              <a:rPr lang="es-MX" i="1" dirty="0" err="1"/>
              <a:t>Fk</a:t>
            </a:r>
            <a:r>
              <a:rPr lang="es-MX" dirty="0"/>
              <a:t> = Frecuencia acumulada de la clase que antecede a la clase del cuartil </a:t>
            </a:r>
            <a:r>
              <a:rPr lang="es-MX" i="1" dirty="0"/>
              <a:t>k</a:t>
            </a:r>
            <a:r>
              <a:rPr lang="es-MX" dirty="0"/>
              <a:t>.</a:t>
            </a:r>
          </a:p>
          <a:p>
            <a:pPr algn="just"/>
            <a:r>
              <a:rPr lang="es-MX" i="1" dirty="0" err="1"/>
              <a:t>fk</a:t>
            </a:r>
            <a:r>
              <a:rPr lang="es-MX" dirty="0"/>
              <a:t> = Frecuencia de la clase del cuartil </a:t>
            </a:r>
            <a:r>
              <a:rPr lang="es-MX" i="1" dirty="0"/>
              <a:t>k</a:t>
            </a:r>
            <a:endParaRPr lang="es-MX" dirty="0"/>
          </a:p>
          <a:p>
            <a:pPr algn="just"/>
            <a:r>
              <a:rPr lang="es-MX" i="1" dirty="0"/>
              <a:t>c</a:t>
            </a:r>
            <a:r>
              <a:rPr lang="es-MX" dirty="0"/>
              <a:t> = Longitud del intervalo de la clase del cuartil </a:t>
            </a:r>
            <a:r>
              <a:rPr lang="es-MX" i="1" dirty="0"/>
              <a:t>k</a:t>
            </a:r>
            <a:endParaRPr lang="es-MX" dirty="0"/>
          </a:p>
          <a:p>
            <a:pPr algn="just"/>
            <a:endParaRPr lang="es-EC" dirty="0"/>
          </a:p>
        </p:txBody>
      </p:sp>
    </p:spTree>
    <p:extLst>
      <p:ext uri="{BB962C8B-B14F-4D97-AF65-F5344CB8AC3E}">
        <p14:creationId xmlns:p14="http://schemas.microsoft.com/office/powerpoint/2010/main" val="1109653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2C6FBE-4B52-3122-ABA7-6F4BA63A6E24}"/>
              </a:ext>
            </a:extLst>
          </p:cNvPr>
          <p:cNvSpPr>
            <a:spLocks noGrp="1"/>
          </p:cNvSpPr>
          <p:nvPr>
            <p:ph type="title"/>
          </p:nvPr>
        </p:nvSpPr>
        <p:spPr/>
        <p:txBody>
          <a:bodyPr/>
          <a:lstStyle/>
          <a:p>
            <a:r>
              <a:rPr lang="es-ES" dirty="0"/>
              <a:t>Quintiles</a:t>
            </a:r>
            <a:endParaRPr lang="es-EC" dirty="0"/>
          </a:p>
        </p:txBody>
      </p:sp>
      <p:sp>
        <p:nvSpPr>
          <p:cNvPr id="3" name="Marcador de contenido 2">
            <a:extLst>
              <a:ext uri="{FF2B5EF4-FFF2-40B4-BE49-F238E27FC236}">
                <a16:creationId xmlns:a16="http://schemas.microsoft.com/office/drawing/2014/main" id="{07F32031-538F-044F-C9B4-49F3AD0B8B4A}"/>
              </a:ext>
            </a:extLst>
          </p:cNvPr>
          <p:cNvSpPr>
            <a:spLocks noGrp="1"/>
          </p:cNvSpPr>
          <p:nvPr>
            <p:ph idx="1"/>
          </p:nvPr>
        </p:nvSpPr>
        <p:spPr/>
        <p:txBody>
          <a:bodyPr>
            <a:normAutofit/>
          </a:bodyPr>
          <a:lstStyle/>
          <a:p>
            <a:pPr algn="just" fontAlgn="base"/>
            <a:r>
              <a:rPr lang="es-ES" b="1" i="0" dirty="0">
                <a:solidFill>
                  <a:srgbClr val="181818"/>
                </a:solidFill>
                <a:effectLst/>
                <a:latin typeface="-apple-system"/>
              </a:rPr>
              <a:t>En estadística, los quintiles son cuatro valores que dividen a un conjunto de datos ordenados en cinco partes iguales.</a:t>
            </a:r>
            <a:r>
              <a:rPr lang="es-ES" b="0" i="0" dirty="0">
                <a:solidFill>
                  <a:srgbClr val="181818"/>
                </a:solidFill>
                <a:effectLst/>
                <a:latin typeface="-apple-system"/>
              </a:rPr>
              <a:t> De manera que el primer, segundo, tercer y cuarto quintil representan respectivamente al 20%, 40%, 60% y 80% de los datos de la muestra.</a:t>
            </a:r>
          </a:p>
          <a:p>
            <a:pPr algn="just" fontAlgn="base"/>
            <a:r>
              <a:rPr lang="es-ES" b="0" i="0" dirty="0">
                <a:solidFill>
                  <a:srgbClr val="181818"/>
                </a:solidFill>
                <a:effectLst/>
                <a:latin typeface="-apple-system"/>
              </a:rPr>
              <a:t>Es decir, el valor del tercer quintil, por ejemplo, es más grande que el 60% de todos los datos recopilados, pero es más pequeño que el resto de los datos.</a:t>
            </a:r>
          </a:p>
          <a:p>
            <a:pPr algn="l" fontAlgn="base"/>
            <a:r>
              <a:rPr lang="es-ES" b="0" i="0" dirty="0">
                <a:solidFill>
                  <a:srgbClr val="181818"/>
                </a:solidFill>
                <a:effectLst/>
                <a:latin typeface="-apple-system"/>
              </a:rPr>
              <a:t>El símbolo de los quintiles es la letra K mayúscula junto con el subíndice del quintil, esto es, el primer quintil es K</a:t>
            </a:r>
            <a:r>
              <a:rPr lang="es-ES" b="0" i="0" baseline="-25000" dirty="0">
                <a:solidFill>
                  <a:srgbClr val="181818"/>
                </a:solidFill>
                <a:effectLst/>
                <a:latin typeface="-apple-system"/>
              </a:rPr>
              <a:t>1</a:t>
            </a:r>
            <a:r>
              <a:rPr lang="es-ES" b="0" i="0" dirty="0">
                <a:solidFill>
                  <a:srgbClr val="181818"/>
                </a:solidFill>
                <a:effectLst/>
                <a:latin typeface="-apple-system"/>
              </a:rPr>
              <a:t>, el segundo quintil es K</a:t>
            </a:r>
            <a:r>
              <a:rPr lang="es-ES" b="0" i="0" baseline="-25000" dirty="0">
                <a:solidFill>
                  <a:srgbClr val="181818"/>
                </a:solidFill>
                <a:effectLst/>
                <a:latin typeface="-apple-system"/>
              </a:rPr>
              <a:t>2</a:t>
            </a:r>
            <a:r>
              <a:rPr lang="es-ES" b="0" i="0" dirty="0">
                <a:solidFill>
                  <a:srgbClr val="181818"/>
                </a:solidFill>
                <a:effectLst/>
                <a:latin typeface="-apple-system"/>
              </a:rPr>
              <a:t>, el tercer quintil es K</a:t>
            </a:r>
            <a:r>
              <a:rPr lang="es-ES" b="0" i="0" baseline="-25000" dirty="0">
                <a:solidFill>
                  <a:srgbClr val="181818"/>
                </a:solidFill>
                <a:effectLst/>
                <a:latin typeface="-apple-system"/>
              </a:rPr>
              <a:t>3</a:t>
            </a:r>
            <a:r>
              <a:rPr lang="es-ES" b="0" i="0" dirty="0">
                <a:solidFill>
                  <a:srgbClr val="181818"/>
                </a:solidFill>
                <a:effectLst/>
                <a:latin typeface="-apple-system"/>
              </a:rPr>
              <a:t>, y el cuarto quintil es K</a:t>
            </a:r>
            <a:r>
              <a:rPr lang="es-ES" b="0" i="0" baseline="-25000" dirty="0">
                <a:solidFill>
                  <a:srgbClr val="181818"/>
                </a:solidFill>
                <a:effectLst/>
                <a:latin typeface="-apple-system"/>
              </a:rPr>
              <a:t>4</a:t>
            </a:r>
            <a:r>
              <a:rPr lang="es-ES" b="0" i="0" dirty="0">
                <a:solidFill>
                  <a:srgbClr val="181818"/>
                </a:solidFill>
                <a:effectLst/>
                <a:latin typeface="-apple-system"/>
              </a:rPr>
              <a:t>. </a:t>
            </a:r>
          </a:p>
          <a:p>
            <a:endParaRPr lang="es-ES" b="0" i="0" dirty="0">
              <a:solidFill>
                <a:srgbClr val="181818"/>
              </a:solidFill>
              <a:effectLst/>
              <a:latin typeface="-apple-system"/>
            </a:endParaRPr>
          </a:p>
          <a:p>
            <a:pPr marL="0" indent="0">
              <a:buNone/>
            </a:pPr>
            <a:endParaRPr lang="es-EC" dirty="0"/>
          </a:p>
        </p:txBody>
      </p:sp>
    </p:spTree>
    <p:extLst>
      <p:ext uri="{BB962C8B-B14F-4D97-AF65-F5344CB8AC3E}">
        <p14:creationId xmlns:p14="http://schemas.microsoft.com/office/powerpoint/2010/main" val="3031978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607BB9-43F7-B43D-037E-0DA7AB63352B}"/>
              </a:ext>
            </a:extLst>
          </p:cNvPr>
          <p:cNvSpPr>
            <a:spLocks noGrp="1"/>
          </p:cNvSpPr>
          <p:nvPr>
            <p:ph type="title"/>
          </p:nvPr>
        </p:nvSpPr>
        <p:spPr/>
        <p:txBody>
          <a:bodyPr/>
          <a:lstStyle/>
          <a:p>
            <a:r>
              <a:rPr lang="es-ES" dirty="0"/>
              <a:t>Quintiles</a:t>
            </a:r>
            <a:endParaRPr lang="es-EC"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193B3649-5766-44CA-34E8-5F93BDC5736A}"/>
                  </a:ext>
                </a:extLst>
              </p:cNvPr>
              <p:cNvSpPr>
                <a:spLocks noGrp="1"/>
              </p:cNvSpPr>
              <p:nvPr>
                <p:ph idx="1"/>
              </p:nvPr>
            </p:nvSpPr>
            <p:spPr/>
            <p:txBody>
              <a:bodyPr/>
              <a:lstStyle/>
              <a:p>
                <a:r>
                  <a:rPr lang="es-ES" dirty="0"/>
                  <a:t>Para calcular la posición de los quintiles en un conjunto de datos ordenados se utiliza la siguiente fórmula:</a:t>
                </a:r>
              </a:p>
              <a:p>
                <a:pPr marL="457200" indent="-457200">
                  <a:buAutoNum type="arabicParenR"/>
                </a:pPr>
                <a:r>
                  <a:rPr lang="es-EC" dirty="0"/>
                  <a:t>Quintil posición un número entero </a:t>
                </a:r>
                <a14:m>
                  <m:oMath xmlns:m="http://schemas.openxmlformats.org/officeDocument/2006/math">
                    <m:f>
                      <m:fPr>
                        <m:ctrlPr>
                          <a:rPr lang="es-EC" sz="2000" i="1" smtClean="0">
                            <a:latin typeface="Cambria Math" panose="02040503050406030204" pitchFamily="18" charset="0"/>
                          </a:rPr>
                        </m:ctrlPr>
                      </m:fPr>
                      <m:num>
                        <m:r>
                          <a:rPr lang="es-ES" sz="2000" b="0" i="1" smtClean="0">
                            <a:latin typeface="Cambria Math" panose="02040503050406030204" pitchFamily="18" charset="0"/>
                          </a:rPr>
                          <m:t>𝐾</m:t>
                        </m:r>
                        <m:r>
                          <a:rPr lang="es-ES" sz="2000" b="0" i="1" smtClean="0">
                            <a:latin typeface="Cambria Math" panose="02040503050406030204" pitchFamily="18" charset="0"/>
                          </a:rPr>
                          <m:t>(</m:t>
                        </m:r>
                        <m:r>
                          <a:rPr lang="es-ES" sz="2000" b="0" i="1" smtClean="0">
                            <a:latin typeface="Cambria Math" panose="02040503050406030204" pitchFamily="18" charset="0"/>
                          </a:rPr>
                          <m:t>𝑛</m:t>
                        </m:r>
                        <m:r>
                          <a:rPr lang="es-ES" sz="2000" b="0" i="1" smtClean="0">
                            <a:latin typeface="Cambria Math" panose="02040503050406030204" pitchFamily="18" charset="0"/>
                          </a:rPr>
                          <m:t>+1)</m:t>
                        </m:r>
                      </m:num>
                      <m:den>
                        <m:r>
                          <a:rPr lang="es-ES" sz="2000" b="0" i="1" smtClean="0">
                            <a:latin typeface="Cambria Math" panose="02040503050406030204" pitchFamily="18" charset="0"/>
                          </a:rPr>
                          <m:t>5</m:t>
                        </m:r>
                      </m:den>
                    </m:f>
                  </m:oMath>
                </a14:m>
                <a:r>
                  <a:rPr lang="es-EC" dirty="0"/>
                  <a:t>  k=1,2,3,4</a:t>
                </a:r>
              </a:p>
              <a:p>
                <a:pPr marL="457200" indent="-457200">
                  <a:buAutoNum type="arabicParenR"/>
                </a:pPr>
                <a:r>
                  <a:rPr lang="es-EC" dirty="0"/>
                  <a:t>Quintil posición número decimal   </a:t>
                </a:r>
                <a14:m>
                  <m:oMath xmlns:m="http://schemas.openxmlformats.org/officeDocument/2006/math">
                    <m:f>
                      <m:fPr>
                        <m:ctrlPr>
                          <a:rPr lang="es-EC" sz="2400" i="1" smtClean="0">
                            <a:latin typeface="Cambria Math" panose="02040503050406030204" pitchFamily="18" charset="0"/>
                          </a:rPr>
                        </m:ctrlPr>
                      </m:fPr>
                      <m:num>
                        <m:r>
                          <a:rPr lang="es-ES" sz="2400" b="0" i="1" smtClean="0">
                            <a:latin typeface="Cambria Math" panose="02040503050406030204" pitchFamily="18" charset="0"/>
                          </a:rPr>
                          <m:t>𝐾</m:t>
                        </m:r>
                        <m:r>
                          <a:rPr lang="es-ES" sz="2400" b="0" i="1" smtClean="0">
                            <a:latin typeface="Cambria Math" panose="02040503050406030204" pitchFamily="18" charset="0"/>
                          </a:rPr>
                          <m:t>(</m:t>
                        </m:r>
                        <m:r>
                          <a:rPr lang="es-ES" sz="2400" b="0" i="1" smtClean="0">
                            <a:latin typeface="Cambria Math" panose="02040503050406030204" pitchFamily="18" charset="0"/>
                          </a:rPr>
                          <m:t>𝑛</m:t>
                        </m:r>
                        <m:r>
                          <a:rPr lang="es-ES" sz="2400" b="0" i="1" smtClean="0">
                            <a:latin typeface="Cambria Math" panose="02040503050406030204" pitchFamily="18" charset="0"/>
                          </a:rPr>
                          <m:t>+1)</m:t>
                        </m:r>
                      </m:num>
                      <m:den>
                        <m:r>
                          <a:rPr lang="es-ES" sz="2400" b="0" i="1" smtClean="0">
                            <a:latin typeface="Cambria Math" panose="02040503050406030204" pitchFamily="18" charset="0"/>
                          </a:rPr>
                          <m:t>5</m:t>
                        </m:r>
                      </m:den>
                    </m:f>
                  </m:oMath>
                </a14:m>
                <a:r>
                  <a:rPr lang="es-EC" dirty="0"/>
                  <a:t>  k=1,2,3,4    </a:t>
                </a:r>
                <a14:m>
                  <m:oMath xmlns:m="http://schemas.openxmlformats.org/officeDocument/2006/math">
                    <m:r>
                      <a:rPr lang="es-ES" b="0" i="1" smtClean="0">
                        <a:latin typeface="Cambria Math" panose="02040503050406030204" pitchFamily="18" charset="0"/>
                      </a:rPr>
                      <m:t>𝐾</m:t>
                    </m:r>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𝑥</m:t>
                        </m:r>
                      </m:e>
                      <m:sub>
                        <m:r>
                          <a:rPr lang="es-ES" b="0" i="1" smtClean="0">
                            <a:latin typeface="Cambria Math" panose="02040503050406030204" pitchFamily="18" charset="0"/>
                          </a:rPr>
                          <m:t>𝑖</m:t>
                        </m:r>
                      </m:sub>
                    </m:sSub>
                    <m:r>
                      <a:rPr lang="es-ES" b="0" i="1" smtClean="0">
                        <a:latin typeface="Cambria Math" panose="02040503050406030204" pitchFamily="18" charset="0"/>
                      </a:rPr>
                      <m:t>+</m:t>
                    </m:r>
                    <m:r>
                      <a:rPr lang="es-ES" b="0" i="1" smtClean="0">
                        <a:latin typeface="Cambria Math" panose="02040503050406030204" pitchFamily="18" charset="0"/>
                      </a:rPr>
                      <m:t>𝑑</m:t>
                    </m:r>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𝑥</m:t>
                        </m:r>
                      </m:e>
                      <m:sub>
                        <m:r>
                          <a:rPr lang="es-ES" b="0" i="1" smtClean="0">
                            <a:latin typeface="Cambria Math" panose="02040503050406030204" pitchFamily="18" charset="0"/>
                          </a:rPr>
                          <m:t>𝑖</m:t>
                        </m:r>
                        <m:r>
                          <a:rPr lang="es-ES" b="0" i="1" smtClean="0">
                            <a:latin typeface="Cambria Math" panose="02040503050406030204" pitchFamily="18" charset="0"/>
                          </a:rPr>
                          <m:t>+1</m:t>
                        </m:r>
                      </m:sub>
                    </m:sSub>
                    <m:r>
                      <a:rPr lang="es-ES" b="0" i="1" smtClean="0">
                        <a:latin typeface="Cambria Math" panose="02040503050406030204" pitchFamily="18" charset="0"/>
                      </a:rPr>
                      <m:t>−</m:t>
                    </m:r>
                    <m:sSub>
                      <m:sSubPr>
                        <m:ctrlPr>
                          <a:rPr lang="es-ES" b="0" i="1" smtClean="0">
                            <a:latin typeface="Cambria Math" panose="02040503050406030204" pitchFamily="18" charset="0"/>
                          </a:rPr>
                        </m:ctrlPr>
                      </m:sSubPr>
                      <m:e>
                        <m:r>
                          <a:rPr lang="es-ES" b="0" i="1" smtClean="0">
                            <a:latin typeface="Cambria Math" panose="02040503050406030204" pitchFamily="18" charset="0"/>
                          </a:rPr>
                          <m:t>𝑥</m:t>
                        </m:r>
                      </m:e>
                      <m:sub>
                        <m:r>
                          <a:rPr lang="es-ES" b="0" i="1" smtClean="0">
                            <a:latin typeface="Cambria Math" panose="02040503050406030204" pitchFamily="18" charset="0"/>
                          </a:rPr>
                          <m:t>𝑖</m:t>
                        </m:r>
                      </m:sub>
                    </m:sSub>
                    <m:r>
                      <a:rPr lang="es-ES" b="0" i="1" smtClean="0">
                        <a:latin typeface="Cambria Math" panose="02040503050406030204" pitchFamily="18" charset="0"/>
                      </a:rPr>
                      <m:t>)</m:t>
                    </m:r>
                  </m:oMath>
                </a14:m>
                <a:endParaRPr lang="es-EC" dirty="0"/>
              </a:p>
            </p:txBody>
          </p:sp>
        </mc:Choice>
        <mc:Fallback>
          <p:sp>
            <p:nvSpPr>
              <p:cNvPr id="3" name="Marcador de contenido 2">
                <a:extLst>
                  <a:ext uri="{FF2B5EF4-FFF2-40B4-BE49-F238E27FC236}">
                    <a16:creationId xmlns:a16="http://schemas.microsoft.com/office/drawing/2014/main" id="{193B3649-5766-44CA-34E8-5F93BDC5736A}"/>
                  </a:ext>
                </a:extLst>
              </p:cNvPr>
              <p:cNvSpPr>
                <a:spLocks noGrp="1" noRot="1" noChangeAspect="1" noMove="1" noResize="1" noEditPoints="1" noAdjustHandles="1" noChangeArrowheads="1" noChangeShapeType="1" noTextEdit="1"/>
              </p:cNvSpPr>
              <p:nvPr>
                <p:ph idx="1"/>
              </p:nvPr>
            </p:nvSpPr>
            <p:spPr>
              <a:blipFill>
                <a:blip r:embed="rId2"/>
                <a:stretch>
                  <a:fillRect l="-897"/>
                </a:stretch>
              </a:blipFill>
            </p:spPr>
            <p:txBody>
              <a:bodyPr/>
              <a:lstStyle/>
              <a:p>
                <a:r>
                  <a:rPr lang="es-EC">
                    <a:noFill/>
                  </a:rPr>
                  <a:t> </a:t>
                </a:r>
              </a:p>
            </p:txBody>
          </p:sp>
        </mc:Fallback>
      </mc:AlternateContent>
    </p:spTree>
    <p:extLst>
      <p:ext uri="{BB962C8B-B14F-4D97-AF65-F5344CB8AC3E}">
        <p14:creationId xmlns:p14="http://schemas.microsoft.com/office/powerpoint/2010/main" val="35226102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BCD7D4D-77F9-944A-D40E-06853B33CDC3}"/>
              </a:ext>
            </a:extLst>
          </p:cNvPr>
          <p:cNvSpPr>
            <a:spLocks noGrp="1"/>
          </p:cNvSpPr>
          <p:nvPr>
            <p:ph type="title"/>
          </p:nvPr>
        </p:nvSpPr>
        <p:spPr/>
        <p:txBody>
          <a:bodyPr/>
          <a:lstStyle/>
          <a:p>
            <a:r>
              <a:rPr lang="es-ES" dirty="0"/>
              <a:t>Quintiles en datos agrupados</a:t>
            </a:r>
            <a:endParaRPr lang="es-EC" dirty="0"/>
          </a:p>
        </p:txBody>
      </p:sp>
      <mc:AlternateContent xmlns:mc="http://schemas.openxmlformats.org/markup-compatibility/2006">
        <mc:Choice xmlns:a14="http://schemas.microsoft.com/office/drawing/2010/main" Requires="a14">
          <p:sp>
            <p:nvSpPr>
              <p:cNvPr id="3" name="Marcador de contenido 2">
                <a:extLst>
                  <a:ext uri="{FF2B5EF4-FFF2-40B4-BE49-F238E27FC236}">
                    <a16:creationId xmlns:a16="http://schemas.microsoft.com/office/drawing/2014/main" id="{CC7674FB-38D7-4FFE-2812-6D140C7001E1}"/>
                  </a:ext>
                </a:extLst>
              </p:cNvPr>
              <p:cNvSpPr>
                <a:spLocks noGrp="1"/>
              </p:cNvSpPr>
              <p:nvPr>
                <p:ph idx="1"/>
              </p:nvPr>
            </p:nvSpPr>
            <p:spPr/>
            <p:txBody>
              <a:bodyPr>
                <a:normAutofit lnSpcReduction="10000"/>
              </a:bodyPr>
              <a:lstStyle/>
              <a:p>
                <a:pPr algn="l" fontAlgn="base"/>
                <a:r>
                  <a:rPr lang="es-ES" b="0" i="0" dirty="0">
                    <a:solidFill>
                      <a:srgbClr val="181818"/>
                    </a:solidFill>
                    <a:effectLst/>
                    <a:latin typeface="-apple-system"/>
                  </a:rPr>
                  <a:t>Para </a:t>
                </a:r>
                <a:r>
                  <a:rPr lang="es-ES" b="1" i="0" dirty="0">
                    <a:solidFill>
                      <a:srgbClr val="181818"/>
                    </a:solidFill>
                    <a:effectLst/>
                    <a:latin typeface="-apple-system"/>
                  </a:rPr>
                  <a:t>calcular los quintiles cuando los datos están agrupados en intervalos</a:t>
                </a:r>
                <a:r>
                  <a:rPr lang="es-ES" b="0" i="0" dirty="0">
                    <a:solidFill>
                      <a:srgbClr val="181818"/>
                    </a:solidFill>
                    <a:effectLst/>
                    <a:latin typeface="-apple-system"/>
                  </a:rPr>
                  <a:t> primero debemos encontrar su intervalo o clase utilizando la siguiente fórmula: </a:t>
                </a:r>
                <a14:m>
                  <m:oMath xmlns:m="http://schemas.openxmlformats.org/officeDocument/2006/math">
                    <m:f>
                      <m:fPr>
                        <m:ctrlPr>
                          <a:rPr lang="es-EC" sz="2000" i="1" smtClean="0">
                            <a:latin typeface="Cambria Math" panose="02040503050406030204" pitchFamily="18" charset="0"/>
                          </a:rPr>
                        </m:ctrlPr>
                      </m:fPr>
                      <m:num>
                        <m:r>
                          <a:rPr lang="es-ES" sz="2000" b="0" i="1" smtClean="0">
                            <a:latin typeface="Cambria Math" panose="02040503050406030204" pitchFamily="18" charset="0"/>
                          </a:rPr>
                          <m:t>𝐾</m:t>
                        </m:r>
                        <m:r>
                          <a:rPr lang="es-ES" sz="2000" b="0" i="1" smtClean="0">
                            <a:latin typeface="Cambria Math" panose="02040503050406030204" pitchFamily="18" charset="0"/>
                          </a:rPr>
                          <m:t>(</m:t>
                        </m:r>
                        <m:r>
                          <a:rPr lang="es-ES" sz="2000" b="0" i="1" smtClean="0">
                            <a:latin typeface="Cambria Math" panose="02040503050406030204" pitchFamily="18" charset="0"/>
                          </a:rPr>
                          <m:t>𝑛</m:t>
                        </m:r>
                        <m:r>
                          <a:rPr lang="es-ES" sz="2000" b="0" i="1" smtClean="0">
                            <a:latin typeface="Cambria Math" panose="02040503050406030204" pitchFamily="18" charset="0"/>
                          </a:rPr>
                          <m:t>+1)</m:t>
                        </m:r>
                      </m:num>
                      <m:den>
                        <m:r>
                          <a:rPr lang="es-ES" sz="2000" b="0" i="1" smtClean="0">
                            <a:latin typeface="Cambria Math" panose="02040503050406030204" pitchFamily="18" charset="0"/>
                          </a:rPr>
                          <m:t>5</m:t>
                        </m:r>
                      </m:den>
                    </m:f>
                  </m:oMath>
                </a14:m>
                <a:r>
                  <a:rPr lang="es-EC" dirty="0"/>
                  <a:t>  k=1,2,3,4</a:t>
                </a:r>
                <a:endParaRPr lang="es-ES" b="0" i="0" dirty="0">
                  <a:solidFill>
                    <a:srgbClr val="181818"/>
                  </a:solidFill>
                  <a:effectLst/>
                  <a:latin typeface="-apple-system"/>
                </a:endParaRPr>
              </a:p>
              <a:p>
                <a:pPr algn="l" fontAlgn="base"/>
                <a:r>
                  <a:rPr lang="es-ES" b="0" i="0" dirty="0">
                    <a:solidFill>
                      <a:srgbClr val="181818"/>
                    </a:solidFill>
                    <a:effectLst/>
                    <a:latin typeface="-apple-system"/>
                  </a:rPr>
                  <a:t>De manera que el quintil estará en el intervalo cuya frecuencia absoluta sea inmediatamente superior al número obtenido con la expresión anterior.</a:t>
                </a:r>
              </a:p>
              <a:p>
                <a:pPr algn="l" fontAlgn="base"/>
                <a:r>
                  <a:rPr lang="es-ES" b="0" i="0" dirty="0">
                    <a:solidFill>
                      <a:srgbClr val="181818"/>
                    </a:solidFill>
                    <a:effectLst/>
                    <a:latin typeface="-apple-system"/>
                  </a:rPr>
                  <a:t>Y una vez sabemos el intervalo al que pertenece el quintil, tenemos que aplicar la siguiente fórmula para hallar el valor exacto del quintil:</a:t>
                </a:r>
              </a:p>
              <a:p>
                <a:br>
                  <a:rPr lang="es-ES" dirty="0"/>
                </a:br>
                <a:endParaRPr lang="es-EC" dirty="0"/>
              </a:p>
            </p:txBody>
          </p:sp>
        </mc:Choice>
        <mc:Fallback>
          <p:sp>
            <p:nvSpPr>
              <p:cNvPr id="3" name="Marcador de contenido 2">
                <a:extLst>
                  <a:ext uri="{FF2B5EF4-FFF2-40B4-BE49-F238E27FC236}">
                    <a16:creationId xmlns:a16="http://schemas.microsoft.com/office/drawing/2014/main" id="{CC7674FB-38D7-4FFE-2812-6D140C7001E1}"/>
                  </a:ext>
                </a:extLst>
              </p:cNvPr>
              <p:cNvSpPr>
                <a:spLocks noGrp="1" noRot="1" noChangeAspect="1" noMove="1" noResize="1" noEditPoints="1" noAdjustHandles="1" noChangeArrowheads="1" noChangeShapeType="1" noTextEdit="1"/>
              </p:cNvSpPr>
              <p:nvPr>
                <p:ph idx="1"/>
              </p:nvPr>
            </p:nvSpPr>
            <p:spPr>
              <a:blipFill>
                <a:blip r:embed="rId2"/>
                <a:stretch>
                  <a:fillRect l="-577" t="-707" r="-705"/>
                </a:stretch>
              </a:blipFill>
            </p:spPr>
            <p:txBody>
              <a:bodyPr/>
              <a:lstStyle/>
              <a:p>
                <a:r>
                  <a:rPr lang="es-EC">
                    <a:noFill/>
                  </a:rPr>
                  <a:t> </a:t>
                </a:r>
              </a:p>
            </p:txBody>
          </p:sp>
        </mc:Fallback>
      </mc:AlternateContent>
    </p:spTree>
    <p:extLst>
      <p:ext uri="{BB962C8B-B14F-4D97-AF65-F5344CB8AC3E}">
        <p14:creationId xmlns:p14="http://schemas.microsoft.com/office/powerpoint/2010/main" val="1638088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F3E11CD-D95B-4B56-9256-1CE710AE1910}"/>
              </a:ext>
            </a:extLst>
          </p:cNvPr>
          <p:cNvSpPr>
            <a:spLocks noGrp="1"/>
          </p:cNvSpPr>
          <p:nvPr>
            <p:ph type="title"/>
          </p:nvPr>
        </p:nvSpPr>
        <p:spPr/>
        <p:txBody>
          <a:bodyPr/>
          <a:lstStyle/>
          <a:p>
            <a:r>
              <a:rPr lang="es-EC" dirty="0"/>
              <a:t>Quintiles Datos agrupados</a:t>
            </a:r>
          </a:p>
        </p:txBody>
      </p:sp>
      <p:sp>
        <p:nvSpPr>
          <p:cNvPr id="5" name="CuadroTexto 4">
            <a:extLst>
              <a:ext uri="{FF2B5EF4-FFF2-40B4-BE49-F238E27FC236}">
                <a16:creationId xmlns:a16="http://schemas.microsoft.com/office/drawing/2014/main" id="{E1FD0909-E35C-4565-BC8F-C1DD4CFBA0AC}"/>
              </a:ext>
            </a:extLst>
          </p:cNvPr>
          <p:cNvSpPr txBox="1"/>
          <p:nvPr/>
        </p:nvSpPr>
        <p:spPr>
          <a:xfrm>
            <a:off x="1294228" y="3010474"/>
            <a:ext cx="9871850" cy="2031325"/>
          </a:xfrm>
          <a:prstGeom prst="rect">
            <a:avLst/>
          </a:prstGeom>
          <a:noFill/>
        </p:spPr>
        <p:txBody>
          <a:bodyPr wrap="square" rtlCol="0">
            <a:spAutoFit/>
          </a:bodyPr>
          <a:lstStyle/>
          <a:p>
            <a:pPr algn="l" fontAlgn="base"/>
            <a:r>
              <a:rPr lang="es-ES" b="0" i="0" dirty="0">
                <a:solidFill>
                  <a:srgbClr val="181818"/>
                </a:solidFill>
                <a:effectLst/>
                <a:latin typeface="-apple-system"/>
              </a:rPr>
              <a:t>Donde:</a:t>
            </a:r>
          </a:p>
          <a:p>
            <a:pPr algn="l" fontAlgn="base">
              <a:buFont typeface="Arial" panose="020B0604020202020204" pitchFamily="34" charset="0"/>
              <a:buChar char="•"/>
            </a:pPr>
            <a:r>
              <a:rPr lang="es-ES" b="0" i="1" dirty="0">
                <a:solidFill>
                  <a:srgbClr val="181818"/>
                </a:solidFill>
                <a:effectLst/>
                <a:latin typeface="-apple-system"/>
              </a:rPr>
              <a:t>L</a:t>
            </a:r>
            <a:r>
              <a:rPr lang="es-ES" b="0" i="1" baseline="-25000" dirty="0">
                <a:solidFill>
                  <a:srgbClr val="181818"/>
                </a:solidFill>
                <a:effectLst/>
                <a:latin typeface="-apple-system"/>
              </a:rPr>
              <a:t>i</a:t>
            </a:r>
            <a:r>
              <a:rPr lang="es-ES" b="0" i="0" dirty="0">
                <a:solidFill>
                  <a:srgbClr val="181818"/>
                </a:solidFill>
                <a:effectLst/>
                <a:latin typeface="-apple-system"/>
              </a:rPr>
              <a:t> es el límite inferior del intervalo en el que se halla el quintil.</a:t>
            </a:r>
          </a:p>
          <a:p>
            <a:pPr algn="l" fontAlgn="base">
              <a:buFont typeface="Arial" panose="020B0604020202020204" pitchFamily="34" charset="0"/>
              <a:buChar char="•"/>
            </a:pPr>
            <a:r>
              <a:rPr lang="es-ES" b="0" i="1" dirty="0">
                <a:solidFill>
                  <a:srgbClr val="181818"/>
                </a:solidFill>
                <a:effectLst/>
                <a:latin typeface="-apple-system"/>
              </a:rPr>
              <a:t>n</a:t>
            </a:r>
            <a:r>
              <a:rPr lang="es-ES" b="0" i="0" dirty="0">
                <a:solidFill>
                  <a:srgbClr val="181818"/>
                </a:solidFill>
                <a:effectLst/>
                <a:latin typeface="-apple-system"/>
              </a:rPr>
              <a:t> es el número total de observaciones.</a:t>
            </a:r>
          </a:p>
          <a:p>
            <a:pPr algn="l" fontAlgn="base">
              <a:buFont typeface="Arial" panose="020B0604020202020204" pitchFamily="34" charset="0"/>
              <a:buChar char="•"/>
            </a:pPr>
            <a:r>
              <a:rPr lang="es-ES" b="0" i="1" dirty="0">
                <a:solidFill>
                  <a:srgbClr val="181818"/>
                </a:solidFill>
                <a:effectLst/>
                <a:latin typeface="-apple-system"/>
              </a:rPr>
              <a:t>F</a:t>
            </a:r>
            <a:r>
              <a:rPr lang="es-ES" b="0" i="1" baseline="-25000" dirty="0">
                <a:solidFill>
                  <a:srgbClr val="181818"/>
                </a:solidFill>
                <a:effectLst/>
                <a:latin typeface="-apple-system"/>
              </a:rPr>
              <a:t>i-1</a:t>
            </a:r>
            <a:r>
              <a:rPr lang="es-ES" b="0" i="0" dirty="0">
                <a:solidFill>
                  <a:srgbClr val="181818"/>
                </a:solidFill>
                <a:effectLst/>
                <a:latin typeface="-apple-system"/>
              </a:rPr>
              <a:t> es la frecuencia absoluta acumulada del intervalo anterior.</a:t>
            </a:r>
          </a:p>
          <a:p>
            <a:pPr algn="l" fontAlgn="base">
              <a:buFont typeface="Arial" panose="020B0604020202020204" pitchFamily="34" charset="0"/>
              <a:buChar char="•"/>
            </a:pPr>
            <a:r>
              <a:rPr lang="es-ES" b="0" i="1" dirty="0">
                <a:solidFill>
                  <a:srgbClr val="181818"/>
                </a:solidFill>
                <a:effectLst/>
                <a:latin typeface="-apple-system"/>
              </a:rPr>
              <a:t>f</a:t>
            </a:r>
            <a:r>
              <a:rPr lang="es-ES" b="0" i="1" baseline="-25000" dirty="0">
                <a:solidFill>
                  <a:srgbClr val="181818"/>
                </a:solidFill>
                <a:effectLst/>
                <a:latin typeface="-apple-system"/>
              </a:rPr>
              <a:t>i</a:t>
            </a:r>
            <a:r>
              <a:rPr lang="es-ES" b="0" i="0" dirty="0">
                <a:solidFill>
                  <a:srgbClr val="181818"/>
                </a:solidFill>
                <a:effectLst/>
                <a:latin typeface="-apple-system"/>
              </a:rPr>
              <a:t> es la frecuencia absoluta del intervalo en el que se encuentra el quintil.</a:t>
            </a:r>
          </a:p>
          <a:p>
            <a:pPr algn="l" fontAlgn="base">
              <a:buFont typeface="Arial" panose="020B0604020202020204" pitchFamily="34" charset="0"/>
              <a:buChar char="•"/>
            </a:pPr>
            <a:r>
              <a:rPr lang="es-ES" b="0" i="1" dirty="0" err="1">
                <a:solidFill>
                  <a:srgbClr val="181818"/>
                </a:solidFill>
                <a:effectLst/>
                <a:latin typeface="-apple-system"/>
              </a:rPr>
              <a:t>I</a:t>
            </a:r>
            <a:r>
              <a:rPr lang="es-ES" b="0" i="1" baseline="-25000" dirty="0" err="1">
                <a:solidFill>
                  <a:srgbClr val="181818"/>
                </a:solidFill>
                <a:effectLst/>
                <a:latin typeface="-apple-system"/>
              </a:rPr>
              <a:t>i</a:t>
            </a:r>
            <a:r>
              <a:rPr lang="es-ES" b="0" i="0" dirty="0">
                <a:solidFill>
                  <a:srgbClr val="181818"/>
                </a:solidFill>
                <a:effectLst/>
                <a:latin typeface="-apple-system"/>
              </a:rPr>
              <a:t> es la amplitud del intervalo del quintil.</a:t>
            </a:r>
          </a:p>
          <a:p>
            <a:pPr algn="just"/>
            <a:endParaRPr lang="es-EC" dirty="0"/>
          </a:p>
        </p:txBody>
      </p:sp>
      <mc:AlternateContent xmlns:mc="http://schemas.openxmlformats.org/markup-compatibility/2006">
        <mc:Choice xmlns:a14="http://schemas.microsoft.com/office/drawing/2010/main" Requires="a14">
          <p:sp>
            <p:nvSpPr>
              <p:cNvPr id="3" name="CuadroTexto 2">
                <a:extLst>
                  <a:ext uri="{FF2B5EF4-FFF2-40B4-BE49-F238E27FC236}">
                    <a16:creationId xmlns:a16="http://schemas.microsoft.com/office/drawing/2014/main" id="{1890227F-A0FF-9A3B-AB18-A4D800744D33}"/>
                  </a:ext>
                </a:extLst>
              </p:cNvPr>
              <p:cNvSpPr txBox="1"/>
              <p:nvPr/>
            </p:nvSpPr>
            <p:spPr>
              <a:xfrm>
                <a:off x="2774283" y="2058130"/>
                <a:ext cx="2813078" cy="763286"/>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sSub>
                        <m:sSubPr>
                          <m:ctrlPr>
                            <a:rPr lang="pt-BR" i="1" smtClean="0">
                              <a:latin typeface="Cambria Math" panose="02040503050406030204" pitchFamily="18" charset="0"/>
                            </a:rPr>
                          </m:ctrlPr>
                        </m:sSubPr>
                        <m:e>
                          <m:r>
                            <a:rPr lang="es-ES" b="0" i="1" smtClean="0">
                              <a:latin typeface="Cambria Math" panose="02040503050406030204" pitchFamily="18" charset="0"/>
                            </a:rPr>
                            <m:t>𝐾</m:t>
                          </m:r>
                        </m:e>
                        <m:sub>
                          <m:r>
                            <a:rPr lang="es-ES" b="0" i="1" smtClean="0">
                              <a:latin typeface="Cambria Math" panose="02040503050406030204" pitchFamily="18" charset="0"/>
                            </a:rPr>
                            <m:t>𝑘</m:t>
                          </m:r>
                        </m:sub>
                      </m:sSub>
                      <m:r>
                        <a:rPr lang="pt-BR" i="1" smtClean="0">
                          <a:latin typeface="Cambria Math" panose="02040503050406030204" pitchFamily="18" charset="0"/>
                        </a:rPr>
                        <m:t>=</m:t>
                      </m:r>
                      <m:sSub>
                        <m:sSubPr>
                          <m:ctrlPr>
                            <a:rPr lang="pt-BR" i="1" smtClean="0">
                              <a:latin typeface="Cambria Math" panose="02040503050406030204" pitchFamily="18" charset="0"/>
                            </a:rPr>
                          </m:ctrlPr>
                        </m:sSubPr>
                        <m:e>
                          <m:r>
                            <a:rPr lang="es-ES" b="0" i="1" smtClean="0">
                              <a:latin typeface="Cambria Math" panose="02040503050406030204" pitchFamily="18" charset="0"/>
                            </a:rPr>
                            <m:t>𝐿</m:t>
                          </m:r>
                        </m:e>
                        <m:sub>
                          <m:r>
                            <a:rPr lang="es-ES" b="0" i="1" smtClean="0">
                              <a:latin typeface="Cambria Math" panose="02040503050406030204" pitchFamily="18" charset="0"/>
                            </a:rPr>
                            <m:t>𝑖</m:t>
                          </m:r>
                        </m:sub>
                      </m:sSub>
                      <m:r>
                        <a:rPr lang="pt-BR" i="1" smtClean="0">
                          <a:latin typeface="Cambria Math" panose="02040503050406030204" pitchFamily="18" charset="0"/>
                        </a:rPr>
                        <m:t>+</m:t>
                      </m:r>
                      <m:f>
                        <m:fPr>
                          <m:ctrlPr>
                            <a:rPr lang="pt-BR" i="1" smtClean="0">
                              <a:latin typeface="Cambria Math" panose="02040503050406030204" pitchFamily="18" charset="0"/>
                            </a:rPr>
                          </m:ctrlPr>
                        </m:fPr>
                        <m:num>
                          <m:f>
                            <m:fPr>
                              <m:ctrlPr>
                                <a:rPr lang="pt-BR" i="1" smtClean="0">
                                  <a:latin typeface="Cambria Math" panose="02040503050406030204" pitchFamily="18" charset="0"/>
                                </a:rPr>
                              </m:ctrlPr>
                            </m:fPr>
                            <m:num>
                              <m:r>
                                <a:rPr lang="es-ES" b="0" i="1" smtClean="0">
                                  <a:latin typeface="Cambria Math" panose="02040503050406030204" pitchFamily="18" charset="0"/>
                                </a:rPr>
                                <m:t>𝐾</m:t>
                              </m:r>
                              <m:r>
                                <a:rPr lang="es-ES" b="0" i="1" smtClean="0">
                                  <a:latin typeface="Cambria Math" panose="02040503050406030204" pitchFamily="18" charset="0"/>
                                </a:rPr>
                                <m:t>(</m:t>
                              </m:r>
                              <m:r>
                                <a:rPr lang="es-ES" b="0" i="1" smtClean="0">
                                  <a:latin typeface="Cambria Math" panose="02040503050406030204" pitchFamily="18" charset="0"/>
                                </a:rPr>
                                <m:t>𝑛</m:t>
                              </m:r>
                              <m:r>
                                <a:rPr lang="es-ES" b="0" i="1" smtClean="0">
                                  <a:latin typeface="Cambria Math" panose="02040503050406030204" pitchFamily="18" charset="0"/>
                                </a:rPr>
                                <m:t>+1)</m:t>
                              </m:r>
                            </m:num>
                            <m:den>
                              <m:r>
                                <a:rPr lang="es-ES" b="0" i="1" smtClean="0">
                                  <a:latin typeface="Cambria Math" panose="02040503050406030204" pitchFamily="18" charset="0"/>
                                </a:rPr>
                                <m:t>5</m:t>
                              </m:r>
                            </m:den>
                          </m:f>
                          <m:r>
                            <a:rPr lang="es-ES" b="0" i="1" smtClean="0">
                              <a:latin typeface="Cambria Math" panose="02040503050406030204" pitchFamily="18" charset="0"/>
                            </a:rPr>
                            <m:t>−</m:t>
                          </m:r>
                          <m:r>
                            <m:rPr>
                              <m:nor/>
                            </m:rPr>
                            <a:rPr lang="es-ES" i="1" dirty="0">
                              <a:solidFill>
                                <a:srgbClr val="181818"/>
                              </a:solidFill>
                              <a:latin typeface="-apple-system"/>
                            </a:rPr>
                            <m:t>F</m:t>
                          </m:r>
                          <m:r>
                            <m:rPr>
                              <m:nor/>
                            </m:rPr>
                            <a:rPr lang="es-ES" i="1" baseline="-25000" dirty="0">
                              <a:solidFill>
                                <a:srgbClr val="181818"/>
                              </a:solidFill>
                              <a:latin typeface="-apple-system"/>
                            </a:rPr>
                            <m:t>i</m:t>
                          </m:r>
                          <m:r>
                            <m:rPr>
                              <m:nor/>
                            </m:rPr>
                            <a:rPr lang="es-ES" i="1" baseline="-25000" dirty="0">
                              <a:solidFill>
                                <a:srgbClr val="181818"/>
                              </a:solidFill>
                              <a:latin typeface="-apple-system"/>
                            </a:rPr>
                            <m:t>-1</m:t>
                          </m:r>
                        </m:num>
                        <m:den>
                          <m:sSub>
                            <m:sSubPr>
                              <m:ctrlPr>
                                <a:rPr lang="pt-BR" i="1" smtClean="0">
                                  <a:latin typeface="Cambria Math" panose="02040503050406030204" pitchFamily="18" charset="0"/>
                                </a:rPr>
                              </m:ctrlPr>
                            </m:sSubPr>
                            <m:e>
                              <m:r>
                                <a:rPr lang="es-ES" b="0" i="1" smtClean="0">
                                  <a:latin typeface="Cambria Math" panose="02040503050406030204" pitchFamily="18" charset="0"/>
                                </a:rPr>
                                <m:t>𝑓</m:t>
                              </m:r>
                            </m:e>
                            <m:sub>
                              <m:r>
                                <a:rPr lang="es-ES" b="0" i="1" smtClean="0">
                                  <a:latin typeface="Cambria Math" panose="02040503050406030204" pitchFamily="18" charset="0"/>
                                </a:rPr>
                                <m:t>𝑖</m:t>
                              </m:r>
                            </m:sub>
                          </m:sSub>
                        </m:den>
                      </m:f>
                      <m:sSub>
                        <m:sSubPr>
                          <m:ctrlPr>
                            <a:rPr lang="pt-BR" i="1" smtClean="0">
                              <a:latin typeface="Cambria Math" panose="02040503050406030204" pitchFamily="18" charset="0"/>
                            </a:rPr>
                          </m:ctrlPr>
                        </m:sSubPr>
                        <m:e>
                          <m:r>
                            <a:rPr lang="es-ES" b="0" i="1" smtClean="0">
                              <a:latin typeface="Cambria Math" panose="02040503050406030204" pitchFamily="18" charset="0"/>
                            </a:rPr>
                            <m:t>𝑙</m:t>
                          </m:r>
                        </m:e>
                        <m:sub>
                          <m:r>
                            <a:rPr lang="es-ES" b="0" i="1" smtClean="0">
                              <a:latin typeface="Cambria Math" panose="02040503050406030204" pitchFamily="18" charset="0"/>
                            </a:rPr>
                            <m:t>𝑖</m:t>
                          </m:r>
                        </m:sub>
                      </m:sSub>
                    </m:oMath>
                  </m:oMathPara>
                </a14:m>
                <a:endParaRPr lang="es-EC" dirty="0"/>
              </a:p>
            </p:txBody>
          </p:sp>
        </mc:Choice>
        <mc:Fallback>
          <p:sp>
            <p:nvSpPr>
              <p:cNvPr id="3" name="CuadroTexto 2">
                <a:extLst>
                  <a:ext uri="{FF2B5EF4-FFF2-40B4-BE49-F238E27FC236}">
                    <a16:creationId xmlns:a16="http://schemas.microsoft.com/office/drawing/2014/main" id="{1890227F-A0FF-9A3B-AB18-A4D800744D33}"/>
                  </a:ext>
                </a:extLst>
              </p:cNvPr>
              <p:cNvSpPr txBox="1">
                <a:spLocks noRot="1" noChangeAspect="1" noMove="1" noResize="1" noEditPoints="1" noAdjustHandles="1" noChangeArrowheads="1" noChangeShapeType="1" noTextEdit="1"/>
              </p:cNvSpPr>
              <p:nvPr/>
            </p:nvSpPr>
            <p:spPr>
              <a:xfrm>
                <a:off x="2774283" y="2058130"/>
                <a:ext cx="2813078" cy="763286"/>
              </a:xfrm>
              <a:prstGeom prst="rect">
                <a:avLst/>
              </a:prstGeom>
              <a:blipFill>
                <a:blip r:embed="rId2"/>
                <a:stretch>
                  <a:fillRect/>
                </a:stretch>
              </a:blipFill>
            </p:spPr>
            <p:txBody>
              <a:bodyPr/>
              <a:lstStyle/>
              <a:p>
                <a:r>
                  <a:rPr lang="es-EC">
                    <a:noFill/>
                  </a:rPr>
                  <a:t> </a:t>
                </a:r>
              </a:p>
            </p:txBody>
          </p:sp>
        </mc:Fallback>
      </mc:AlternateContent>
    </p:spTree>
    <p:extLst>
      <p:ext uri="{BB962C8B-B14F-4D97-AF65-F5344CB8AC3E}">
        <p14:creationId xmlns:p14="http://schemas.microsoft.com/office/powerpoint/2010/main" val="1097411057"/>
      </p:ext>
    </p:extLst>
  </p:cSld>
  <p:clrMapOvr>
    <a:masterClrMapping/>
  </p:clrMapOvr>
</p:sld>
</file>

<file path=ppt/theme/theme1.xml><?xml version="1.0" encoding="utf-8"?>
<a:theme xmlns:a="http://schemas.openxmlformats.org/drawingml/2006/main" name="Galería">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emplate>TM10001114[[fn=Galería]]</Template>
  <TotalTime>74</TotalTime>
  <Words>1091</Words>
  <Application>Microsoft Office PowerPoint</Application>
  <PresentationFormat>Panorámica</PresentationFormat>
  <Paragraphs>68</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-apple-system</vt:lpstr>
      <vt:lpstr>Arial</vt:lpstr>
      <vt:lpstr>Cambria Math</vt:lpstr>
      <vt:lpstr>Palatino Linotype</vt:lpstr>
      <vt:lpstr>Galería</vt:lpstr>
      <vt:lpstr>MEDIDAS DE POSICIÓN</vt:lpstr>
      <vt:lpstr>Medidas de Posición</vt:lpstr>
      <vt:lpstr>Cuartiles </vt:lpstr>
      <vt:lpstr>Cuartiles Datos desagrupados</vt:lpstr>
      <vt:lpstr>Cuartiles Datos agrupados</vt:lpstr>
      <vt:lpstr>Quintiles</vt:lpstr>
      <vt:lpstr>Quintiles</vt:lpstr>
      <vt:lpstr>Quintiles en datos agrupados</vt:lpstr>
      <vt:lpstr>Quintiles Datos agrupados</vt:lpstr>
      <vt:lpstr>Deciles</vt:lpstr>
      <vt:lpstr>Deciles para datos agrupados</vt:lpstr>
      <vt:lpstr>Percentiles</vt:lpstr>
      <vt:lpstr>Percentiles para datos agrupados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MEDIDAS DE POSICIÓN</dc:title>
  <dc:creator>Mery Manzano</dc:creator>
  <cp:lastModifiedBy>mery manzano</cp:lastModifiedBy>
  <cp:revision>7</cp:revision>
  <dcterms:created xsi:type="dcterms:W3CDTF">2020-06-10T03:26:39Z</dcterms:created>
  <dcterms:modified xsi:type="dcterms:W3CDTF">2023-05-12T04:07:05Z</dcterms:modified>
</cp:coreProperties>
</file>