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3" r:id="rId4"/>
    <p:sldId id="269" r:id="rId5"/>
    <p:sldId id="270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3" r:id="rId14"/>
    <p:sldId id="281" r:id="rId15"/>
    <p:sldId id="282" r:id="rId1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799" autoAdjust="0"/>
    <p:restoredTop sz="94660"/>
  </p:normalViewPr>
  <p:slideViewPr>
    <p:cSldViewPr snapToGrid="0">
      <p:cViewPr>
        <p:scale>
          <a:sx n="91" d="100"/>
          <a:sy n="91" d="100"/>
        </p:scale>
        <p:origin x="792" y="-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F49368-C397-4557-A349-384AFBCCB4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141420-A748-427F-931D-8954EDF86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BB972E-DEC9-4E1A-B831-755CF3A5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C87961-28CD-4BDD-9CA1-18AF1C9D6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FFD945-AA1A-4337-99A4-7BA4F1979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53409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1D10C2-1979-41E1-A793-349221AB0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AA38D4-257D-4D5D-809F-DC47F58731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180F2F3-B058-4DCD-AF4F-4FC89FFE0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8D0573C-1252-43A7-9436-BA3F16676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D169E7-DEA7-4EFB-9CD6-63E83B556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0284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2E2BB1F-141F-497D-99F2-18E2E6BF84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B965C35-A26B-48E1-8F2F-D8399C6496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2117D7-9E67-4B0C-93B0-7095E30F5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99F51C-F45A-4C88-A844-4B7CDBC44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B697D3-920C-42EF-B89B-46F27F5DF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45111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A5BD99-C013-483F-8553-E58A2A7FAD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927706-DADD-4206-ACA8-DC127B4100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9E07E29-4629-4E65-8029-CF4EAF1A1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4CBB86-3E5D-43C3-B0CD-396212DE51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9AFA53-F1D9-4EDC-BCCB-F9D077124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083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5E9039-D3B6-4294-8B6D-0ECA2C9ED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65E052-E893-4410-AE7D-2DAE845C1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B12AB2-2DB0-4323-AE7F-F070A67B2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C7FF31-51ED-4097-8D36-BF2D5950F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07173F-1869-44AB-A32F-76AD3F82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55568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291683-6646-4834-AB8B-9AF78F521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234F3D-5CB4-4BCD-9B26-5B386DE6FD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40B001E-88B5-4243-85AC-E336B6CFD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F5F53C-14D0-4F0C-8B9F-03948CB54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2C07911-7700-4F5D-A385-754B59FC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889893-6CB8-4BDF-BD54-64142A775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6787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6A9291-5E30-4F2F-818F-BC726C87E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0266A90-42E7-4007-9ED7-E674550FEF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54B3176-5E6E-4FF7-8243-42CB3C7D3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798228-A0BB-48E6-8269-6EC02AB31E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99F8CD9-9BDB-4F0A-844E-5D3D401427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371800A-63F7-4FFA-BB9C-4BC810602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EFB175B-2D69-4154-8CCE-90F18934E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EB0F5E7-BE6D-44BD-B17D-37F3244DD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92640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B61756-FDCE-4FFD-94FA-43C2C1ED8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14CC9C5-96DA-45AF-BF1F-016215635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C640E87-BAEB-42C3-B5D4-A0F1D5FC8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062E652-2571-4B3D-A4F1-0D464B4C7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7000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C955B5F-85A4-4D89-9902-F8703F2FA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2CA4D7A-DE46-41C0-8D40-DB08AD17B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F68466B-5D3B-4B54-8800-0BAE1DFFF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41711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1405EA-D3C5-474B-93DE-37FC34CD1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B795D2-12C3-4D63-8E4E-FEE305FCF7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31AD8CE-DB93-4163-AFA4-2AA0A8672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442D27-377F-4ABB-8445-BC479E47B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A1F678E-FEC9-47CD-8B08-DF714FF7E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EA7634B-BD1C-42C8-BE37-C631566F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04095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D7BD57-1A5E-4081-8831-FD688FE67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12B7C99-BBDA-4ED8-8A92-DD4D6832E3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549408-A8CF-4805-9525-1B2D5CFD7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584C96-B0AF-4E6A-A13D-779FB54AD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6BE696F-85B1-49A1-A2B7-40086D174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2518DC0-24B4-47C3-A5CF-FE18FAB37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71134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B0F5469-6E6D-47B0-A3ED-4FF3B7A8F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D28383-62E4-48A8-AA07-4CDCD75AC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33EAAC-50BC-4AB3-86A3-EBA1F8448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F282F-C023-4491-AD28-74EF8D416E6F}" type="datetimeFigureOut">
              <a:rPr lang="es-EC" smtClean="0"/>
              <a:t>1/11/2024</a:t>
            </a:fld>
            <a:endParaRPr lang="es-EC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8DE1FD-3D6A-429A-B0E7-C636E69A10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B6FD79-F23F-4E95-A945-EDB89A8F00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B9588-19FA-4F0B-A26D-0BD6E42A1ABA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49838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C6D181-7C1E-443D-B1C4-37C0D1D18D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UNIDAD 2: ENFERMEDADES DEL ESOFAGO</a:t>
            </a:r>
            <a:endParaRPr lang="es-EC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EF40D10-C0EA-4167-92F9-398001CE17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pPr algn="r"/>
            <a:r>
              <a:rPr lang="es-EC" dirty="0"/>
              <a:t>Dra. Deborah Delgado Marquetti</a:t>
            </a:r>
          </a:p>
        </p:txBody>
      </p:sp>
    </p:spTree>
    <p:extLst>
      <p:ext uri="{BB962C8B-B14F-4D97-AF65-F5344CB8AC3E}">
        <p14:creationId xmlns:p14="http://schemas.microsoft.com/office/powerpoint/2010/main" val="24658047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908818-55D5-44CA-BEBA-933882C1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TRASTORNO MOTOR ESOFAGICO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F48DAC-D463-4807-B9B0-FC9555C06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000" b="0" i="0" dirty="0">
                <a:solidFill>
                  <a:srgbClr val="404654"/>
                </a:solidFill>
                <a:effectLst/>
                <a:latin typeface="Roboto"/>
              </a:rPr>
              <a:t> </a:t>
            </a:r>
            <a:r>
              <a:rPr lang="es-ES" sz="4000" dirty="0">
                <a:solidFill>
                  <a:srgbClr val="404654"/>
                </a:solidFill>
                <a:latin typeface="Roboto"/>
              </a:rPr>
              <a:t>A</a:t>
            </a:r>
            <a:r>
              <a:rPr lang="es-ES" sz="4000" b="0" i="0" dirty="0">
                <a:solidFill>
                  <a:srgbClr val="404654"/>
                </a:solidFill>
                <a:effectLst/>
                <a:latin typeface="Roboto"/>
              </a:rPr>
              <a:t>calasia </a:t>
            </a:r>
            <a:endParaRPr lang="es-ES" sz="4000" dirty="0">
              <a:solidFill>
                <a:srgbClr val="404654"/>
              </a:solidFill>
              <a:latin typeface="Roboto"/>
            </a:endParaRPr>
          </a:p>
          <a:p>
            <a:r>
              <a:rPr lang="es-ES" sz="4000" dirty="0">
                <a:solidFill>
                  <a:srgbClr val="404654"/>
                </a:solidFill>
                <a:latin typeface="Roboto"/>
              </a:rPr>
              <a:t>E</a:t>
            </a:r>
            <a:r>
              <a:rPr lang="es-ES" sz="4000" b="0" i="0" dirty="0">
                <a:solidFill>
                  <a:srgbClr val="404654"/>
                </a:solidFill>
                <a:effectLst/>
                <a:latin typeface="Roboto"/>
              </a:rPr>
              <a:t>spasmo esofágico difuso idiopático (EDEI)</a:t>
            </a:r>
          </a:p>
          <a:p>
            <a:r>
              <a:rPr lang="es-ES" sz="4000" dirty="0">
                <a:solidFill>
                  <a:srgbClr val="404654"/>
                </a:solidFill>
                <a:latin typeface="Roboto"/>
              </a:rPr>
              <a:t>P</a:t>
            </a:r>
            <a:r>
              <a:rPr lang="es-ES" sz="4000" b="0" i="0" dirty="0">
                <a:solidFill>
                  <a:srgbClr val="404654"/>
                </a:solidFill>
                <a:effectLst/>
                <a:latin typeface="Roboto"/>
              </a:rPr>
              <a:t>eristalsis esofágica sintomática o esófago en cascanueces (PES)  </a:t>
            </a:r>
          </a:p>
          <a:p>
            <a:r>
              <a:rPr lang="es-ES" sz="4000" dirty="0">
                <a:solidFill>
                  <a:srgbClr val="404654"/>
                </a:solidFill>
                <a:latin typeface="Roboto"/>
              </a:rPr>
              <a:t>E</a:t>
            </a:r>
            <a:r>
              <a:rPr lang="es-ES" sz="4000" b="0" i="0" dirty="0">
                <a:solidFill>
                  <a:srgbClr val="404654"/>
                </a:solidFill>
                <a:effectLst/>
                <a:latin typeface="Roboto"/>
              </a:rPr>
              <a:t>sfínter esofágico inferior hipertónico. </a:t>
            </a:r>
          </a:p>
          <a:p>
            <a:r>
              <a:rPr lang="es-ES" sz="4000" dirty="0">
                <a:solidFill>
                  <a:srgbClr val="404654"/>
                </a:solidFill>
                <a:latin typeface="Roboto"/>
              </a:rPr>
              <a:t>Trastorno Motor esofágico del adulto mayor</a:t>
            </a:r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32285746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908818-55D5-44CA-BEBA-933882C1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OTRAS PATOLOGIAS ESOFAGICAS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F48DAC-D463-4807-B9B0-FC9555C06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000" b="0" i="0" dirty="0">
                <a:solidFill>
                  <a:srgbClr val="404654"/>
                </a:solidFill>
                <a:effectLst/>
                <a:latin typeface="Roboto"/>
              </a:rPr>
              <a:t>Divertículos de </a:t>
            </a:r>
            <a:r>
              <a:rPr lang="es-ES" sz="4000" b="0" i="0" dirty="0" err="1">
                <a:solidFill>
                  <a:srgbClr val="404654"/>
                </a:solidFill>
                <a:effectLst/>
                <a:latin typeface="Roboto"/>
              </a:rPr>
              <a:t>zenker</a:t>
            </a:r>
            <a:r>
              <a:rPr lang="es-ES" sz="4000" b="0" i="0" dirty="0">
                <a:solidFill>
                  <a:srgbClr val="404654"/>
                </a:solidFill>
                <a:effectLst/>
                <a:latin typeface="Roboto"/>
              </a:rPr>
              <a:t> o </a:t>
            </a:r>
            <a:r>
              <a:rPr lang="es-ES" sz="4000" b="0" i="0" dirty="0" err="1">
                <a:solidFill>
                  <a:srgbClr val="404654"/>
                </a:solidFill>
                <a:effectLst/>
                <a:latin typeface="Roboto"/>
              </a:rPr>
              <a:t>meckel</a:t>
            </a:r>
            <a:endParaRPr lang="es-ES" sz="4000" b="0" i="0" dirty="0">
              <a:solidFill>
                <a:srgbClr val="404654"/>
              </a:solidFill>
              <a:effectLst/>
              <a:latin typeface="Roboto"/>
            </a:endParaRPr>
          </a:p>
          <a:p>
            <a:r>
              <a:rPr lang="es-ES" sz="4000" dirty="0">
                <a:solidFill>
                  <a:srgbClr val="404654"/>
                </a:solidFill>
                <a:latin typeface="Roboto"/>
              </a:rPr>
              <a:t>Fistulas </a:t>
            </a:r>
          </a:p>
          <a:p>
            <a:r>
              <a:rPr lang="es-ES" sz="4000" b="0" i="0" dirty="0">
                <a:solidFill>
                  <a:srgbClr val="404654"/>
                </a:solidFill>
                <a:effectLst/>
                <a:latin typeface="Roboto"/>
              </a:rPr>
              <a:t>Perforaciones</a:t>
            </a:r>
          </a:p>
          <a:p>
            <a:r>
              <a:rPr lang="es-ES" sz="4000" b="0" i="0" dirty="0">
                <a:solidFill>
                  <a:srgbClr val="404654"/>
                </a:solidFill>
                <a:effectLst/>
                <a:latin typeface="Roboto"/>
              </a:rPr>
              <a:t>Cuerpos Extraños</a:t>
            </a:r>
          </a:p>
          <a:p>
            <a:r>
              <a:rPr lang="es-ES" sz="4000" dirty="0">
                <a:solidFill>
                  <a:srgbClr val="404654"/>
                </a:solidFill>
                <a:latin typeface="Roboto"/>
              </a:rPr>
              <a:t>Síndrome de Mallory Weiss</a:t>
            </a:r>
          </a:p>
          <a:p>
            <a:r>
              <a:rPr lang="es-ES" sz="4000" b="0" i="0" dirty="0">
                <a:solidFill>
                  <a:srgbClr val="404654"/>
                </a:solidFill>
                <a:effectLst/>
                <a:latin typeface="Roboto"/>
              </a:rPr>
              <a:t>Hernias de Hiato (Con sus 4 Subtipos)</a:t>
            </a:r>
          </a:p>
          <a:p>
            <a:pPr marL="0" indent="0">
              <a:buNone/>
            </a:pPr>
            <a:endParaRPr lang="es-ES" sz="4000" b="0" i="0" dirty="0">
              <a:solidFill>
                <a:srgbClr val="404654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27410472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908818-55D5-44CA-BEBA-933882C1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ENFERMEDADES SISTEMICAS CON REPERCUSION ESOFAGICA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F48DAC-D463-4807-B9B0-FC9555C06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s-ES" sz="4000" b="0" i="0" dirty="0">
              <a:solidFill>
                <a:srgbClr val="404654"/>
              </a:solidFill>
              <a:effectLst/>
              <a:latin typeface="Robot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4400" i="0" dirty="0">
                <a:solidFill>
                  <a:srgbClr val="001D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Esclerodermia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4400" i="0" dirty="0">
                <a:solidFill>
                  <a:srgbClr val="001D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Polimiositis-dermatomiositis</a:t>
            </a:r>
          </a:p>
          <a:p>
            <a:r>
              <a:rPr lang="es-ES" sz="4400" dirty="0">
                <a:solidFill>
                  <a:srgbClr val="4046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Diabetes Mellitus</a:t>
            </a:r>
          </a:p>
          <a:p>
            <a:r>
              <a:rPr lang="es-ES" sz="4400" dirty="0">
                <a:solidFill>
                  <a:srgbClr val="4046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Amiloidosis</a:t>
            </a:r>
          </a:p>
          <a:p>
            <a:r>
              <a:rPr lang="es-ES" sz="4400" i="0" dirty="0">
                <a:solidFill>
                  <a:srgbClr val="4046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Enfermedades por deposito y </a:t>
            </a:r>
            <a:r>
              <a:rPr lang="es-ES" sz="4400" i="0" dirty="0" err="1">
                <a:solidFill>
                  <a:srgbClr val="4046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neurologicas</a:t>
            </a:r>
            <a:endParaRPr lang="es-ES" sz="4400" i="0" dirty="0">
              <a:solidFill>
                <a:srgbClr val="40465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541389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908818-55D5-44CA-BEBA-933882C1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ENFERMEDADES SISTEMICAS CON REPERCUSION ESOFAGICA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F48DAC-D463-4807-B9B0-FC9555C06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es-ES" sz="4000" b="0" i="0" dirty="0">
              <a:solidFill>
                <a:srgbClr val="404654"/>
              </a:solidFill>
              <a:effectLst/>
              <a:latin typeface="Roboto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4400" i="0" dirty="0">
                <a:solidFill>
                  <a:srgbClr val="001D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Esclerodermia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s-ES" sz="4400" i="0" dirty="0">
                <a:solidFill>
                  <a:srgbClr val="001D3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ogle Sans"/>
              </a:rPr>
              <a:t>Polimiositis-dermatomiositis</a:t>
            </a:r>
          </a:p>
          <a:p>
            <a:r>
              <a:rPr lang="es-ES" sz="4400" dirty="0">
                <a:solidFill>
                  <a:srgbClr val="4046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Diabetes Mellitus</a:t>
            </a:r>
          </a:p>
          <a:p>
            <a:r>
              <a:rPr lang="es-ES" sz="4400" dirty="0">
                <a:solidFill>
                  <a:srgbClr val="4046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Amiloidosis</a:t>
            </a:r>
          </a:p>
          <a:p>
            <a:r>
              <a:rPr lang="es-ES" sz="4400" i="0" dirty="0">
                <a:solidFill>
                  <a:srgbClr val="4046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Enfermedades por deposito y </a:t>
            </a:r>
            <a:r>
              <a:rPr lang="es-ES" sz="4400" i="0" dirty="0" err="1">
                <a:solidFill>
                  <a:srgbClr val="40465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boto"/>
              </a:rPr>
              <a:t>neurologicas</a:t>
            </a:r>
            <a:endParaRPr lang="es-ES" sz="4400" i="0" dirty="0">
              <a:solidFill>
                <a:srgbClr val="40465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9650058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908818-55D5-44CA-BEBA-933882C1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b="1" dirty="0"/>
              <a:t>CONCLUSIONES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F48DAC-D463-4807-B9B0-FC9555C06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4000" b="0" i="0" dirty="0">
                <a:solidFill>
                  <a:srgbClr val="404654"/>
                </a:solidFill>
                <a:effectLst/>
                <a:latin typeface="Roboto"/>
              </a:rPr>
              <a:t>El esófago en un órgano noble que su función principal es transporte y peristalsis, se afecta con el habito de fumas, café comidas irritantes, chocolate, menta y bebidas alcohólicas , a pesar de esto posee mecanismos de defensa como el peristaltismo ,el ángulo de His y el esfínter esofágico inferior.</a:t>
            </a:r>
          </a:p>
        </p:txBody>
      </p:sp>
    </p:spTree>
    <p:extLst>
      <p:ext uri="{BB962C8B-B14F-4D97-AF65-F5344CB8AC3E}">
        <p14:creationId xmlns:p14="http://schemas.microsoft.com/office/powerpoint/2010/main" val="3446178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908818-55D5-44CA-BEBA-933882C19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8681"/>
            <a:ext cx="10515600" cy="1325563"/>
          </a:xfrm>
        </p:spPr>
        <p:txBody>
          <a:bodyPr/>
          <a:lstStyle/>
          <a:p>
            <a:pPr algn="ctr"/>
            <a:r>
              <a:rPr lang="es-ES" b="1" dirty="0"/>
              <a:t>ANATOMIA Y LIMITES ANATOMICOS DEL ESOFAGO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F48DAC-D463-4807-B9B0-FC9555C06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3439595" y="1825625"/>
            <a:ext cx="21276292" cy="91144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4000" b="0" i="0" dirty="0">
              <a:solidFill>
                <a:srgbClr val="404654"/>
              </a:solidFill>
              <a:effectLst/>
              <a:latin typeface="Roboto"/>
            </a:endParaRPr>
          </a:p>
          <a:p>
            <a:pPr marL="0" indent="0">
              <a:buNone/>
            </a:pPr>
            <a:r>
              <a:rPr lang="es-ES" sz="4000" dirty="0">
                <a:solidFill>
                  <a:srgbClr val="404654"/>
                </a:solidFill>
                <a:latin typeface="Roboto"/>
              </a:rPr>
              <a:t>    </a:t>
            </a:r>
            <a:endParaRPr lang="es-ES" sz="4000" b="0" i="0" dirty="0">
              <a:solidFill>
                <a:srgbClr val="404654"/>
              </a:solidFill>
              <a:effectLst/>
              <a:latin typeface="Roboto"/>
            </a:endParaRPr>
          </a:p>
        </p:txBody>
      </p:sp>
      <p:pic>
        <p:nvPicPr>
          <p:cNvPr id="1028" name="Picture 4" descr="Pin page">
            <a:extLst>
              <a:ext uri="{FF2B5EF4-FFF2-40B4-BE49-F238E27FC236}">
                <a16:creationId xmlns:a16="http://schemas.microsoft.com/office/drawing/2014/main" id="{006FF193-ED14-4960-9F60-9EDB3E647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0958" y="2146269"/>
            <a:ext cx="4135772" cy="373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6103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INTRODUCCIÓN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1. </a:t>
            </a:r>
            <a:r>
              <a:rPr lang="es-ES" b="1" dirty="0">
                <a:solidFill>
                  <a:schemeClr val="accent4">
                    <a:lumMod val="75000"/>
                  </a:schemeClr>
                </a:solidFill>
              </a:rPr>
              <a:t>Anatomía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u="sng" dirty="0"/>
              <a:t>Ubicación</a:t>
            </a:r>
            <a:r>
              <a:rPr lang="es-ES" b="1" dirty="0"/>
              <a:t>:</a:t>
            </a:r>
            <a:endParaRPr lang="es-ES" sz="2400" b="1" dirty="0"/>
          </a:p>
          <a:p>
            <a:pPr marL="0" indent="0">
              <a:buNone/>
            </a:pPr>
            <a:r>
              <a:rPr lang="es-ES" sz="2800" dirty="0"/>
              <a:t>El esófago es un tubo muscular que conecta la faringe con el estómago, ubicado en la parte posterior del mediastino.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u="sng" dirty="0"/>
              <a:t>Longitud</a:t>
            </a:r>
          </a:p>
          <a:p>
            <a:pPr marL="0" indent="0">
              <a:buNone/>
            </a:pPr>
            <a:r>
              <a:rPr lang="es-ES" sz="2800" dirty="0"/>
              <a:t>Mide aproximadamente entre 25 y 30 centímetros en adultos.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u="sng" dirty="0"/>
              <a:t>División</a:t>
            </a:r>
            <a:r>
              <a:rPr lang="es-ES" b="1" dirty="0"/>
              <a:t>:</a:t>
            </a:r>
            <a:endParaRPr lang="es-ES" sz="2400" b="1" dirty="0"/>
          </a:p>
          <a:p>
            <a:pPr marL="0" indent="0">
              <a:buNone/>
            </a:pPr>
            <a:r>
              <a:rPr lang="es-ES" sz="2800" dirty="0"/>
              <a:t>Se puede dividir en tres partes: cervical (superior), torácica (media) y abdominal (inferior).</a:t>
            </a:r>
          </a:p>
          <a:p>
            <a:pPr marL="0" indent="0" algn="just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319671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INTRODUCCIÓN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2. </a:t>
            </a:r>
            <a:r>
              <a:rPr lang="es-ES" b="1" dirty="0">
                <a:solidFill>
                  <a:schemeClr val="accent4">
                    <a:lumMod val="75000"/>
                  </a:schemeClr>
                </a:solidFill>
              </a:rPr>
              <a:t>Estructura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u="sng" dirty="0"/>
              <a:t>Capas</a:t>
            </a:r>
            <a:r>
              <a:rPr lang="es-ES" b="1" dirty="0"/>
              <a:t>:</a:t>
            </a:r>
            <a:endParaRPr lang="es-E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S" dirty="0"/>
              <a:t>El esófago tiene cuatro capas principales: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s-ES" sz="2400" b="1" dirty="0"/>
              <a:t>Mucosa:</a:t>
            </a:r>
            <a:r>
              <a:rPr lang="es-ES" sz="2400" dirty="0"/>
              <a:t> Revestida por un epitelio escamoso estratificado no queratinizado que protege contra la abrasión.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s-ES" sz="2400" b="1" dirty="0"/>
              <a:t>Submucosa:</a:t>
            </a:r>
            <a:r>
              <a:rPr lang="es-ES" sz="2400" dirty="0"/>
              <a:t> Contiene glándulas que secretan moco para facilitar el paso del alimento.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s-ES" sz="2400" b="1" dirty="0"/>
              <a:t>Muscular:</a:t>
            </a:r>
            <a:r>
              <a:rPr lang="es-ES" sz="2400" dirty="0"/>
              <a:t> Compuesta por músculo estriado en la parte superior y músculo liso en la parte inferior, lo que permite la peristalsis.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s-ES" sz="2400" b="1" dirty="0"/>
              <a:t>Adventicia:</a:t>
            </a:r>
            <a:r>
              <a:rPr lang="es-ES" sz="2400" dirty="0"/>
              <a:t> Capa externa de tejido conectivo que ancla el esófago a estructuras circundantes.</a:t>
            </a:r>
          </a:p>
          <a:p>
            <a:pPr marL="0" indent="0" algn="just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858746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Introducción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C" sz="2000" b="1" dirty="0">
                <a:solidFill>
                  <a:schemeClr val="accent4">
                    <a:lumMod val="75000"/>
                  </a:schemeClr>
                </a:solidFill>
              </a:rPr>
              <a:t>4. Características Funcionales</a:t>
            </a:r>
          </a:p>
          <a:p>
            <a:pPr marL="0" indent="0">
              <a:buNone/>
            </a:pPr>
            <a:r>
              <a:rPr lang="es-EC" sz="2000" b="1" dirty="0"/>
              <a:t>Peristalsis:</a:t>
            </a:r>
          </a:p>
          <a:p>
            <a:r>
              <a:rPr lang="es-ES" b="1" dirty="0"/>
              <a:t>3.</a:t>
            </a:r>
            <a:r>
              <a:rPr lang="es-ES" b="1" dirty="0">
                <a:solidFill>
                  <a:schemeClr val="accent4">
                    <a:lumMod val="75000"/>
                  </a:schemeClr>
                </a:solidFill>
              </a:rPr>
              <a:t> Funciones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S" b="1" u="sng" dirty="0"/>
              <a:t>Transporte</a:t>
            </a:r>
            <a:r>
              <a:rPr lang="es-ES" b="1" dirty="0"/>
              <a:t>:</a:t>
            </a:r>
          </a:p>
          <a:p>
            <a:pPr marL="0" indent="0">
              <a:buNone/>
            </a:pPr>
            <a:r>
              <a:rPr lang="es-ES" dirty="0"/>
              <a:t>Su función principal es transportar alimentos desde la boca al estómago mediante contracciones musculares (peristalsis)</a:t>
            </a:r>
          </a:p>
          <a:p>
            <a:pPr marL="0" indent="0">
              <a:buNone/>
            </a:pPr>
            <a:endParaRPr lang="es-EC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s-ES" b="1" dirty="0">
                <a:solidFill>
                  <a:schemeClr val="accent4">
                    <a:lumMod val="75000"/>
                  </a:schemeClr>
                </a:solidFill>
              </a:rPr>
              <a:t>Esfínteres:</a:t>
            </a:r>
            <a:endParaRPr lang="es-ES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s-ES" b="1" dirty="0"/>
              <a:t>Esfínter esofágico superior:</a:t>
            </a:r>
            <a:r>
              <a:rPr lang="es-ES" dirty="0"/>
              <a:t> Controla la entrada de alimentos desde la faringe</a:t>
            </a:r>
          </a:p>
          <a:p>
            <a:pPr marL="0" indent="0">
              <a:buNone/>
            </a:pPr>
            <a:r>
              <a:rPr lang="es-ES" b="1" dirty="0"/>
              <a:t>Esfínter esofágico inferior:</a:t>
            </a:r>
            <a:r>
              <a:rPr lang="es-ES" dirty="0"/>
              <a:t> Previene el reflujo del contenido gástrico hacia el esófago.</a:t>
            </a:r>
          </a:p>
          <a:p>
            <a:pPr marL="0" indent="0">
              <a:buNone/>
            </a:pPr>
            <a:endParaRPr lang="es-ES" b="1" dirty="0"/>
          </a:p>
          <a:p>
            <a:pPr marL="0" indent="0" algn="just">
              <a:lnSpc>
                <a:spcPct val="100000"/>
              </a:lnSpc>
              <a:buNone/>
            </a:pPr>
            <a:endParaRPr lang="es-ES" sz="32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S" sz="3200" dirty="0"/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770144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57EB37-64B7-4859-B860-9D97FF0DE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b="1" dirty="0"/>
              <a:t>DESARROLLO</a:t>
            </a:r>
            <a:endParaRPr lang="es-EC" sz="5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64E38B-C0AC-48FE-BCE9-FF616527E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s-EC" dirty="0"/>
              <a:t>5.</a:t>
            </a:r>
            <a:r>
              <a:rPr lang="es-EC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es-EC" b="1" dirty="0">
                <a:solidFill>
                  <a:schemeClr val="accent4">
                    <a:lumMod val="75000"/>
                  </a:schemeClr>
                </a:solidFill>
              </a:rPr>
              <a:t>Patologías Comunes</a:t>
            </a:r>
            <a:endParaRPr lang="es-EC" dirty="0">
              <a:solidFill>
                <a:schemeClr val="accent4">
                  <a:lumMod val="75000"/>
                </a:schemeClr>
              </a:solidFill>
            </a:endParaRPr>
          </a:p>
          <a:p>
            <a:pPr algn="just">
              <a:lnSpc>
                <a:spcPct val="100000"/>
              </a:lnSpc>
            </a:pPr>
            <a:r>
              <a:rPr lang="es-EC" dirty="0"/>
              <a:t>Reflujo gastroesofágico (ERGE)</a:t>
            </a:r>
          </a:p>
          <a:p>
            <a:pPr algn="just">
              <a:lnSpc>
                <a:spcPct val="100000"/>
              </a:lnSpc>
            </a:pPr>
            <a:r>
              <a:rPr lang="es-EC" dirty="0"/>
              <a:t>Esofagitis</a:t>
            </a:r>
          </a:p>
          <a:p>
            <a:pPr algn="just">
              <a:lnSpc>
                <a:spcPct val="100000"/>
              </a:lnSpc>
            </a:pPr>
            <a:r>
              <a:rPr lang="es-EC" dirty="0"/>
              <a:t>Estenosis esofágica ( Benignas y malignas)</a:t>
            </a:r>
          </a:p>
          <a:p>
            <a:pPr algn="just">
              <a:lnSpc>
                <a:spcPct val="100000"/>
              </a:lnSpc>
            </a:pPr>
            <a:r>
              <a:rPr lang="es-EC" dirty="0"/>
              <a:t>Trastorno motor esofágico</a:t>
            </a:r>
          </a:p>
          <a:p>
            <a:pPr algn="just">
              <a:lnSpc>
                <a:spcPct val="100000"/>
              </a:lnSpc>
            </a:pPr>
            <a:r>
              <a:rPr lang="es-EC" dirty="0"/>
              <a:t>Acalasia</a:t>
            </a:r>
          </a:p>
          <a:p>
            <a:pPr algn="just">
              <a:lnSpc>
                <a:spcPct val="100000"/>
              </a:lnSpc>
            </a:pPr>
            <a:r>
              <a:rPr lang="es-EC" dirty="0"/>
              <a:t>Espasmo Esofágico</a:t>
            </a:r>
          </a:p>
          <a:p>
            <a:pPr algn="just">
              <a:lnSpc>
                <a:spcPct val="100000"/>
              </a:lnSpc>
            </a:pPr>
            <a:r>
              <a:rPr lang="pt-BR" dirty="0" err="1"/>
              <a:t>Sindrome</a:t>
            </a:r>
            <a:r>
              <a:rPr lang="pt-BR" dirty="0"/>
              <a:t> de </a:t>
            </a:r>
            <a:r>
              <a:rPr lang="pt-BR" dirty="0" err="1"/>
              <a:t>Nutcracker</a:t>
            </a:r>
            <a:r>
              <a:rPr lang="pt-BR" dirty="0"/>
              <a:t> (esófago de </a:t>
            </a:r>
            <a:r>
              <a:rPr lang="pt-BR" dirty="0" err="1"/>
              <a:t>tuerca</a:t>
            </a:r>
            <a:r>
              <a:rPr lang="pt-BR" dirty="0"/>
              <a:t>)</a:t>
            </a:r>
            <a:endParaRPr lang="es-EC" b="1" dirty="0"/>
          </a:p>
          <a:p>
            <a:pPr marL="0" indent="0" algn="just">
              <a:lnSpc>
                <a:spcPct val="100000"/>
              </a:lnSpc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241012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6EE9E6-C875-47B3-9894-9804827B82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REFLUJO GASTROESOFAGICO (ERGE)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EC8EFC-3276-4FAA-9D75-8D86BD39F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La enfermedad por reflujo gastroesofágico (ERGE) es una afección crónica en la que el contenido del estómago, que incluye ácido gástrico, se devuelve al esófago. </a:t>
            </a:r>
          </a:p>
          <a:p>
            <a:pPr marL="0" indent="0">
              <a:buNone/>
            </a:pPr>
            <a:r>
              <a:rPr lang="es-ES" dirty="0"/>
              <a:t>SINTOMAS PRINCIPALES:</a:t>
            </a:r>
          </a:p>
          <a:p>
            <a:pPr marL="0" indent="0">
              <a:buNone/>
            </a:pPr>
            <a:r>
              <a:rPr lang="es-ES" b="1" u="sng" dirty="0"/>
              <a:t>Regurgitación</a:t>
            </a:r>
            <a:r>
              <a:rPr lang="es-ES" b="1" dirty="0"/>
              <a:t>:</a:t>
            </a:r>
            <a:r>
              <a:rPr lang="es-ES" dirty="0"/>
              <a:t> Sensación de que el contenido ácido regresa a la boca, lo que puede provocar un sabor amargo o ácido.</a:t>
            </a:r>
          </a:p>
          <a:p>
            <a:pPr marL="0" indent="0">
              <a:buNone/>
            </a:pPr>
            <a:r>
              <a:rPr lang="es-ES" b="1" u="sng" dirty="0"/>
              <a:t>Dolor torácico</a:t>
            </a:r>
            <a:r>
              <a:rPr lang="es-ES" b="1" dirty="0"/>
              <a:t>:</a:t>
            </a:r>
            <a:r>
              <a:rPr lang="es-ES" dirty="0"/>
              <a:t> A veces se confunde con problemas cardíacos</a:t>
            </a:r>
          </a:p>
          <a:p>
            <a:pPr marL="0" indent="0">
              <a:buNone/>
            </a:pPr>
            <a:r>
              <a:rPr lang="es-E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SINTOMAS RESPIRATORIOS ASOCIADOS</a:t>
            </a:r>
          </a:p>
          <a:p>
            <a:pPr marL="0" indent="0">
              <a:buNone/>
            </a:pPr>
            <a:r>
              <a:rPr lang="es-ES" b="1" u="sng" dirty="0"/>
              <a:t>Dificultad para tragar (disfagia</a:t>
            </a:r>
            <a:r>
              <a:rPr lang="es-ES" b="1" dirty="0"/>
              <a:t>):</a:t>
            </a:r>
            <a:r>
              <a:rPr lang="es-ES" dirty="0"/>
              <a:t> Puede ocurrir si el esófago se inflama o estrecha.</a:t>
            </a:r>
            <a:endParaRPr lang="es-EC" b="1" dirty="0"/>
          </a:p>
        </p:txBody>
      </p:sp>
    </p:spTree>
    <p:extLst>
      <p:ext uri="{BB962C8B-B14F-4D97-AF65-F5344CB8AC3E}">
        <p14:creationId xmlns:p14="http://schemas.microsoft.com/office/powerpoint/2010/main" val="2958518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967E86-DCC0-41BE-A486-ACFF2BB49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ESTENOSIS ESOFAGICA 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02E30D-B924-4620-9C6E-F807318C30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s-ES" sz="3600" b="1" i="0" dirty="0">
                <a:solidFill>
                  <a:schemeClr val="accent4">
                    <a:lumMod val="75000"/>
                  </a:schemeClr>
                </a:solidFill>
                <a:effectLst/>
                <a:latin typeface="-apple-system"/>
              </a:rPr>
              <a:t>Estenosis esofágicas benignas</a:t>
            </a:r>
            <a:r>
              <a:rPr lang="es-ES" sz="3600" b="0" i="0" dirty="0">
                <a:solidFill>
                  <a:srgbClr val="000000"/>
                </a:solidFill>
                <a:effectLst/>
                <a:latin typeface="-apple-system"/>
              </a:rPr>
              <a:t>: Estas son generalmente causadas por factores como la inflamación crónica, el reflujo gastroesofágico, o la ingestión de sustancias cáusticas. También pueden ser el resultado de condiciones como la esofagitis o la formación de tejido cicatricial. Los síntomas pueden incluir dificultad para tragar, dolor al tragar y regurgitación de alimentos.</a:t>
            </a:r>
            <a:br>
              <a:rPr lang="es-ES" sz="3600" dirty="0"/>
            </a:b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3442322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EB1CAB-3689-459D-8392-BB798558C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ESTENOSIS ESOFAGICAS MALIGNAS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2B9A8F-1F15-43DA-9603-4E5E3FD26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s-ES" sz="3600" b="1" i="0" dirty="0">
                <a:solidFill>
                  <a:schemeClr val="accent4">
                    <a:lumMod val="75000"/>
                  </a:schemeClr>
                </a:solidFill>
                <a:effectLst/>
                <a:latin typeface="-apple-system"/>
              </a:rPr>
              <a:t>Estenosis esofágicas malignas</a:t>
            </a:r>
            <a:r>
              <a:rPr lang="es-ES" sz="3600" b="0" i="0" dirty="0">
                <a:solidFill>
                  <a:srgbClr val="000000"/>
                </a:solidFill>
                <a:effectLst/>
                <a:latin typeface="-apple-system"/>
              </a:rPr>
              <a:t>: Estas son causadas por tumores cancerosos que crecen en o alrededor del esófago, lo que provoca un estrechamiento. Los síntomas son similares a los de las estenosis benignas, pero pueden incluir pérdida de peso involuntaria y dolor más intenso. Es importante realizar un diagnóstico adecuado, ya que el tratamiento puede variar significativamente entre las estenosis benignas y malignas.</a:t>
            </a:r>
            <a:endParaRPr lang="es-EC" sz="3600" dirty="0"/>
          </a:p>
        </p:txBody>
      </p:sp>
    </p:spTree>
    <p:extLst>
      <p:ext uri="{BB962C8B-B14F-4D97-AF65-F5344CB8AC3E}">
        <p14:creationId xmlns:p14="http://schemas.microsoft.com/office/powerpoint/2010/main" val="2236805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527A5A-CDCE-4879-AE53-6170FCA92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C" b="0" i="0" dirty="0">
                <a:solidFill>
                  <a:srgbClr val="000000"/>
                </a:solidFill>
                <a:effectLst/>
                <a:latin typeface="-apple-system"/>
              </a:rPr>
              <a:t> ESOFAGITIS</a:t>
            </a: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3DE6A9-70F9-41CA-9D0C-B0D702C3E4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4000" dirty="0"/>
              <a:t>Esofagitis por reflujo</a:t>
            </a:r>
          </a:p>
          <a:p>
            <a:r>
              <a:rPr lang="es-ES" sz="4000" dirty="0"/>
              <a:t>Esofagitis Eosinofílica</a:t>
            </a:r>
          </a:p>
          <a:p>
            <a:r>
              <a:rPr lang="es-ES" sz="4000" dirty="0"/>
              <a:t>Esofagitis linfocítica</a:t>
            </a:r>
          </a:p>
          <a:p>
            <a:r>
              <a:rPr lang="es-ES" sz="4000" dirty="0"/>
              <a:t>Esofagitis por medicamentos o  sustancias            ( ácidos o álcalis)</a:t>
            </a:r>
          </a:p>
          <a:p>
            <a:r>
              <a:rPr lang="es-ES" sz="4000" dirty="0"/>
              <a:t>Esofagitis infecciosas</a:t>
            </a:r>
            <a:endParaRPr lang="es-EC" sz="4000" dirty="0"/>
          </a:p>
        </p:txBody>
      </p:sp>
    </p:spTree>
    <p:extLst>
      <p:ext uri="{BB962C8B-B14F-4D97-AF65-F5344CB8AC3E}">
        <p14:creationId xmlns:p14="http://schemas.microsoft.com/office/powerpoint/2010/main" val="16514222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639</Words>
  <Application>Microsoft Office PowerPoint</Application>
  <PresentationFormat>Panorámica</PresentationFormat>
  <Paragraphs>88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3" baseType="lpstr">
      <vt:lpstr>-apple-system</vt:lpstr>
      <vt:lpstr>Arial</vt:lpstr>
      <vt:lpstr>Calibri</vt:lpstr>
      <vt:lpstr>Calibri Light</vt:lpstr>
      <vt:lpstr>Google Sans</vt:lpstr>
      <vt:lpstr>Roboto</vt:lpstr>
      <vt:lpstr>Wingdings</vt:lpstr>
      <vt:lpstr>Tema de Office</vt:lpstr>
      <vt:lpstr>UNIDAD 2: ENFERMEDADES DEL ESOFAGO</vt:lpstr>
      <vt:lpstr>INTRODUCCIÓN</vt:lpstr>
      <vt:lpstr>INTRODUCCIÓN</vt:lpstr>
      <vt:lpstr>Introducción</vt:lpstr>
      <vt:lpstr>DESARROLLO</vt:lpstr>
      <vt:lpstr>REFLUJO GASTROESOFAGICO (ERGE)</vt:lpstr>
      <vt:lpstr>ESTENOSIS ESOFAGICA </vt:lpstr>
      <vt:lpstr>ESTENOSIS ESOFAGICAS MALIGNAS</vt:lpstr>
      <vt:lpstr> ESOFAGITIS</vt:lpstr>
      <vt:lpstr>TRASTORNO MOTOR ESOFAGICO</vt:lpstr>
      <vt:lpstr>OTRAS PATOLOGIAS ESOFAGICAS</vt:lpstr>
      <vt:lpstr>ENFERMEDADES SISTEMICAS CON REPERCUSION ESOFAGICA</vt:lpstr>
      <vt:lpstr>ENFERMEDADES SISTEMICAS CON REPERCUSION ESOFAGICA</vt:lpstr>
      <vt:lpstr>CONCLUSIONES</vt:lpstr>
      <vt:lpstr>ANATOMIA Y LIMITES ANATOMICOS DEL ESOFAGO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UNIDAD 1: ANATOMÍA DEL APARATO DIGESTIVO ENFERMEDAD BUCO-FARINGEA</dc:title>
  <dc:creator>Deborah Martha Delgado Marquetti</dc:creator>
  <cp:lastModifiedBy>Deborah Martha Delgado Marquetti</cp:lastModifiedBy>
  <cp:revision>7</cp:revision>
  <dcterms:created xsi:type="dcterms:W3CDTF">2024-11-01T16:38:50Z</dcterms:created>
  <dcterms:modified xsi:type="dcterms:W3CDTF">2024-11-01T21:53:24Z</dcterms:modified>
</cp:coreProperties>
</file>